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4"/>
  </p:notesMasterIdLst>
  <p:sldIdLst>
    <p:sldId id="256" r:id="rId2"/>
    <p:sldId id="335" r:id="rId3"/>
    <p:sldId id="336" r:id="rId4"/>
    <p:sldId id="319" r:id="rId5"/>
    <p:sldId id="343" r:id="rId6"/>
    <p:sldId id="338" r:id="rId7"/>
    <p:sldId id="339" r:id="rId8"/>
    <p:sldId id="337" r:id="rId9"/>
    <p:sldId id="341" r:id="rId10"/>
    <p:sldId id="340" r:id="rId11"/>
    <p:sldId id="342" r:id="rId12"/>
    <p:sldId id="268" r:id="rId13"/>
    <p:sldId id="323" r:id="rId14"/>
    <p:sldId id="270" r:id="rId15"/>
    <p:sldId id="271" r:id="rId16"/>
    <p:sldId id="272" r:id="rId17"/>
    <p:sldId id="273" r:id="rId18"/>
    <p:sldId id="274" r:id="rId19"/>
    <p:sldId id="275" r:id="rId20"/>
    <p:sldId id="276" r:id="rId21"/>
    <p:sldId id="277" r:id="rId22"/>
    <p:sldId id="278" r:id="rId23"/>
    <p:sldId id="279" r:id="rId24"/>
    <p:sldId id="325" r:id="rId25"/>
    <p:sldId id="283" r:id="rId26"/>
    <p:sldId id="344" r:id="rId27"/>
    <p:sldId id="346" r:id="rId28"/>
    <p:sldId id="347" r:id="rId29"/>
    <p:sldId id="348" r:id="rId30"/>
    <p:sldId id="349" r:id="rId31"/>
    <p:sldId id="350" r:id="rId32"/>
    <p:sldId id="351" r:id="rId33"/>
    <p:sldId id="353" r:id="rId34"/>
    <p:sldId id="354" r:id="rId35"/>
    <p:sldId id="358" r:id="rId36"/>
    <p:sldId id="359" r:id="rId37"/>
    <p:sldId id="360" r:id="rId38"/>
    <p:sldId id="361" r:id="rId39"/>
    <p:sldId id="366" r:id="rId40"/>
    <p:sldId id="355" r:id="rId41"/>
    <p:sldId id="400" r:id="rId42"/>
    <p:sldId id="352" r:id="rId43"/>
    <p:sldId id="356" r:id="rId44"/>
    <p:sldId id="363" r:id="rId45"/>
    <p:sldId id="364" r:id="rId46"/>
    <p:sldId id="362" r:id="rId47"/>
    <p:sldId id="365" r:id="rId48"/>
    <p:sldId id="367" r:id="rId49"/>
    <p:sldId id="368" r:id="rId50"/>
    <p:sldId id="369" r:id="rId51"/>
    <p:sldId id="370" r:id="rId52"/>
    <p:sldId id="373" r:id="rId53"/>
    <p:sldId id="374" r:id="rId54"/>
    <p:sldId id="375" r:id="rId55"/>
    <p:sldId id="382" r:id="rId56"/>
    <p:sldId id="372" r:id="rId57"/>
    <p:sldId id="376" r:id="rId58"/>
    <p:sldId id="377" r:id="rId59"/>
    <p:sldId id="381" r:id="rId60"/>
    <p:sldId id="379" r:id="rId61"/>
    <p:sldId id="380" r:id="rId62"/>
    <p:sldId id="371" r:id="rId63"/>
    <p:sldId id="383" r:id="rId64"/>
    <p:sldId id="385" r:id="rId65"/>
    <p:sldId id="398" r:id="rId66"/>
    <p:sldId id="387" r:id="rId67"/>
    <p:sldId id="386" r:id="rId68"/>
    <p:sldId id="388" r:id="rId69"/>
    <p:sldId id="395" r:id="rId70"/>
    <p:sldId id="396" r:id="rId71"/>
    <p:sldId id="399" r:id="rId72"/>
    <p:sldId id="389" r:id="rId73"/>
    <p:sldId id="390" r:id="rId74"/>
    <p:sldId id="391" r:id="rId75"/>
    <p:sldId id="397" r:id="rId76"/>
    <p:sldId id="401" r:id="rId77"/>
    <p:sldId id="402" r:id="rId78"/>
    <p:sldId id="403" r:id="rId79"/>
    <p:sldId id="404" r:id="rId80"/>
    <p:sldId id="418" r:id="rId81"/>
    <p:sldId id="406" r:id="rId82"/>
    <p:sldId id="407" r:id="rId83"/>
    <p:sldId id="408" r:id="rId84"/>
    <p:sldId id="409" r:id="rId85"/>
    <p:sldId id="410" r:id="rId86"/>
    <p:sldId id="411" r:id="rId87"/>
    <p:sldId id="412" r:id="rId88"/>
    <p:sldId id="413" r:id="rId89"/>
    <p:sldId id="414" r:id="rId90"/>
    <p:sldId id="415" r:id="rId91"/>
    <p:sldId id="416" r:id="rId92"/>
    <p:sldId id="423" r:id="rId93"/>
    <p:sldId id="424" r:id="rId94"/>
    <p:sldId id="417" r:id="rId95"/>
    <p:sldId id="430" r:id="rId96"/>
    <p:sldId id="426" r:id="rId97"/>
    <p:sldId id="427" r:id="rId98"/>
    <p:sldId id="428" r:id="rId99"/>
    <p:sldId id="429" r:id="rId100"/>
    <p:sldId id="431" r:id="rId101"/>
    <p:sldId id="432" r:id="rId102"/>
    <p:sldId id="433" r:id="rId103"/>
    <p:sldId id="420" r:id="rId104"/>
    <p:sldId id="434" r:id="rId105"/>
    <p:sldId id="435" r:id="rId106"/>
    <p:sldId id="436" r:id="rId107"/>
    <p:sldId id="437" r:id="rId108"/>
    <p:sldId id="438" r:id="rId109"/>
    <p:sldId id="439" r:id="rId110"/>
    <p:sldId id="441" r:id="rId111"/>
    <p:sldId id="443" r:id="rId112"/>
    <p:sldId id="442" r:id="rId113"/>
    <p:sldId id="440" r:id="rId114"/>
    <p:sldId id="445" r:id="rId115"/>
    <p:sldId id="447" r:id="rId116"/>
    <p:sldId id="448" r:id="rId117"/>
    <p:sldId id="450" r:id="rId118"/>
    <p:sldId id="451" r:id="rId119"/>
    <p:sldId id="453" r:id="rId120"/>
    <p:sldId id="454" r:id="rId121"/>
    <p:sldId id="456" r:id="rId122"/>
    <p:sldId id="457" r:id="rId123"/>
    <p:sldId id="458" r:id="rId124"/>
    <p:sldId id="459" r:id="rId125"/>
    <p:sldId id="461" r:id="rId126"/>
    <p:sldId id="462" r:id="rId127"/>
    <p:sldId id="467" r:id="rId128"/>
    <p:sldId id="464" r:id="rId129"/>
    <p:sldId id="468" r:id="rId130"/>
    <p:sldId id="469" r:id="rId131"/>
    <p:sldId id="466" r:id="rId132"/>
    <p:sldId id="455" r:id="rId133"/>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2B4C6"/>
    <a:srgbClr val="67445E"/>
    <a:srgbClr val="6A4762"/>
    <a:srgbClr val="F3F3F3"/>
    <a:srgbClr val="CCE8FF"/>
    <a:srgbClr val="3E717C"/>
    <a:srgbClr val="F3FEFF"/>
    <a:srgbClr val="C4E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49" autoAdjust="0"/>
    <p:restoredTop sz="78556" autoAdjust="0"/>
  </p:normalViewPr>
  <p:slideViewPr>
    <p:cSldViewPr snapToGrid="0">
      <p:cViewPr varScale="1">
        <p:scale>
          <a:sx n="47" d="100"/>
          <a:sy n="47" d="100"/>
        </p:scale>
        <p:origin x="78" y="5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9413" cy="4953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4763" y="0"/>
            <a:ext cx="2919412" cy="495300"/>
          </a:xfrm>
          <a:prstGeom prst="rect">
            <a:avLst/>
          </a:prstGeom>
        </p:spPr>
        <p:txBody>
          <a:bodyPr vert="horz" lIns="91440" tIns="45720" rIns="91440" bIns="45720" rtlCol="0"/>
          <a:lstStyle>
            <a:lvl1pPr algn="r">
              <a:defRPr sz="1200"/>
            </a:lvl1pPr>
          </a:lstStyle>
          <a:p>
            <a:fld id="{BED53411-CD99-471D-BC02-951DF45B5593}" type="datetimeFigureOut">
              <a:rPr kumimoji="1" lang="ja-JP" altLang="en-US" smtClean="0"/>
              <a:t>2023/10/12</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100" y="4748213"/>
            <a:ext cx="5389563" cy="3884612"/>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371013"/>
            <a:ext cx="2919413" cy="4953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4763" y="9371013"/>
            <a:ext cx="2919412" cy="495300"/>
          </a:xfrm>
          <a:prstGeom prst="rect">
            <a:avLst/>
          </a:prstGeom>
        </p:spPr>
        <p:txBody>
          <a:bodyPr vert="horz" lIns="91440" tIns="45720" rIns="91440" bIns="45720" rtlCol="0" anchor="b"/>
          <a:lstStyle>
            <a:lvl1pPr algn="r">
              <a:defRPr sz="1200"/>
            </a:lvl1pPr>
          </a:lstStyle>
          <a:p>
            <a:fld id="{F0E9E911-79B3-4E6C-93EB-0E99B7EBF0E3}" type="slidenum">
              <a:rPr kumimoji="1" lang="ja-JP" altLang="en-US" smtClean="0"/>
              <a:t>‹#›</a:t>
            </a:fld>
            <a:endParaRPr kumimoji="1" lang="ja-JP" altLang="en-US"/>
          </a:p>
        </p:txBody>
      </p:sp>
    </p:spTree>
    <p:extLst>
      <p:ext uri="{BB962C8B-B14F-4D97-AF65-F5344CB8AC3E}">
        <p14:creationId xmlns:p14="http://schemas.microsoft.com/office/powerpoint/2010/main" val="122643361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w3.org/"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hogehoge.co.jp/"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3</a:t>
            </a:fld>
            <a:endParaRPr kumimoji="1" lang="ja-JP" altLang="en-US"/>
          </a:p>
        </p:txBody>
      </p:sp>
    </p:spTree>
    <p:extLst>
      <p:ext uri="{BB962C8B-B14F-4D97-AF65-F5344CB8AC3E}">
        <p14:creationId xmlns:p14="http://schemas.microsoft.com/office/powerpoint/2010/main" val="8972091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endParaRPr kumimoji="1" lang="en-US" altLang="ja-JP" dirty="0"/>
          </a:p>
          <a:p>
            <a:r>
              <a:rPr kumimoji="1" lang="en-US" altLang="ja-JP" dirty="0"/>
              <a:t>2^128 = 3.4*10^38 = 340</a:t>
            </a:r>
            <a:r>
              <a:rPr kumimoji="1" lang="ja-JP" altLang="en-US" dirty="0"/>
              <a:t>澗（かん）　</a:t>
            </a:r>
            <a:r>
              <a:rPr kumimoji="1" lang="en-US" altLang="ja-JP" dirty="0" smtClean="0"/>
              <a:t>340</a:t>
            </a:r>
            <a:r>
              <a:rPr kumimoji="1" lang="ja-JP" altLang="en-US" dirty="0" smtClean="0"/>
              <a:t>兆の１兆倍の１兆倍</a:t>
            </a:r>
            <a:endParaRPr kumimoji="1" lang="en-US" altLang="ja-JP" dirty="0" smtClean="0"/>
          </a:p>
          <a:p>
            <a:r>
              <a:rPr kumimoji="1" lang="en-US" altLang="ja-JP" dirty="0" smtClean="0"/>
              <a:t>IPv6</a:t>
            </a:r>
          </a:p>
          <a:p>
            <a:r>
              <a:rPr kumimoji="1" lang="ja-JP" altLang="en-US" dirty="0" smtClean="0"/>
              <a:t>現在の世界人口</a:t>
            </a:r>
            <a:r>
              <a:rPr kumimoji="1" lang="en-US" altLang="ja-JP" dirty="0" smtClean="0"/>
              <a:t>78</a:t>
            </a:r>
            <a:r>
              <a:rPr kumimoji="1" lang="ja-JP" altLang="en-US" dirty="0" smtClean="0"/>
              <a:t>億なので一人一台以上の</a:t>
            </a:r>
            <a:r>
              <a:rPr kumimoji="1" lang="en-US" altLang="ja-JP" dirty="0" smtClean="0"/>
              <a:t>IP</a:t>
            </a:r>
            <a:r>
              <a:rPr kumimoji="1" lang="ja-JP" altLang="en-US" dirty="0" smtClean="0"/>
              <a:t>が余裕で割り振れる</a:t>
            </a:r>
            <a:endParaRPr kumimoji="1" lang="ja-JP" altLang="en-US" dirty="0"/>
          </a:p>
        </p:txBody>
      </p:sp>
      <p:sp>
        <p:nvSpPr>
          <p:cNvPr id="4" name="スライド番号プレースホルダー 3"/>
          <p:cNvSpPr>
            <a:spLocks noGrp="1"/>
          </p:cNvSpPr>
          <p:nvPr>
            <p:ph type="sldNum" sz="quarter" idx="5"/>
          </p:nvPr>
        </p:nvSpPr>
        <p:spPr/>
        <p:txBody>
          <a:bodyPr/>
          <a:lstStyle/>
          <a:p>
            <a:fld id="{53FBA18F-50B8-4425-BD3F-ECDB68A0EA01}" type="slidenum">
              <a:rPr kumimoji="1" lang="ja-JP" altLang="en-US" smtClean="0"/>
              <a:t>21</a:t>
            </a:fld>
            <a:endParaRPr kumimoji="1" lang="ja-JP" altLang="en-US"/>
          </a:p>
        </p:txBody>
      </p:sp>
    </p:spTree>
    <p:extLst>
      <p:ext uri="{BB962C8B-B14F-4D97-AF65-F5344CB8AC3E}">
        <p14:creationId xmlns:p14="http://schemas.microsoft.com/office/powerpoint/2010/main" val="1836237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DNS</a:t>
            </a:r>
            <a:r>
              <a:rPr kumimoji="1" lang="ja-JP" altLang="en-US" dirty="0"/>
              <a:t>サーバーに</a:t>
            </a:r>
            <a:r>
              <a:rPr kumimoji="1" lang="en-US" altLang="ja-JP" dirty="0"/>
              <a:t>IP</a:t>
            </a:r>
            <a:r>
              <a:rPr kumimoji="1" lang="ja-JP" altLang="en-US" dirty="0"/>
              <a:t>アドレスを問合せ</a:t>
            </a:r>
          </a:p>
          <a:p>
            <a:r>
              <a:rPr kumimoji="1" lang="ja-JP" altLang="en-US" dirty="0"/>
              <a:t>インターネットでは</a:t>
            </a:r>
            <a:r>
              <a:rPr kumimoji="1" lang="en-US" altLang="ja-JP" dirty="0"/>
              <a:t>IP</a:t>
            </a:r>
            <a:r>
              <a:rPr kumimoji="1" lang="ja-JP" altLang="en-US" dirty="0"/>
              <a:t>アドレスをもとに通信を行ないますが、通常</a:t>
            </a:r>
            <a:r>
              <a:rPr kumimoji="1" lang="en-US" altLang="ja-JP" dirty="0"/>
              <a:t>Web</a:t>
            </a:r>
            <a:r>
              <a:rPr kumimoji="1" lang="ja-JP" altLang="en-US" dirty="0"/>
              <a:t>ページを閲覧するにはブラウザに</a:t>
            </a:r>
            <a:r>
              <a:rPr kumimoji="1" lang="en-US" altLang="ja-JP" dirty="0"/>
              <a:t>URL</a:t>
            </a:r>
            <a:r>
              <a:rPr kumimoji="1" lang="ja-JP" altLang="en-US" dirty="0"/>
              <a:t>（サイトのアドレス）を入力し、</a:t>
            </a:r>
            <a:r>
              <a:rPr kumimoji="1" lang="en-US" altLang="ja-JP" dirty="0"/>
              <a:t>Web</a:t>
            </a:r>
            <a:r>
              <a:rPr kumimoji="1" lang="ja-JP" altLang="en-US" dirty="0"/>
              <a:t>サイトを管轄する</a:t>
            </a:r>
            <a:r>
              <a:rPr kumimoji="1" lang="en-US" altLang="ja-JP" dirty="0"/>
              <a:t>Web</a:t>
            </a:r>
            <a:r>
              <a:rPr kumimoji="1" lang="ja-JP" altLang="en-US" dirty="0"/>
              <a:t>サーバーにアクセスします。まずはこの</a:t>
            </a:r>
            <a:r>
              <a:rPr kumimoji="1" lang="en-US" altLang="ja-JP" dirty="0"/>
              <a:t>URL</a:t>
            </a:r>
            <a:r>
              <a:rPr kumimoji="1" lang="ja-JP" altLang="en-US" dirty="0"/>
              <a:t>に含まれるドメインを</a:t>
            </a:r>
            <a:r>
              <a:rPr kumimoji="1" lang="en-US" altLang="ja-JP" dirty="0"/>
              <a:t>IP</a:t>
            </a:r>
            <a:r>
              <a:rPr kumimoji="1" lang="ja-JP" altLang="en-US" dirty="0"/>
              <a:t>アドレスに変換して、アクセス先を特定する作業が必要になります。この作業は「名前解決」とも呼ばれます。</a:t>
            </a:r>
          </a:p>
          <a:p>
            <a:endParaRPr kumimoji="1" lang="ja-JP" altLang="en-US" dirty="0"/>
          </a:p>
          <a:p>
            <a:r>
              <a:rPr kumimoji="1" lang="en-US" altLang="ja-JP" dirty="0"/>
              <a:t>URL</a:t>
            </a:r>
            <a:r>
              <a:rPr kumimoji="1" lang="ja-JP" altLang="en-US" dirty="0"/>
              <a:t>を構成する主な要素は「ドメイン」と、ページファイルを指定する「パス」です。</a:t>
            </a:r>
            <a:r>
              <a:rPr kumimoji="1" lang="en-US" altLang="ja-JP" dirty="0"/>
              <a:t>Web</a:t>
            </a:r>
            <a:r>
              <a:rPr kumimoji="1" lang="ja-JP" altLang="en-US" dirty="0"/>
              <a:t>サイトを表示するには、</a:t>
            </a:r>
            <a:r>
              <a:rPr kumimoji="1" lang="en-US" altLang="ja-JP" dirty="0"/>
              <a:t>URL</a:t>
            </a:r>
            <a:r>
              <a:rPr kumimoji="1" lang="ja-JP" altLang="en-US" dirty="0"/>
              <a:t>のドメイン部分を抜き出して</a:t>
            </a:r>
            <a:r>
              <a:rPr kumimoji="1" lang="en-US" altLang="ja-JP" dirty="0"/>
              <a:t>DNS</a:t>
            </a:r>
            <a:r>
              <a:rPr kumimoji="1" lang="ja-JP" altLang="en-US" dirty="0"/>
              <a:t>サーバーに照会し、通信相手となる</a:t>
            </a:r>
            <a:r>
              <a:rPr kumimoji="1" lang="en-US" altLang="ja-JP" dirty="0"/>
              <a:t>Web</a:t>
            </a:r>
            <a:r>
              <a:rPr kumimoji="1" lang="ja-JP" altLang="en-US" dirty="0"/>
              <a:t>サーバーの</a:t>
            </a:r>
            <a:r>
              <a:rPr kumimoji="1" lang="en-US" altLang="ja-JP" dirty="0"/>
              <a:t>IP</a:t>
            </a:r>
            <a:r>
              <a:rPr kumimoji="1" lang="ja-JP" altLang="en-US" dirty="0"/>
              <a:t>アドレスを特定します。</a:t>
            </a:r>
          </a:p>
          <a:p>
            <a:endParaRPr kumimoji="1" lang="ja-JP" altLang="en-US" dirty="0"/>
          </a:p>
          <a:p>
            <a:r>
              <a:rPr kumimoji="1" lang="ja-JP" altLang="en-US" dirty="0"/>
              <a:t>アクセス先の</a:t>
            </a:r>
            <a:r>
              <a:rPr kumimoji="1" lang="en-US" altLang="ja-JP" dirty="0"/>
              <a:t>IP</a:t>
            </a:r>
            <a:r>
              <a:rPr kumimoji="1" lang="ja-JP" altLang="en-US" dirty="0"/>
              <a:t>アドレスの送信</a:t>
            </a:r>
          </a:p>
          <a:p>
            <a:r>
              <a:rPr kumimoji="1" lang="en-US" altLang="ja-JP" dirty="0"/>
              <a:t>DNS</a:t>
            </a:r>
            <a:r>
              <a:rPr kumimoji="1" lang="ja-JP" altLang="en-US" dirty="0"/>
              <a:t>サーバーはインターネット上にいくつも存在します。クライアント端末はまず自分のネットワークに近い</a:t>
            </a:r>
            <a:r>
              <a:rPr kumimoji="1" lang="en-US" altLang="ja-JP" dirty="0"/>
              <a:t>DNS</a:t>
            </a:r>
            <a:r>
              <a:rPr kumimoji="1" lang="ja-JP" altLang="en-US" dirty="0"/>
              <a:t>サーバーに照会を行ない、</a:t>
            </a:r>
            <a:r>
              <a:rPr kumimoji="1" lang="en-US" altLang="ja-JP" dirty="0"/>
              <a:t>IP</a:t>
            </a:r>
            <a:r>
              <a:rPr kumimoji="1" lang="ja-JP" altLang="en-US" dirty="0"/>
              <a:t>アドレスを受け取る窓口とします。</a:t>
            </a:r>
            <a:r>
              <a:rPr kumimoji="1" lang="en-US" altLang="ja-JP" dirty="0"/>
              <a:t>DNS</a:t>
            </a:r>
            <a:r>
              <a:rPr kumimoji="1" lang="ja-JP" altLang="en-US" dirty="0"/>
              <a:t>サーバーはドメインの階層別に管轄分けされており、ユーザーが指定した</a:t>
            </a:r>
            <a:r>
              <a:rPr kumimoji="1" lang="en-US" altLang="ja-JP" dirty="0"/>
              <a:t>URL</a:t>
            </a:r>
            <a:r>
              <a:rPr kumimoji="1" lang="ja-JP" altLang="en-US" dirty="0"/>
              <a:t>に含まれるドメインと</a:t>
            </a:r>
            <a:r>
              <a:rPr kumimoji="1" lang="en-US" altLang="ja-JP" dirty="0"/>
              <a:t>IP</a:t>
            </a:r>
            <a:r>
              <a:rPr kumimoji="1" lang="ja-JP" altLang="en-US" dirty="0"/>
              <a:t>アドレスの対応情報を持つ</a:t>
            </a:r>
            <a:r>
              <a:rPr kumimoji="1" lang="en-US" altLang="ja-JP" dirty="0"/>
              <a:t>DNS</a:t>
            </a:r>
            <a:r>
              <a:rPr kumimoji="1" lang="ja-JP" altLang="en-US" dirty="0"/>
              <a:t>サーバーを参照するように窓口の</a:t>
            </a:r>
            <a:r>
              <a:rPr kumimoji="1" lang="en-US" altLang="ja-JP" dirty="0"/>
              <a:t>DNS</a:t>
            </a:r>
            <a:r>
              <a:rPr kumimoji="1" lang="ja-JP" altLang="en-US" dirty="0"/>
              <a:t>サーバーに応答します。</a:t>
            </a:r>
          </a:p>
          <a:p>
            <a:endParaRPr kumimoji="1" lang="ja-JP" altLang="en-US" dirty="0"/>
          </a:p>
          <a:p>
            <a:r>
              <a:rPr kumimoji="1" lang="ja-JP" altLang="en-US" dirty="0"/>
              <a:t>ドメインに対応する</a:t>
            </a:r>
            <a:r>
              <a:rPr kumimoji="1" lang="en-US" altLang="ja-JP" dirty="0"/>
              <a:t>IP</a:t>
            </a:r>
            <a:r>
              <a:rPr kumimoji="1" lang="ja-JP" altLang="en-US" dirty="0"/>
              <a:t>アドレス情報を持つ</a:t>
            </a:r>
            <a:r>
              <a:rPr kumimoji="1" lang="en-US" altLang="ja-JP" dirty="0"/>
              <a:t>DNS</a:t>
            </a:r>
            <a:r>
              <a:rPr kumimoji="1" lang="ja-JP" altLang="en-US" dirty="0"/>
              <a:t>サーバーと通信ができれば、窓口の</a:t>
            </a:r>
            <a:r>
              <a:rPr kumimoji="1" lang="en-US" altLang="ja-JP" dirty="0"/>
              <a:t>DNS</a:t>
            </a:r>
            <a:r>
              <a:rPr kumimoji="1" lang="ja-JP" altLang="en-US" dirty="0"/>
              <a:t>サーバー経由で</a:t>
            </a:r>
            <a:r>
              <a:rPr kumimoji="1" lang="en-US" altLang="ja-JP" dirty="0"/>
              <a:t>IP</a:t>
            </a:r>
            <a:r>
              <a:rPr kumimoji="1" lang="ja-JP" altLang="en-US" dirty="0"/>
              <a:t>アドレスをユーザーに返答します。</a:t>
            </a:r>
          </a:p>
          <a:p>
            <a:endParaRPr kumimoji="1" lang="ja-JP" altLang="en-US" dirty="0"/>
          </a:p>
          <a:p>
            <a:r>
              <a:rPr kumimoji="1" lang="en-US" altLang="ja-JP" dirty="0"/>
              <a:t>Web</a:t>
            </a:r>
            <a:r>
              <a:rPr kumimoji="1" lang="ja-JP" altLang="en-US" dirty="0"/>
              <a:t>サーバーにアクセスしてページデータを要求</a:t>
            </a:r>
          </a:p>
          <a:p>
            <a:r>
              <a:rPr kumimoji="1" lang="ja-JP" altLang="en-US" dirty="0"/>
              <a:t>クライアント端末は</a:t>
            </a:r>
            <a:r>
              <a:rPr kumimoji="1" lang="en-US" altLang="ja-JP" dirty="0"/>
              <a:t>DNS</a:t>
            </a:r>
            <a:r>
              <a:rPr kumimoji="1" lang="ja-JP" altLang="en-US" dirty="0"/>
              <a:t>サーバーから得た</a:t>
            </a:r>
            <a:r>
              <a:rPr kumimoji="1" lang="en-US" altLang="ja-JP" dirty="0"/>
              <a:t>IP</a:t>
            </a:r>
            <a:r>
              <a:rPr kumimoji="1" lang="ja-JP" altLang="en-US" dirty="0"/>
              <a:t>アドレスを用いて、</a:t>
            </a:r>
            <a:r>
              <a:rPr kumimoji="1" lang="en-US" altLang="ja-JP" dirty="0"/>
              <a:t>Web</a:t>
            </a:r>
            <a:r>
              <a:rPr kumimoji="1" lang="ja-JP" altLang="en-US" dirty="0"/>
              <a:t>サーバーと通信し、</a:t>
            </a:r>
            <a:r>
              <a:rPr kumimoji="1" lang="en-US" altLang="ja-JP" dirty="0"/>
              <a:t>Web</a:t>
            </a:r>
            <a:r>
              <a:rPr kumimoji="1" lang="ja-JP" altLang="en-US" dirty="0"/>
              <a:t>サイトのページファイルを送信するよう要求します。</a:t>
            </a:r>
            <a:r>
              <a:rPr kumimoji="1" lang="en-US" altLang="ja-JP" dirty="0"/>
              <a:t>Web</a:t>
            </a:r>
            <a:r>
              <a:rPr kumimoji="1" lang="ja-JP" altLang="en-US" dirty="0"/>
              <a:t>ブラウザが通信を行なうためのプロトコルや「</a:t>
            </a:r>
            <a:r>
              <a:rPr kumimoji="1" lang="en-US" altLang="ja-JP" dirty="0"/>
              <a:t>HTML</a:t>
            </a:r>
            <a:r>
              <a:rPr kumimoji="1" lang="ja-JP" altLang="en-US" dirty="0"/>
              <a:t>」方式でデータを送信してもらいます。</a:t>
            </a:r>
          </a:p>
          <a:p>
            <a:endParaRPr kumimoji="1" lang="ja-JP" altLang="en-US" dirty="0"/>
          </a:p>
          <a:p>
            <a:r>
              <a:rPr kumimoji="1" lang="en-US" altLang="ja-JP" dirty="0"/>
              <a:t>Web</a:t>
            </a:r>
            <a:r>
              <a:rPr kumimoji="1" lang="ja-JP" altLang="en-US" dirty="0"/>
              <a:t>ページの転送と表示</a:t>
            </a:r>
          </a:p>
          <a:p>
            <a:r>
              <a:rPr kumimoji="1" lang="ja-JP" altLang="en-US" dirty="0"/>
              <a:t>ページファイルの送信要求を受けた</a:t>
            </a:r>
            <a:r>
              <a:rPr kumimoji="1" lang="en-US" altLang="ja-JP" dirty="0"/>
              <a:t>Web</a:t>
            </a:r>
            <a:r>
              <a:rPr kumimoji="1" lang="ja-JP" altLang="en-US" dirty="0"/>
              <a:t>サーバーは、クライアント端末に</a:t>
            </a:r>
            <a:r>
              <a:rPr kumimoji="1" lang="en-US" altLang="ja-JP" dirty="0"/>
              <a:t>HTML</a:t>
            </a:r>
            <a:r>
              <a:rPr kumimoji="1" lang="ja-JP" altLang="en-US" dirty="0"/>
              <a:t>ファイルを送信します。送信された</a:t>
            </a:r>
            <a:r>
              <a:rPr kumimoji="1" lang="en-US" altLang="ja-JP" dirty="0"/>
              <a:t>HTML</a:t>
            </a:r>
            <a:r>
              <a:rPr kumimoji="1" lang="ja-JP" altLang="en-US" dirty="0"/>
              <a:t>ファイルは</a:t>
            </a:r>
            <a:r>
              <a:rPr kumimoji="1" lang="en-US" altLang="ja-JP" dirty="0"/>
              <a:t>Web</a:t>
            </a:r>
            <a:r>
              <a:rPr kumimoji="1" lang="ja-JP" altLang="en-US" dirty="0"/>
              <a:t>ブラウザに表示され、ユーザーは</a:t>
            </a:r>
            <a:r>
              <a:rPr kumimoji="1" lang="en-US" altLang="ja-JP" dirty="0"/>
              <a:t>URL</a:t>
            </a:r>
            <a:r>
              <a:rPr kumimoji="1" lang="ja-JP" altLang="en-US" dirty="0"/>
              <a:t>で指定したサイトページを閲覧できます。</a:t>
            </a:r>
          </a:p>
          <a:p>
            <a:r>
              <a:rPr kumimoji="1" lang="en-US" altLang="ja-JP" dirty="0"/>
              <a:t>Web</a:t>
            </a:r>
            <a:r>
              <a:rPr kumimoji="1" lang="ja-JP" altLang="en-US" dirty="0"/>
              <a:t>ページのデータ送信は</a:t>
            </a:r>
            <a:r>
              <a:rPr kumimoji="1" lang="en-US" altLang="ja-JP" dirty="0"/>
              <a:t>1</a:t>
            </a:r>
            <a:r>
              <a:rPr kumimoji="1" lang="ja-JP" altLang="en-US" dirty="0"/>
              <a:t>回のやり取りで完了することはなく、何回にも分けてデータを送受信するのが普通です。</a:t>
            </a:r>
          </a:p>
          <a:p>
            <a:endParaRPr kumimoji="1" lang="ja-JP" altLang="en-US" dirty="0"/>
          </a:p>
          <a:p>
            <a:r>
              <a:rPr kumimoji="1" lang="ja-JP" altLang="en-US" dirty="0"/>
              <a:t>以上のような</a:t>
            </a:r>
            <a:r>
              <a:rPr kumimoji="1" lang="en-US" altLang="ja-JP" dirty="0"/>
              <a:t>4</a:t>
            </a:r>
            <a:r>
              <a:rPr kumimoji="1" lang="ja-JP" altLang="en-US" dirty="0"/>
              <a:t>つの手順を踏み、</a:t>
            </a:r>
            <a:r>
              <a:rPr kumimoji="1" lang="en-US" altLang="ja-JP" dirty="0"/>
              <a:t>Web</a:t>
            </a:r>
            <a:r>
              <a:rPr kumimoji="1" lang="ja-JP" altLang="en-US" dirty="0"/>
              <a:t>サイトや</a:t>
            </a:r>
            <a:r>
              <a:rPr kumimoji="1" lang="en-US" altLang="ja-JP" dirty="0"/>
              <a:t>Web</a:t>
            </a:r>
            <a:r>
              <a:rPr kumimoji="1" lang="ja-JP" altLang="en-US" dirty="0"/>
              <a:t>ページは表示されます。</a:t>
            </a:r>
            <a:endParaRPr kumimoji="1" lang="en-US" altLang="ja-JP" dirty="0"/>
          </a:p>
          <a:p>
            <a:endParaRPr kumimoji="1" lang="en-US" altLang="ja-JP" dirty="0"/>
          </a:p>
          <a:p>
            <a:r>
              <a:rPr kumimoji="1" lang="ja-JP" altLang="en-US" dirty="0"/>
              <a:t>実際</a:t>
            </a:r>
            <a:r>
              <a:rPr kumimoji="1" lang="ja-JP" altLang="en-US" dirty="0" smtClean="0"/>
              <a:t>は①～②でもっと複雑</a:t>
            </a:r>
            <a:r>
              <a:rPr kumimoji="1" lang="ja-JP" altLang="en-US" dirty="0"/>
              <a:t>なルーティングが</a:t>
            </a:r>
            <a:r>
              <a:rPr kumimoji="1" lang="ja-JP" altLang="en-US" dirty="0" smtClean="0"/>
              <a:t>なされる</a:t>
            </a:r>
            <a:endParaRPr kumimoji="1" lang="en-US" altLang="ja-JP" dirty="0" smtClean="0"/>
          </a:p>
          <a:p>
            <a:r>
              <a:rPr kumimoji="1" lang="ja-JP" altLang="en-US" dirty="0" smtClean="0"/>
              <a:t>指定された</a:t>
            </a:r>
            <a:r>
              <a:rPr kumimoji="1" lang="en-US" altLang="ja-JP" dirty="0" smtClean="0"/>
              <a:t>DNS</a:t>
            </a:r>
            <a:r>
              <a:rPr kumimoji="1" lang="ja-JP" altLang="en-US" dirty="0" smtClean="0"/>
              <a:t>サーバへアクセス（プロバイダなどが持つ）→ルート</a:t>
            </a:r>
            <a:r>
              <a:rPr kumimoji="1" lang="en-US" altLang="ja-JP" dirty="0" smtClean="0"/>
              <a:t>DNS</a:t>
            </a:r>
            <a:r>
              <a:rPr kumimoji="1" lang="ja-JP" altLang="en-US" dirty="0" smtClean="0"/>
              <a:t>から </a:t>
            </a:r>
            <a:r>
              <a:rPr kumimoji="1" lang="en-US" altLang="ja-JP" dirty="0" smtClean="0"/>
              <a:t>.</a:t>
            </a:r>
            <a:r>
              <a:rPr kumimoji="1" lang="en-US" altLang="ja-JP" dirty="0" err="1" smtClean="0"/>
              <a:t>jp</a:t>
            </a:r>
            <a:r>
              <a:rPr kumimoji="1" lang="ja-JP" altLang="en-US" dirty="0" smtClean="0"/>
              <a:t>サーバのアドレスをもらう→</a:t>
            </a:r>
            <a:r>
              <a:rPr kumimoji="1" lang="en-US" altLang="ja-JP" dirty="0" smtClean="0"/>
              <a:t>.</a:t>
            </a:r>
            <a:r>
              <a:rPr kumimoji="1" lang="en-US" altLang="ja-JP" dirty="0" err="1" smtClean="0"/>
              <a:t>jp</a:t>
            </a:r>
            <a:r>
              <a:rPr kumimoji="1" lang="ja-JP" altLang="en-US" dirty="0" smtClean="0"/>
              <a:t>サーバーから</a:t>
            </a:r>
            <a:r>
              <a:rPr kumimoji="1" lang="en-US" altLang="ja-JP" dirty="0" smtClean="0"/>
              <a:t>co.jp</a:t>
            </a:r>
            <a:r>
              <a:rPr kumimoji="1" lang="ja-JP" altLang="en-US" dirty="0" smtClean="0"/>
              <a:t>サーバのアドレスをもらう</a:t>
            </a:r>
            <a:endParaRPr kumimoji="1" lang="en-US" altLang="ja-JP" dirty="0" smtClean="0"/>
          </a:p>
          <a:p>
            <a:r>
              <a:rPr kumimoji="1" lang="ja-JP" altLang="en-US" dirty="0" smtClean="0"/>
              <a:t>→</a:t>
            </a:r>
            <a:r>
              <a:rPr kumimoji="1" lang="en-US" altLang="ja-JP" dirty="0" smtClean="0"/>
              <a:t>co.jp</a:t>
            </a:r>
            <a:r>
              <a:rPr kumimoji="1" lang="ja-JP" altLang="en-US" dirty="0" smtClean="0"/>
              <a:t>サーバーから</a:t>
            </a:r>
            <a:r>
              <a:rPr kumimoji="1" lang="en-US" altLang="ja-JP" dirty="0" smtClean="0"/>
              <a:t>hoge.co.jp</a:t>
            </a:r>
            <a:r>
              <a:rPr kumimoji="1" lang="ja-JP" altLang="en-US" dirty="0" smtClean="0"/>
              <a:t>サーバのアドレスをもらう</a:t>
            </a:r>
            <a:endParaRPr kumimoji="1" lang="en-US" altLang="ja-JP" dirty="0" smtClean="0"/>
          </a:p>
        </p:txBody>
      </p:sp>
      <p:sp>
        <p:nvSpPr>
          <p:cNvPr id="4" name="スライド番号プレースホルダー 3"/>
          <p:cNvSpPr>
            <a:spLocks noGrp="1"/>
          </p:cNvSpPr>
          <p:nvPr>
            <p:ph type="sldNum" sz="quarter" idx="5"/>
          </p:nvPr>
        </p:nvSpPr>
        <p:spPr/>
        <p:txBody>
          <a:bodyPr/>
          <a:lstStyle/>
          <a:p>
            <a:fld id="{53FBA18F-50B8-4425-BD3F-ECDB68A0EA01}" type="slidenum">
              <a:rPr kumimoji="1" lang="ja-JP" altLang="en-US" smtClean="0"/>
              <a:t>22</a:t>
            </a:fld>
            <a:endParaRPr kumimoji="1" lang="ja-JP" altLang="en-US"/>
          </a:p>
        </p:txBody>
      </p:sp>
    </p:spTree>
    <p:extLst>
      <p:ext uri="{BB962C8B-B14F-4D97-AF65-F5344CB8AC3E}">
        <p14:creationId xmlns:p14="http://schemas.microsoft.com/office/powerpoint/2010/main" val="965077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Cent</a:t>
            </a:r>
            <a:r>
              <a:rPr lang="ja-JP" altLang="en-US" dirty="0"/>
              <a:t>がよくつかわれるのは　商用で信頼のある</a:t>
            </a:r>
            <a:r>
              <a:rPr lang="en-US" altLang="ja-JP" dirty="0"/>
              <a:t>Red Hat Enterprise Linux</a:t>
            </a:r>
          </a:p>
          <a:p>
            <a:r>
              <a:rPr lang="ja-JP" altLang="en-US" dirty="0"/>
              <a:t>からライセンス的に問題のある部分を除去したフリーのディストリだ</a:t>
            </a:r>
            <a:r>
              <a:rPr lang="ja-JP" altLang="en-US" dirty="0" smtClean="0"/>
              <a:t>から</a:t>
            </a:r>
            <a:endParaRPr lang="en-US" altLang="ja-JP" dirty="0" smtClean="0"/>
          </a:p>
          <a:p>
            <a:endParaRPr lang="en-US" altLang="ja-JP" dirty="0" smtClean="0"/>
          </a:p>
          <a:p>
            <a:r>
              <a:rPr kumimoji="1" lang="en-US" altLang="ja-JP" dirty="0" smtClean="0"/>
              <a:t>Linux</a:t>
            </a:r>
            <a:r>
              <a:rPr kumimoji="1" lang="ja-JP" altLang="en-US" dirty="0" smtClean="0"/>
              <a:t>が使われる理由は諸々あるけど　</a:t>
            </a:r>
            <a:r>
              <a:rPr kumimoji="1" lang="en-US" altLang="ja-JP" dirty="0" err="1" smtClean="0"/>
              <a:t>Appache</a:t>
            </a:r>
            <a:r>
              <a:rPr kumimoji="1" lang="ja-JP" altLang="en-US" dirty="0" smtClean="0"/>
              <a:t>がもともと</a:t>
            </a:r>
            <a:r>
              <a:rPr kumimoji="1" lang="en-US" altLang="ja-JP" dirty="0" smtClean="0"/>
              <a:t>Linux</a:t>
            </a:r>
            <a:r>
              <a:rPr kumimoji="1" lang="ja-JP" altLang="en-US" dirty="0" smtClean="0"/>
              <a:t>前提で作られていることが大きいかも</a:t>
            </a:r>
            <a:endParaRPr kumimoji="1" lang="en-US" altLang="ja-JP" dirty="0" smtClean="0"/>
          </a:p>
          <a:p>
            <a:endParaRPr kumimoji="1" lang="en-US" altLang="ja-JP" dirty="0" smtClean="0"/>
          </a:p>
          <a:p>
            <a:r>
              <a:rPr kumimoji="1" lang="en-US" altLang="ja-JP" dirty="0" smtClean="0"/>
              <a:t>IIS</a:t>
            </a:r>
          </a:p>
          <a:p>
            <a:r>
              <a:rPr kumimoji="1" lang="en-US" altLang="ja-JP" sz="1200" b="0" i="0" kern="1200" dirty="0" smtClean="0">
                <a:solidFill>
                  <a:schemeClr val="tx1"/>
                </a:solidFill>
                <a:effectLst/>
                <a:latin typeface="+mn-lt"/>
                <a:ea typeface="+mn-ea"/>
                <a:cs typeface="+mn-cs"/>
              </a:rPr>
              <a:t>Internet Information Services</a:t>
            </a:r>
            <a:r>
              <a:rPr kumimoji="1" lang="ja-JP" altLang="en-US" sz="1200" b="0" i="0" kern="1200" dirty="0" smtClean="0">
                <a:solidFill>
                  <a:schemeClr val="tx1"/>
                </a:solidFill>
                <a:effectLst/>
                <a:latin typeface="+mn-lt"/>
                <a:ea typeface="+mn-ea"/>
                <a:cs typeface="+mn-cs"/>
              </a:rPr>
              <a:t>　</a:t>
            </a:r>
            <a:r>
              <a:rPr kumimoji="1" lang="en-US" altLang="ja-JP" sz="1200" b="0" i="0" kern="1200" dirty="0" smtClean="0">
                <a:solidFill>
                  <a:schemeClr val="tx1"/>
                </a:solidFill>
                <a:effectLst/>
                <a:latin typeface="+mn-lt"/>
                <a:ea typeface="+mn-ea"/>
                <a:cs typeface="+mn-cs"/>
              </a:rPr>
              <a:t>Windows</a:t>
            </a:r>
            <a:r>
              <a:rPr kumimoji="1" lang="ja-JP" altLang="en-US" sz="1200" b="0" i="0" kern="1200" dirty="0" smtClean="0">
                <a:solidFill>
                  <a:schemeClr val="tx1"/>
                </a:solidFill>
                <a:effectLst/>
                <a:latin typeface="+mn-lt"/>
                <a:ea typeface="+mn-ea"/>
                <a:cs typeface="+mn-cs"/>
              </a:rPr>
              <a:t>標準のサーバ</a:t>
            </a:r>
            <a:endParaRPr kumimoji="1" lang="ja-JP" altLang="en-US" dirty="0"/>
          </a:p>
        </p:txBody>
      </p:sp>
      <p:sp>
        <p:nvSpPr>
          <p:cNvPr id="4" name="スライド番号プレースホルダー 3"/>
          <p:cNvSpPr>
            <a:spLocks noGrp="1"/>
          </p:cNvSpPr>
          <p:nvPr>
            <p:ph type="sldNum" sz="quarter" idx="5"/>
          </p:nvPr>
        </p:nvSpPr>
        <p:spPr/>
        <p:txBody>
          <a:bodyPr/>
          <a:lstStyle/>
          <a:p>
            <a:fld id="{53FBA18F-50B8-4425-BD3F-ECDB68A0EA01}" type="slidenum">
              <a:rPr kumimoji="1" lang="ja-JP" altLang="en-US" smtClean="0"/>
              <a:t>23</a:t>
            </a:fld>
            <a:endParaRPr kumimoji="1" lang="ja-JP" altLang="en-US"/>
          </a:p>
        </p:txBody>
      </p:sp>
    </p:spTree>
    <p:extLst>
      <p:ext uri="{BB962C8B-B14F-4D97-AF65-F5344CB8AC3E}">
        <p14:creationId xmlns:p14="http://schemas.microsoft.com/office/powerpoint/2010/main" val="20944903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Web</a:t>
            </a:r>
            <a:r>
              <a:rPr kumimoji="1" lang="ja-JP" altLang="en-US" dirty="0"/>
              <a:t>アプリは三層構成をとる</a:t>
            </a:r>
            <a:endParaRPr kumimoji="1" lang="en-US" altLang="ja-JP" dirty="0"/>
          </a:p>
          <a:p>
            <a:endParaRPr kumimoji="1" lang="en-US" altLang="ja-JP" dirty="0"/>
          </a:p>
          <a:p>
            <a:r>
              <a:rPr kumimoji="1" lang="ja-JP" altLang="en-US" dirty="0"/>
              <a:t>ユーザが直接触れ合う部分を 　　</a:t>
            </a:r>
            <a:r>
              <a:rPr kumimoji="1" lang="en-US" altLang="ja-JP" dirty="0"/>
              <a:t>	</a:t>
            </a:r>
            <a:r>
              <a:rPr kumimoji="1" lang="ja-JP" altLang="en-US" dirty="0"/>
              <a:t>プレゼンテーション層</a:t>
            </a:r>
            <a:endParaRPr kumimoji="1" lang="en-US" altLang="ja-JP" dirty="0"/>
          </a:p>
          <a:p>
            <a:r>
              <a:rPr kumimoji="1" lang="ja-JP" altLang="en-US" dirty="0"/>
              <a:t>実際に何か処理を行う部分を</a:t>
            </a:r>
            <a:r>
              <a:rPr kumimoji="1" lang="en-US" altLang="ja-JP" dirty="0"/>
              <a:t>		</a:t>
            </a:r>
            <a:r>
              <a:rPr kumimoji="1" lang="ja-JP" altLang="en-US" dirty="0"/>
              <a:t>アプリケーション層</a:t>
            </a:r>
            <a:endParaRPr kumimoji="1" lang="en-US" altLang="ja-JP" dirty="0"/>
          </a:p>
          <a:p>
            <a:r>
              <a:rPr kumimoji="1" lang="ja-JP" altLang="en-US" dirty="0"/>
              <a:t>データ処理や保管を行う部分を</a:t>
            </a:r>
            <a:r>
              <a:rPr kumimoji="1" lang="en-US" altLang="ja-JP" dirty="0"/>
              <a:t>		</a:t>
            </a:r>
            <a:r>
              <a:rPr kumimoji="1" lang="ja-JP" altLang="en-US" baseline="0" dirty="0"/>
              <a:t>データ層</a:t>
            </a:r>
            <a:endParaRPr kumimoji="1" lang="en-US" altLang="ja-JP" baseline="0" dirty="0"/>
          </a:p>
          <a:p>
            <a:endParaRPr kumimoji="1" lang="en-US" altLang="ja-JP" baseline="0" dirty="0"/>
          </a:p>
          <a:p>
            <a:endParaRPr kumimoji="1" lang="ja-JP" altLang="en-US"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25</a:t>
            </a:fld>
            <a:endParaRPr kumimoji="1" lang="ja-JP" altLang="en-US"/>
          </a:p>
        </p:txBody>
      </p:sp>
    </p:spTree>
    <p:extLst>
      <p:ext uri="{BB962C8B-B14F-4D97-AF65-F5344CB8AC3E}">
        <p14:creationId xmlns:p14="http://schemas.microsoft.com/office/powerpoint/2010/main" val="2531678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クロスプラットフォーム：</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Windows</a:t>
            </a:r>
            <a:r>
              <a:rPr kumimoji="1" lang="ja-JP" altLang="en-US" sz="1200" b="0" i="0" kern="1200" dirty="0">
                <a:solidFill>
                  <a:schemeClr val="tx1"/>
                </a:solidFill>
                <a:effectLst/>
                <a:latin typeface="+mn-lt"/>
                <a:ea typeface="+mn-ea"/>
                <a:cs typeface="+mn-cs"/>
              </a:rPr>
              <a:t>や</a:t>
            </a:r>
            <a:r>
              <a:rPr kumimoji="1" lang="en-US" altLang="ja-JP" sz="1200" b="0" i="0" kern="1200" dirty="0" err="1">
                <a:solidFill>
                  <a:schemeClr val="tx1"/>
                </a:solidFill>
                <a:effectLst/>
                <a:latin typeface="+mn-lt"/>
                <a:ea typeface="+mn-ea"/>
                <a:cs typeface="+mn-cs"/>
              </a:rPr>
              <a:t>macOS</a:t>
            </a:r>
            <a:r>
              <a:rPr kumimoji="1" lang="ja-JP" altLang="en-US" sz="1200" b="0" i="0" kern="1200" dirty="0">
                <a:solidFill>
                  <a:schemeClr val="tx1"/>
                </a:solidFill>
                <a:effectLst/>
                <a:latin typeface="+mn-lt"/>
                <a:ea typeface="+mn-ea"/>
                <a:cs typeface="+mn-cs"/>
              </a:rPr>
              <a:t>など異なるプラットフォーム上で、同じ仕様のアプリケーションを動作させるプログラムのこと</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マルチプラットフォームとも</a:t>
            </a:r>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27</a:t>
            </a:fld>
            <a:endParaRPr kumimoji="1" lang="ja-JP" altLang="en-US"/>
          </a:p>
        </p:txBody>
      </p:sp>
    </p:spTree>
    <p:extLst>
      <p:ext uri="{BB962C8B-B14F-4D97-AF65-F5344CB8AC3E}">
        <p14:creationId xmlns:p14="http://schemas.microsoft.com/office/powerpoint/2010/main" val="29439274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32</a:t>
            </a:fld>
            <a:endParaRPr kumimoji="1" lang="ja-JP" altLang="en-US"/>
          </a:p>
        </p:txBody>
      </p:sp>
    </p:spTree>
    <p:extLst>
      <p:ext uri="{BB962C8B-B14F-4D97-AF65-F5344CB8AC3E}">
        <p14:creationId xmlns:p14="http://schemas.microsoft.com/office/powerpoint/2010/main" val="4250664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40</a:t>
            </a:fld>
            <a:endParaRPr kumimoji="1" lang="ja-JP" altLang="en-US"/>
          </a:p>
        </p:txBody>
      </p:sp>
    </p:spTree>
    <p:extLst>
      <p:ext uri="{BB962C8B-B14F-4D97-AF65-F5344CB8AC3E}">
        <p14:creationId xmlns:p14="http://schemas.microsoft.com/office/powerpoint/2010/main" val="38770797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マークアップ言語　</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HTML</a:t>
            </a:r>
            <a:r>
              <a:rPr lang="ja-JP" altLang="en-US" dirty="0"/>
              <a:t>は命令通りに処理を実行するプログラミング言語とは違い、あくまでも文章の構造を整理しているだけ。</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そのためマークアップ</a:t>
            </a:r>
            <a:r>
              <a:rPr lang="en-US" altLang="ja-JP" dirty="0"/>
              <a:t>(</a:t>
            </a:r>
            <a:r>
              <a:rPr lang="ja-JP" altLang="en-US" dirty="0"/>
              <a:t>構造に目印をつける</a:t>
            </a:r>
            <a:r>
              <a:rPr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これをさらに簡潔化したものを軽量マークアップ言語と</a:t>
            </a:r>
            <a:r>
              <a:rPr lang="ja-JP" altLang="en-US" dirty="0" smtClean="0"/>
              <a:t>いう　</a:t>
            </a:r>
            <a:r>
              <a:rPr lang="en-US" altLang="ja-JP" dirty="0" smtClean="0"/>
              <a:t>markdown</a:t>
            </a:r>
            <a:r>
              <a:rPr lang="ja-JP" altLang="en-US" dirty="0" smtClean="0"/>
              <a:t>などが該当</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拡張子は「</a:t>
            </a:r>
            <a:r>
              <a:rPr lang="en-US" altLang="ja-JP" dirty="0"/>
              <a:t>html</a:t>
            </a:r>
            <a:r>
              <a:rPr lang="ja-JP" altLang="en-US" dirty="0"/>
              <a:t>」</a:t>
            </a:r>
            <a:r>
              <a:rPr lang="en-US" altLang="ja-JP" dirty="0"/>
              <a:t>or</a:t>
            </a:r>
            <a:r>
              <a:rPr lang="ja-JP" altLang="en-US" dirty="0"/>
              <a:t>「</a:t>
            </a:r>
            <a:r>
              <a:rPr lang="en-US" altLang="ja-JP" dirty="0"/>
              <a:t>htm</a:t>
            </a:r>
            <a:r>
              <a:rPr lang="ja-JP" altLang="en-US" dirty="0"/>
              <a:t>」</a:t>
            </a:r>
            <a:endParaRPr kumimoji="1" lang="en-US" altLang="ja-JP" dirty="0"/>
          </a:p>
          <a:p>
            <a:r>
              <a:rPr kumimoji="1" lang="ja-JP" altLang="en-US" dirty="0"/>
              <a:t>過去に拡張子は</a:t>
            </a:r>
            <a:r>
              <a:rPr kumimoji="1" lang="en-US" altLang="ja-JP" dirty="0"/>
              <a:t>3</a:t>
            </a:r>
            <a:r>
              <a:rPr kumimoji="1" lang="ja-JP" altLang="en-US" dirty="0"/>
              <a:t>文字にしようという動きがあったため</a:t>
            </a:r>
            <a:r>
              <a:rPr kumimoji="1" lang="en-US" altLang="ja-JP" dirty="0"/>
              <a:t>htm</a:t>
            </a:r>
            <a:r>
              <a:rPr kumimoji="1" lang="ja-JP" altLang="en-US" dirty="0"/>
              <a:t>が存在</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i="0" u="sng" dirty="0">
                <a:solidFill>
                  <a:srgbClr val="1A0DAB"/>
                </a:solidFill>
                <a:effectLst/>
                <a:latin typeface="arial" panose="020B0604020202020204" pitchFamily="34" charset="0"/>
                <a:hlinkClick r:id="rId3"/>
              </a:rPr>
              <a:t/>
            </a:r>
            <a:br>
              <a:rPr lang="en-US" altLang="ja-JP" b="0" i="0" u="sng" dirty="0">
                <a:solidFill>
                  <a:srgbClr val="1A0DAB"/>
                </a:solidFill>
                <a:effectLst/>
                <a:latin typeface="arial" panose="020B0604020202020204" pitchFamily="34" charset="0"/>
                <a:hlinkClick r:id="rId3"/>
              </a:rPr>
            </a:br>
            <a:r>
              <a:rPr lang="en-US" altLang="ja-JP" b="0" i="0" u="sng" dirty="0">
                <a:solidFill>
                  <a:srgbClr val="1A0DAB"/>
                </a:solidFill>
                <a:effectLst/>
                <a:latin typeface="arial" panose="020B0604020202020204" pitchFamily="34" charset="0"/>
                <a:hlinkClick r:id="rId3"/>
              </a:rPr>
              <a:t>World Wide Web Consortium</a:t>
            </a:r>
          </a:p>
          <a:p>
            <a:endParaRPr kumimoji="1" lang="ja-JP" altLang="en-US" dirty="0"/>
          </a:p>
        </p:txBody>
      </p:sp>
      <p:sp>
        <p:nvSpPr>
          <p:cNvPr id="4" name="スライド番号プレースホルダー 3"/>
          <p:cNvSpPr>
            <a:spLocks noGrp="1"/>
          </p:cNvSpPr>
          <p:nvPr>
            <p:ph type="sldNum" sz="quarter" idx="5"/>
          </p:nvPr>
        </p:nvSpPr>
        <p:spPr/>
        <p:txBody>
          <a:bodyPr/>
          <a:lstStyle/>
          <a:p>
            <a:fld id="{53FBA18F-50B8-4425-BD3F-ECDB68A0EA01}" type="slidenum">
              <a:rPr kumimoji="1" lang="ja-JP" altLang="en-US" smtClean="0"/>
              <a:t>41</a:t>
            </a:fld>
            <a:endParaRPr kumimoji="1" lang="ja-JP" altLang="en-US"/>
          </a:p>
        </p:txBody>
      </p:sp>
    </p:spTree>
    <p:extLst>
      <p:ext uri="{BB962C8B-B14F-4D97-AF65-F5344CB8AC3E}">
        <p14:creationId xmlns:p14="http://schemas.microsoft.com/office/powerpoint/2010/main" val="5544009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42</a:t>
            </a:fld>
            <a:endParaRPr kumimoji="1" lang="ja-JP" altLang="en-US"/>
          </a:p>
        </p:txBody>
      </p:sp>
    </p:spTree>
    <p:extLst>
      <p:ext uri="{BB962C8B-B14F-4D97-AF65-F5344CB8AC3E}">
        <p14:creationId xmlns:p14="http://schemas.microsoft.com/office/powerpoint/2010/main" val="1934234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クライアントサイドスクリプト</a:t>
            </a:r>
            <a:endParaRPr kumimoji="1" lang="en-US" altLang="ja-JP" dirty="0" smtClean="0"/>
          </a:p>
          <a:p>
            <a:r>
              <a:rPr kumimoji="1" lang="ja-JP" altLang="en-US" dirty="0" smtClean="0"/>
              <a:t>利点：マウスの現在位置などブラウザの情報を取得できる。</a:t>
            </a:r>
            <a:endParaRPr kumimoji="1" lang="en-US" altLang="ja-JP" dirty="0" smtClean="0"/>
          </a:p>
          <a:p>
            <a:r>
              <a:rPr kumimoji="1" lang="ja-JP" altLang="en-US" dirty="0" smtClean="0"/>
              <a:t>欠点：コードの実行がブラウザに依存するため、使用するブラウザによっては正常に動かない可能性がある。</a:t>
            </a:r>
            <a:endParaRPr kumimoji="1" lang="ja-JP" altLang="en-US" dirty="0"/>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43</a:t>
            </a:fld>
            <a:endParaRPr kumimoji="1" lang="ja-JP" altLang="en-US"/>
          </a:p>
        </p:txBody>
      </p:sp>
    </p:spTree>
    <p:extLst>
      <p:ext uri="{BB962C8B-B14F-4D97-AF65-F5344CB8AC3E}">
        <p14:creationId xmlns:p14="http://schemas.microsoft.com/office/powerpoint/2010/main" val="890493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5</a:t>
            </a:fld>
            <a:endParaRPr kumimoji="1" lang="ja-JP" altLang="en-US"/>
          </a:p>
        </p:txBody>
      </p:sp>
    </p:spTree>
    <p:extLst>
      <p:ext uri="{BB962C8B-B14F-4D97-AF65-F5344CB8AC3E}">
        <p14:creationId xmlns:p14="http://schemas.microsoft.com/office/powerpoint/2010/main" val="8096298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9EE29A1C-5F40-4F61-9A9D-273E62E8A0FB}" type="slidenum">
              <a:rPr lang="ja-JP" altLang="en-US" smtClean="0">
                <a:solidFill>
                  <a:prstClr val="black"/>
                </a:solidFill>
              </a:rPr>
              <a:pPr/>
              <a:t>57</a:t>
            </a:fld>
            <a:endParaRPr lang="ja-JP" altLang="en-US">
              <a:solidFill>
                <a:prstClr val="black"/>
              </a:solidFill>
            </a:endParaRPr>
          </a:p>
        </p:txBody>
      </p:sp>
    </p:spTree>
    <p:extLst>
      <p:ext uri="{BB962C8B-B14F-4D97-AF65-F5344CB8AC3E}">
        <p14:creationId xmlns:p14="http://schemas.microsoft.com/office/powerpoint/2010/main" val="42851094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9EE29A1C-5F40-4F61-9A9D-273E62E8A0FB}" type="slidenum">
              <a:rPr lang="ja-JP" altLang="en-US" smtClean="0">
                <a:solidFill>
                  <a:prstClr val="black"/>
                </a:solidFill>
              </a:rPr>
              <a:pPr/>
              <a:t>58</a:t>
            </a:fld>
            <a:endParaRPr lang="ja-JP" altLang="en-US">
              <a:solidFill>
                <a:prstClr val="black"/>
              </a:solidFill>
            </a:endParaRPr>
          </a:p>
        </p:txBody>
      </p:sp>
    </p:spTree>
    <p:extLst>
      <p:ext uri="{BB962C8B-B14F-4D97-AF65-F5344CB8AC3E}">
        <p14:creationId xmlns:p14="http://schemas.microsoft.com/office/powerpoint/2010/main" val="2318899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EE29A1C-5F40-4F61-9A9D-273E62E8A0FB}" type="slidenum">
              <a:rPr lang="ja-JP" altLang="en-US" smtClean="0">
                <a:solidFill>
                  <a:prstClr val="black"/>
                </a:solidFill>
              </a:rPr>
              <a:pPr/>
              <a:t>60</a:t>
            </a:fld>
            <a:endParaRPr lang="ja-JP" altLang="en-US">
              <a:solidFill>
                <a:prstClr val="black"/>
              </a:solidFill>
            </a:endParaRPr>
          </a:p>
        </p:txBody>
      </p:sp>
    </p:spTree>
    <p:extLst>
      <p:ext uri="{BB962C8B-B14F-4D97-AF65-F5344CB8AC3E}">
        <p14:creationId xmlns:p14="http://schemas.microsoft.com/office/powerpoint/2010/main" val="28321323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9EE29A1C-5F40-4F61-9A9D-273E62E8A0FB}" type="slidenum">
              <a:rPr lang="ja-JP" altLang="en-US" smtClean="0">
                <a:solidFill>
                  <a:prstClr val="black"/>
                </a:solidFill>
              </a:rPr>
              <a:pPr/>
              <a:t>61</a:t>
            </a:fld>
            <a:endParaRPr lang="ja-JP" altLang="en-US">
              <a:solidFill>
                <a:prstClr val="black"/>
              </a:solidFill>
            </a:endParaRPr>
          </a:p>
        </p:txBody>
      </p:sp>
    </p:spTree>
    <p:extLst>
      <p:ext uri="{BB962C8B-B14F-4D97-AF65-F5344CB8AC3E}">
        <p14:creationId xmlns:p14="http://schemas.microsoft.com/office/powerpoint/2010/main" val="20528114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符号の反転では現在の符号が</a:t>
            </a:r>
            <a:r>
              <a:rPr kumimoji="1" lang="en-US" altLang="ja-JP" dirty="0" smtClean="0"/>
              <a:t>+</a:t>
            </a:r>
            <a:r>
              <a:rPr kumimoji="1" lang="ja-JP" altLang="en-US" dirty="0" smtClean="0"/>
              <a:t>なら</a:t>
            </a:r>
            <a:r>
              <a:rPr kumimoji="1" lang="en-US" altLang="ja-JP" dirty="0" smtClean="0"/>
              <a:t>-</a:t>
            </a:r>
            <a:r>
              <a:rPr kumimoji="1" lang="ja-JP" altLang="en-US" dirty="0" smtClean="0"/>
              <a:t>へ、</a:t>
            </a:r>
            <a:r>
              <a:rPr kumimoji="1" lang="en-US" altLang="ja-JP" dirty="0" smtClean="0"/>
              <a:t>-</a:t>
            </a:r>
            <a:r>
              <a:rPr kumimoji="1" lang="ja-JP" altLang="en-US" dirty="0" smtClean="0"/>
              <a:t>なら</a:t>
            </a:r>
            <a:r>
              <a:rPr kumimoji="1" lang="en-US" altLang="ja-JP" dirty="0" smtClean="0"/>
              <a:t>+</a:t>
            </a:r>
            <a:r>
              <a:rPr kumimoji="1" lang="ja-JP" altLang="en-US" dirty="0" smtClean="0"/>
              <a:t>になる</a:t>
            </a:r>
            <a:endParaRPr kumimoji="1" lang="en-US" altLang="ja-JP" dirty="0" smtClean="0"/>
          </a:p>
          <a:p>
            <a:r>
              <a:rPr kumimoji="1" lang="ja-JP" altLang="en-US" dirty="0" smtClean="0"/>
              <a:t>算術演算する際は代入先を指定する必要がある。</a:t>
            </a:r>
            <a:endParaRPr kumimoji="1" lang="en-US" altLang="ja-JP" dirty="0" smtClean="0"/>
          </a:p>
          <a:p>
            <a:endParaRPr kumimoji="1" lang="en-US" altLang="ja-JP" dirty="0" smtClean="0"/>
          </a:p>
          <a:p>
            <a:r>
              <a:rPr kumimoji="1" lang="ja-JP" altLang="en-US" dirty="0" smtClean="0"/>
              <a:t>演算の順番について</a:t>
            </a:r>
            <a:endParaRPr kumimoji="1" lang="en-US" altLang="ja-JP" dirty="0" smtClean="0"/>
          </a:p>
          <a:p>
            <a:r>
              <a:rPr kumimoji="1" lang="ja-JP" altLang="en-US" dirty="0" smtClean="0"/>
              <a:t>かっこつけたほうが見やすいしわかりやすい</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9EE29A1C-5F40-4F61-9A9D-273E62E8A0FB}" type="slidenum">
              <a:rPr lang="ja-JP" altLang="en-US" smtClean="0">
                <a:solidFill>
                  <a:prstClr val="black"/>
                </a:solidFill>
              </a:rPr>
              <a:pPr/>
              <a:t>64</a:t>
            </a:fld>
            <a:endParaRPr lang="ja-JP" altLang="en-US">
              <a:solidFill>
                <a:prstClr val="black"/>
              </a:solidFill>
            </a:endParaRPr>
          </a:p>
        </p:txBody>
      </p:sp>
    </p:spTree>
    <p:extLst>
      <p:ext uri="{BB962C8B-B14F-4D97-AF65-F5344CB8AC3E}">
        <p14:creationId xmlns:p14="http://schemas.microsoft.com/office/powerpoint/2010/main" val="16225804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65</a:t>
            </a:fld>
            <a:endParaRPr kumimoji="1" lang="ja-JP" altLang="en-US"/>
          </a:p>
        </p:txBody>
      </p:sp>
    </p:spTree>
    <p:extLst>
      <p:ext uri="{BB962C8B-B14F-4D97-AF65-F5344CB8AC3E}">
        <p14:creationId xmlns:p14="http://schemas.microsoft.com/office/powerpoint/2010/main" val="18614023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amazon.co.jp/</a:t>
            </a:r>
            <a:r>
              <a:rPr kumimoji="1" lang="en-US" altLang="ja-JP" dirty="0" err="1" smtClean="0"/>
              <a:t>s?k</a:t>
            </a:r>
            <a:r>
              <a:rPr kumimoji="1" lang="en-US" altLang="ja-JP" dirty="0" smtClean="0"/>
              <a:t>=</a:t>
            </a:r>
            <a:r>
              <a:rPr kumimoji="1" lang="ja-JP" altLang="en-US" dirty="0" smtClean="0"/>
              <a:t>キーワード と直接入力すれば</a:t>
            </a:r>
            <a:r>
              <a:rPr kumimoji="1" lang="en-US" altLang="ja-JP" dirty="0" smtClean="0"/>
              <a:t>GET</a:t>
            </a:r>
            <a:r>
              <a:rPr kumimoji="1" lang="ja-JP" altLang="en-US" dirty="0" smtClean="0"/>
              <a:t>の動作を確認できる</a:t>
            </a:r>
            <a:endParaRPr kumimoji="1" lang="ja-JP" altLang="en-US" dirty="0"/>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69</a:t>
            </a:fld>
            <a:endParaRPr kumimoji="1" lang="ja-JP" altLang="en-US"/>
          </a:p>
        </p:txBody>
      </p:sp>
    </p:spTree>
    <p:extLst>
      <p:ext uri="{BB962C8B-B14F-4D97-AF65-F5344CB8AC3E}">
        <p14:creationId xmlns:p14="http://schemas.microsoft.com/office/powerpoint/2010/main" val="12352023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70</a:t>
            </a:fld>
            <a:endParaRPr kumimoji="1" lang="ja-JP" altLang="en-US"/>
          </a:p>
        </p:txBody>
      </p:sp>
    </p:spTree>
    <p:extLst>
      <p:ext uri="{BB962C8B-B14F-4D97-AF65-F5344CB8AC3E}">
        <p14:creationId xmlns:p14="http://schemas.microsoft.com/office/powerpoint/2010/main" val="9201115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開始タグは必ずあるが終了タグがないものもある</a:t>
            </a:r>
            <a:endParaRPr kumimoji="1" lang="ja-JP" altLang="en-US" dirty="0"/>
          </a:p>
        </p:txBody>
      </p:sp>
      <p:sp>
        <p:nvSpPr>
          <p:cNvPr id="4" name="スライド番号プレースホルダー 3"/>
          <p:cNvSpPr>
            <a:spLocks noGrp="1"/>
          </p:cNvSpPr>
          <p:nvPr>
            <p:ph type="sldNum" sz="quarter" idx="10"/>
          </p:nvPr>
        </p:nvSpPr>
        <p:spPr/>
        <p:txBody>
          <a:bodyPr/>
          <a:lstStyle/>
          <a:p>
            <a:fld id="{53FBA18F-50B8-4425-BD3F-ECDB68A0EA01}" type="slidenum">
              <a:rPr kumimoji="1" lang="ja-JP" altLang="en-US" smtClean="0"/>
              <a:t>73</a:t>
            </a:fld>
            <a:endParaRPr kumimoji="1" lang="ja-JP" altLang="en-US"/>
          </a:p>
        </p:txBody>
      </p:sp>
    </p:spTree>
    <p:extLst>
      <p:ext uri="{BB962C8B-B14F-4D97-AF65-F5344CB8AC3E}">
        <p14:creationId xmlns:p14="http://schemas.microsoft.com/office/powerpoint/2010/main" val="4902040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開始タグは必ずあるが終了タグがないものもある</a:t>
            </a:r>
            <a:endParaRPr kumimoji="1" lang="ja-JP" altLang="en-US" dirty="0"/>
          </a:p>
        </p:txBody>
      </p:sp>
      <p:sp>
        <p:nvSpPr>
          <p:cNvPr id="4" name="スライド番号プレースホルダー 3"/>
          <p:cNvSpPr>
            <a:spLocks noGrp="1"/>
          </p:cNvSpPr>
          <p:nvPr>
            <p:ph type="sldNum" sz="quarter" idx="10"/>
          </p:nvPr>
        </p:nvSpPr>
        <p:spPr/>
        <p:txBody>
          <a:bodyPr/>
          <a:lstStyle/>
          <a:p>
            <a:fld id="{53FBA18F-50B8-4425-BD3F-ECDB68A0EA01}" type="slidenum">
              <a:rPr kumimoji="1" lang="ja-JP" altLang="en-US" smtClean="0"/>
              <a:t>74</a:t>
            </a:fld>
            <a:endParaRPr kumimoji="1" lang="ja-JP" altLang="en-US"/>
          </a:p>
        </p:txBody>
      </p:sp>
    </p:spTree>
    <p:extLst>
      <p:ext uri="{BB962C8B-B14F-4D97-AF65-F5344CB8AC3E}">
        <p14:creationId xmlns:p14="http://schemas.microsoft.com/office/powerpoint/2010/main" val="926463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6</a:t>
            </a:fld>
            <a:endParaRPr kumimoji="1" lang="ja-JP" altLang="en-US"/>
          </a:p>
        </p:txBody>
      </p:sp>
    </p:spTree>
    <p:extLst>
      <p:ext uri="{BB962C8B-B14F-4D97-AF65-F5344CB8AC3E}">
        <p14:creationId xmlns:p14="http://schemas.microsoft.com/office/powerpoint/2010/main" val="26902455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76</a:t>
            </a:fld>
            <a:endParaRPr kumimoji="1" lang="ja-JP" altLang="en-US"/>
          </a:p>
        </p:txBody>
      </p:sp>
    </p:spTree>
    <p:extLst>
      <p:ext uri="{BB962C8B-B14F-4D97-AF65-F5344CB8AC3E}">
        <p14:creationId xmlns:p14="http://schemas.microsoft.com/office/powerpoint/2010/main" val="32603605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E29A1C-5F40-4F61-9A9D-273E62E8A0FB}" type="slidenum">
              <a:rPr kumimoji="1" lang="ja-JP" altLang="en-US" smtClean="0"/>
              <a:t>80</a:t>
            </a:fld>
            <a:endParaRPr kumimoji="1" lang="ja-JP" altLang="en-US"/>
          </a:p>
        </p:txBody>
      </p:sp>
    </p:spTree>
    <p:extLst>
      <p:ext uri="{BB962C8B-B14F-4D97-AF65-F5344CB8AC3E}">
        <p14:creationId xmlns:p14="http://schemas.microsoft.com/office/powerpoint/2010/main" val="17061389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上から下に一本道で進んでいく。</a:t>
            </a:r>
            <a:endParaRPr kumimoji="1" lang="ja-JP" altLang="en-US"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82</a:t>
            </a:fld>
            <a:endParaRPr kumimoji="1" lang="ja-JP" altLang="en-US"/>
          </a:p>
        </p:txBody>
      </p:sp>
    </p:spTree>
    <p:extLst>
      <p:ext uri="{BB962C8B-B14F-4D97-AF65-F5344CB8AC3E}">
        <p14:creationId xmlns:p14="http://schemas.microsoft.com/office/powerpoint/2010/main" val="23095040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今回から学ぶ制御構造では一本道ではなく条件による分岐や繰り返し等の処理が行われる。</a:t>
            </a:r>
            <a:endParaRPr kumimoji="1" lang="en-US" altLang="ja-JP" dirty="0" smtClean="0"/>
          </a:p>
          <a:p>
            <a:r>
              <a:rPr kumimoji="1" lang="ja-JP" altLang="en-US" dirty="0" smtClean="0"/>
              <a:t>例として分岐処理を挙げると、「今日は晴れているか」という条件に対して、ＹＥＳならピクニックへＮＯなら読書をするといった感じ</a:t>
            </a:r>
            <a:endParaRPr kumimoji="1" lang="en-US" altLang="ja-JP" dirty="0" smtClean="0"/>
          </a:p>
          <a:p>
            <a:r>
              <a:rPr kumimoji="1" lang="ja-JP" altLang="en-US" dirty="0" smtClean="0"/>
              <a:t>今回は例に挙げた分岐処理を行うための制御文「</a:t>
            </a:r>
            <a:r>
              <a:rPr kumimoji="1" lang="en-US" altLang="ja-JP" dirty="0" smtClean="0"/>
              <a:t>if</a:t>
            </a:r>
            <a:r>
              <a:rPr kumimoji="1" lang="ja-JP" altLang="en-US" dirty="0" smtClean="0"/>
              <a:t>文」を学んでいく。</a:t>
            </a:r>
            <a:endParaRPr kumimoji="1" lang="en-US" altLang="ja-JP" dirty="0" smtClean="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83</a:t>
            </a:fld>
            <a:endParaRPr kumimoji="1" lang="ja-JP" altLang="en-US"/>
          </a:p>
        </p:txBody>
      </p:sp>
    </p:spTree>
    <p:extLst>
      <p:ext uri="{BB962C8B-B14F-4D97-AF65-F5344CB8AC3E}">
        <p14:creationId xmlns:p14="http://schemas.microsoft.com/office/powerpoint/2010/main" val="12166369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そもそも</a:t>
            </a:r>
            <a:r>
              <a:rPr kumimoji="1" lang="en-US" altLang="ja-JP" dirty="0" smtClean="0"/>
              <a:t>if</a:t>
            </a:r>
            <a:r>
              <a:rPr kumimoji="1" lang="ja-JP" altLang="en-US" dirty="0" smtClean="0"/>
              <a:t>文とはどういったものなのか。上記を交え説明</a:t>
            </a:r>
            <a:endParaRPr kumimoji="1" lang="en-US" altLang="ja-JP" dirty="0" smtClean="0"/>
          </a:p>
          <a:p>
            <a:r>
              <a:rPr kumimoji="1" lang="en-US" altLang="ja-JP" dirty="0" smtClean="0"/>
              <a:t>“</a:t>
            </a:r>
            <a:r>
              <a:rPr kumimoji="1" lang="ja-JP" altLang="en-US" dirty="0" smtClean="0"/>
              <a:t>条件を付けることで処理の分岐を行える</a:t>
            </a:r>
            <a:r>
              <a:rPr kumimoji="1" lang="en-US" altLang="ja-JP" dirty="0" smtClean="0"/>
              <a:t>”</a:t>
            </a:r>
            <a:r>
              <a:rPr kumimoji="1" lang="ja-JP" altLang="en-US" dirty="0" smtClean="0"/>
              <a:t>（ＰＬＣの時に出てきた、いわゆる条件制御）</a:t>
            </a:r>
            <a:endParaRPr kumimoji="1" lang="en-US" altLang="ja-JP" dirty="0" smtClean="0"/>
          </a:p>
          <a:p>
            <a:endParaRPr kumimoji="1" lang="en-US" altLang="ja-JP" dirty="0" smtClean="0"/>
          </a:p>
          <a:p>
            <a:r>
              <a:rPr kumimoji="1" lang="ja-JP" altLang="en-US" dirty="0" smtClean="0"/>
              <a:t>例えばおふろの追いだき</a:t>
            </a:r>
            <a:endParaRPr kumimoji="1" lang="en-US" altLang="ja-JP" dirty="0" smtClean="0"/>
          </a:p>
          <a:p>
            <a:r>
              <a:rPr kumimoji="1" lang="ja-JP" altLang="en-US" dirty="0" smtClean="0"/>
              <a:t>温度センサでお湯の温度を監視し、設定された温度に以上なったら追いだきを停止する（後に保温や追いだき停止時にはブザーを鳴らす等の処理）。</a:t>
            </a:r>
            <a:endParaRPr kumimoji="1" lang="en-US" altLang="ja-JP" dirty="0" smtClean="0"/>
          </a:p>
          <a:p>
            <a:endParaRPr kumimoji="1" lang="en-US" altLang="ja-JP" dirty="0" smtClean="0"/>
          </a:p>
          <a:p>
            <a:endParaRPr kumimoji="1" lang="ja-JP" altLang="en-US"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84</a:t>
            </a:fld>
            <a:endParaRPr kumimoji="1" lang="ja-JP" altLang="en-US"/>
          </a:p>
        </p:txBody>
      </p:sp>
    </p:spTree>
    <p:extLst>
      <p:ext uri="{BB962C8B-B14F-4D97-AF65-F5344CB8AC3E}">
        <p14:creationId xmlns:p14="http://schemas.microsoft.com/office/powerpoint/2010/main" val="24928493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if</a:t>
            </a:r>
            <a:r>
              <a:rPr kumimoji="1" lang="ja-JP" altLang="en-US" dirty="0" smtClean="0"/>
              <a:t>文では</a:t>
            </a:r>
            <a:r>
              <a:rPr kumimoji="1" lang="en-US" altLang="ja-JP" dirty="0" smtClean="0"/>
              <a:t>if</a:t>
            </a:r>
            <a:r>
              <a:rPr kumimoji="1" lang="ja-JP" altLang="en-US" dirty="0" smtClean="0"/>
              <a:t>の後の（）に処理を分けるための条件を書く</a:t>
            </a:r>
            <a:endParaRPr kumimoji="1" lang="ja-JP" altLang="en-US"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85</a:t>
            </a:fld>
            <a:endParaRPr kumimoji="1" lang="ja-JP" altLang="en-US"/>
          </a:p>
        </p:txBody>
      </p:sp>
    </p:spTree>
    <p:extLst>
      <p:ext uri="{BB962C8B-B14F-4D97-AF65-F5344CB8AC3E}">
        <p14:creationId xmlns:p14="http://schemas.microsoft.com/office/powerpoint/2010/main" val="36486273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E29A1C-5F40-4F61-9A9D-273E62E8A0FB}" type="slidenum">
              <a:rPr kumimoji="1" lang="ja-JP" altLang="en-US" smtClean="0"/>
              <a:t>86</a:t>
            </a:fld>
            <a:endParaRPr kumimoji="1" lang="ja-JP" altLang="en-US"/>
          </a:p>
        </p:txBody>
      </p:sp>
    </p:spTree>
    <p:extLst>
      <p:ext uri="{BB962C8B-B14F-4D97-AF65-F5344CB8AC3E}">
        <p14:creationId xmlns:p14="http://schemas.microsoft.com/office/powerpoint/2010/main" val="2525398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87</a:t>
            </a:fld>
            <a:endParaRPr kumimoji="1" lang="ja-JP" altLang="en-US"/>
          </a:p>
        </p:txBody>
      </p:sp>
    </p:spTree>
    <p:extLst>
      <p:ext uri="{BB962C8B-B14F-4D97-AF65-F5344CB8AC3E}">
        <p14:creationId xmlns:p14="http://schemas.microsoft.com/office/powerpoint/2010/main" val="35718666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E29A1C-5F40-4F61-9A9D-273E62E8A0FB}" type="slidenum">
              <a:rPr kumimoji="1" lang="ja-JP" altLang="en-US" smtClean="0"/>
              <a:t>88</a:t>
            </a:fld>
            <a:endParaRPr kumimoji="1" lang="ja-JP" altLang="en-US"/>
          </a:p>
        </p:txBody>
      </p:sp>
    </p:spTree>
    <p:extLst>
      <p:ext uri="{BB962C8B-B14F-4D97-AF65-F5344CB8AC3E}">
        <p14:creationId xmlns:p14="http://schemas.microsoft.com/office/powerpoint/2010/main" val="35264730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E29A1C-5F40-4F61-9A9D-273E62E8A0FB}" type="slidenum">
              <a:rPr kumimoji="1" lang="ja-JP" altLang="en-US" smtClean="0"/>
              <a:t>89</a:t>
            </a:fld>
            <a:endParaRPr kumimoji="1" lang="ja-JP" altLang="en-US"/>
          </a:p>
        </p:txBody>
      </p:sp>
    </p:spTree>
    <p:extLst>
      <p:ext uri="{BB962C8B-B14F-4D97-AF65-F5344CB8AC3E}">
        <p14:creationId xmlns:p14="http://schemas.microsoft.com/office/powerpoint/2010/main" val="399580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ゲートウェイの役割</a:t>
            </a:r>
            <a:endParaRPr kumimoji="1" lang="en-US" altLang="ja-JP" dirty="0"/>
          </a:p>
          <a:p>
            <a:endParaRPr kumimoji="1" lang="en-US" altLang="ja-JP" dirty="0"/>
          </a:p>
          <a:p>
            <a:r>
              <a:rPr kumimoji="1" lang="ja-JP" altLang="en-US" sz="1200" b="1" i="0" kern="1200" dirty="0">
                <a:solidFill>
                  <a:schemeClr val="tx1"/>
                </a:solidFill>
                <a:effectLst/>
                <a:latin typeface="+mn-lt"/>
                <a:ea typeface="+mn-ea"/>
                <a:cs typeface="+mn-cs"/>
              </a:rPr>
              <a:t>プロトコル変換</a:t>
            </a:r>
            <a:r>
              <a:rPr kumimoji="1" lang="en-US" altLang="ja-JP" sz="1200" b="0" i="0" kern="1200" dirty="0">
                <a:solidFill>
                  <a:schemeClr val="tx1"/>
                </a:solidFill>
                <a:effectLst/>
                <a:latin typeface="+mn-lt"/>
                <a:ea typeface="+mn-ea"/>
                <a:cs typeface="+mn-cs"/>
              </a:rPr>
              <a:t>: IoT</a:t>
            </a:r>
            <a:r>
              <a:rPr kumimoji="1" lang="ja-JP" altLang="en-US" sz="1200" b="0" i="0" kern="1200" dirty="0">
                <a:solidFill>
                  <a:schemeClr val="tx1"/>
                </a:solidFill>
                <a:effectLst/>
                <a:latin typeface="+mn-lt"/>
                <a:ea typeface="+mn-ea"/>
                <a:cs typeface="+mn-cs"/>
              </a:rPr>
              <a:t>デバイスはさまざまなプロトコル（通信規約）を使用してデータを送受信します。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ゲートウェイは、異なるプロトコル間でデータの変換を行い、</a:t>
            </a:r>
            <a:r>
              <a:rPr kumimoji="1" lang="en-US" altLang="ja-JP" sz="1200" b="0" i="0" kern="1200" dirty="0">
                <a:solidFill>
                  <a:schemeClr val="tx1"/>
                </a:solidFill>
                <a:effectLst/>
                <a:latin typeface="+mn-lt"/>
                <a:ea typeface="+mn-ea"/>
                <a:cs typeface="+mn-cs"/>
              </a:rPr>
              <a:t>IoT</a:t>
            </a:r>
            <a:r>
              <a:rPr kumimoji="1" lang="ja-JP" altLang="en-US" sz="1200" b="0" i="0" kern="1200" dirty="0">
                <a:solidFill>
                  <a:schemeClr val="tx1"/>
                </a:solidFill>
                <a:effectLst/>
                <a:latin typeface="+mn-lt"/>
                <a:ea typeface="+mn-ea"/>
                <a:cs typeface="+mn-cs"/>
              </a:rPr>
              <a:t>デバイスとクラウドプラットフォームが互いに通信できるようにします。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例えば、センサーデバイスが</a:t>
            </a:r>
            <a:r>
              <a:rPr kumimoji="1" lang="en-US" altLang="ja-JP" sz="1200" b="0" i="0" kern="1200" dirty="0">
                <a:solidFill>
                  <a:schemeClr val="tx1"/>
                </a:solidFill>
                <a:effectLst/>
                <a:latin typeface="+mn-lt"/>
                <a:ea typeface="+mn-ea"/>
                <a:cs typeface="+mn-cs"/>
              </a:rPr>
              <a:t>Zigbee</a:t>
            </a:r>
            <a:r>
              <a:rPr kumimoji="1" lang="ja-JP" altLang="en-US" sz="1200" b="0" i="0" kern="1200" dirty="0">
                <a:solidFill>
                  <a:schemeClr val="tx1"/>
                </a:solidFill>
                <a:effectLst/>
                <a:latin typeface="+mn-lt"/>
                <a:ea typeface="+mn-ea"/>
                <a:cs typeface="+mn-cs"/>
              </a:rPr>
              <a:t>プロトコルを使用している場合、ゲートウェイはそのデータをクラウドが理解できる</a:t>
            </a:r>
            <a:r>
              <a:rPr kumimoji="1" lang="en-US" altLang="ja-JP" sz="1200" b="0" i="0" kern="1200" dirty="0">
                <a:solidFill>
                  <a:schemeClr val="tx1"/>
                </a:solidFill>
                <a:effectLst/>
                <a:latin typeface="+mn-lt"/>
                <a:ea typeface="+mn-ea"/>
                <a:cs typeface="+mn-cs"/>
              </a:rPr>
              <a:t>HTTP</a:t>
            </a:r>
            <a:r>
              <a:rPr kumimoji="1" lang="ja-JP" altLang="en-US" sz="1200" b="0" i="0" kern="1200" dirty="0">
                <a:solidFill>
                  <a:schemeClr val="tx1"/>
                </a:solidFill>
                <a:effectLst/>
                <a:latin typeface="+mn-lt"/>
                <a:ea typeface="+mn-ea"/>
                <a:cs typeface="+mn-cs"/>
              </a:rPr>
              <a:t>プロトコルに変換します。</a:t>
            </a:r>
            <a:endParaRPr kumimoji="1" lang="en-US" altLang="ja-JP" sz="1200" b="0" i="0" kern="1200" dirty="0">
              <a:solidFill>
                <a:schemeClr val="tx1"/>
              </a:solidFill>
              <a:effectLst/>
              <a:latin typeface="+mn-lt"/>
              <a:ea typeface="+mn-ea"/>
              <a:cs typeface="+mn-cs"/>
            </a:endParaRPr>
          </a:p>
          <a:p>
            <a:endParaRPr kumimoji="1" lang="ja-JP" altLang="en-US" sz="1200" b="0" i="0" kern="1200" dirty="0">
              <a:solidFill>
                <a:schemeClr val="tx1"/>
              </a:solidFill>
              <a:effectLst/>
              <a:latin typeface="+mn-lt"/>
              <a:ea typeface="+mn-ea"/>
              <a:cs typeface="+mn-cs"/>
            </a:endParaRPr>
          </a:p>
          <a:p>
            <a:r>
              <a:rPr kumimoji="1" lang="ja-JP" altLang="en-US" sz="1200" b="1" i="0" kern="1200" dirty="0">
                <a:solidFill>
                  <a:schemeClr val="tx1"/>
                </a:solidFill>
                <a:effectLst/>
                <a:latin typeface="+mn-lt"/>
                <a:ea typeface="+mn-ea"/>
                <a:cs typeface="+mn-cs"/>
              </a:rPr>
              <a:t>データ集約と前処理</a:t>
            </a:r>
            <a:r>
              <a:rPr kumimoji="1" lang="en-US" altLang="ja-JP" sz="1200" b="0" i="0" kern="1200" dirty="0">
                <a:solidFill>
                  <a:schemeClr val="tx1"/>
                </a:solidFill>
                <a:effectLst/>
                <a:latin typeface="+mn-lt"/>
                <a:ea typeface="+mn-ea"/>
                <a:cs typeface="+mn-cs"/>
              </a:rPr>
              <a:t>: IoT</a:t>
            </a:r>
            <a:r>
              <a:rPr kumimoji="1" lang="ja-JP" altLang="en-US" sz="1200" b="0" i="0" kern="1200" dirty="0">
                <a:solidFill>
                  <a:schemeClr val="tx1"/>
                </a:solidFill>
                <a:effectLst/>
                <a:latin typeface="+mn-lt"/>
                <a:ea typeface="+mn-ea"/>
                <a:cs typeface="+mn-cs"/>
              </a:rPr>
              <a:t>デバイスは多数存在し、膨大なデータを生成します。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ゲートウェイは複数のデバイスからのデータを集約し、必要なデータのみをクラウドに送信することができます。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また、ゲートウェイはデータの前処理を行い、データのフィルタリング、集計、異常検知などを行うことができます。</a:t>
            </a:r>
          </a:p>
          <a:p>
            <a:endParaRPr kumimoji="1" lang="en-US" altLang="ja-JP" sz="1200" b="1" i="0" kern="1200" dirty="0">
              <a:solidFill>
                <a:schemeClr val="tx1"/>
              </a:solidFill>
              <a:effectLst/>
              <a:latin typeface="+mn-lt"/>
              <a:ea typeface="+mn-ea"/>
              <a:cs typeface="+mn-cs"/>
            </a:endParaRPr>
          </a:p>
          <a:p>
            <a:r>
              <a:rPr kumimoji="1" lang="ja-JP" altLang="en-US" sz="1200" b="1" i="0" kern="1200" dirty="0">
                <a:solidFill>
                  <a:schemeClr val="tx1"/>
                </a:solidFill>
                <a:effectLst/>
                <a:latin typeface="+mn-lt"/>
                <a:ea typeface="+mn-ea"/>
                <a:cs typeface="+mn-cs"/>
              </a:rPr>
              <a:t>セキュリティと認証</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ゲートウェイは</a:t>
            </a:r>
            <a:r>
              <a:rPr kumimoji="1" lang="en-US" altLang="ja-JP" sz="1200" b="0" i="0" kern="1200" dirty="0">
                <a:solidFill>
                  <a:schemeClr val="tx1"/>
                </a:solidFill>
                <a:effectLst/>
                <a:latin typeface="+mn-lt"/>
                <a:ea typeface="+mn-ea"/>
                <a:cs typeface="+mn-cs"/>
              </a:rPr>
              <a:t>IoT</a:t>
            </a:r>
            <a:r>
              <a:rPr kumimoji="1" lang="ja-JP" altLang="en-US" sz="1200" b="0" i="0" kern="1200" dirty="0">
                <a:solidFill>
                  <a:schemeClr val="tx1"/>
                </a:solidFill>
                <a:effectLst/>
                <a:latin typeface="+mn-lt"/>
                <a:ea typeface="+mn-ea"/>
                <a:cs typeface="+mn-cs"/>
              </a:rPr>
              <a:t>デバイスとクラウドの間に存在し、セキュリティと認証の役割を果たします。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ゲートウェイはデバイスからのデータを暗号化し、セキュアな接続を確立します。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また、ゲートウェイはデバイスの認証やアクセス制御を管理し、不正なアクセスからネットワークやクラウドを保護します。</a:t>
            </a:r>
            <a:endParaRPr kumimoji="1" lang="en-US" altLang="ja-JP" sz="1200" b="0" i="0" kern="1200" dirty="0">
              <a:solidFill>
                <a:schemeClr val="tx1"/>
              </a:solidFill>
              <a:effectLst/>
              <a:latin typeface="+mn-lt"/>
              <a:ea typeface="+mn-ea"/>
              <a:cs typeface="+mn-cs"/>
            </a:endParaRPr>
          </a:p>
          <a:p>
            <a:endParaRPr kumimoji="1" lang="ja-JP" altLang="en-US" sz="1200" b="0" i="0" kern="1200" dirty="0">
              <a:solidFill>
                <a:schemeClr val="tx1"/>
              </a:solidFill>
              <a:effectLst/>
              <a:latin typeface="+mn-lt"/>
              <a:ea typeface="+mn-ea"/>
              <a:cs typeface="+mn-cs"/>
            </a:endParaRPr>
          </a:p>
          <a:p>
            <a:r>
              <a:rPr kumimoji="1" lang="ja-JP" altLang="en-US" sz="1200" b="1" i="0" kern="1200" dirty="0">
                <a:solidFill>
                  <a:schemeClr val="tx1"/>
                </a:solidFill>
                <a:effectLst/>
                <a:latin typeface="+mn-lt"/>
                <a:ea typeface="+mn-ea"/>
                <a:cs typeface="+mn-cs"/>
              </a:rPr>
              <a:t>ローカル処理とローカルデータストレージ</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ゲートウェイは一部の処理をローカルで実行することができます。これにより、リアルタイムの応答や低レイテンシの要件を満たすことができます。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また、ゲートウェイは一時的なデータのキャッシュやローカルデータストレージを提供し、クラウドへの常時接続が必要ない場合にもデータを保持することができます。</a:t>
            </a:r>
          </a:p>
          <a:p>
            <a:r>
              <a:rPr kumimoji="1" lang="ja-JP" altLang="en-US" sz="1200" b="0" i="0" kern="1200" dirty="0">
                <a:solidFill>
                  <a:schemeClr val="tx1"/>
                </a:solidFill>
                <a:effectLst/>
                <a:latin typeface="+mn-lt"/>
                <a:ea typeface="+mn-ea"/>
                <a:cs typeface="+mn-cs"/>
              </a:rPr>
              <a:t>ゲートウェイは、</a:t>
            </a:r>
            <a:r>
              <a:rPr kumimoji="1" lang="en-US" altLang="ja-JP" sz="1200" b="0" i="0" kern="1200" dirty="0">
                <a:solidFill>
                  <a:schemeClr val="tx1"/>
                </a:solidFill>
                <a:effectLst/>
                <a:latin typeface="+mn-lt"/>
                <a:ea typeface="+mn-ea"/>
                <a:cs typeface="+mn-cs"/>
              </a:rPr>
              <a:t>IoT</a:t>
            </a:r>
            <a:r>
              <a:rPr kumimoji="1" lang="ja-JP" altLang="en-US" sz="1200" b="0" i="0" kern="1200" dirty="0">
                <a:solidFill>
                  <a:schemeClr val="tx1"/>
                </a:solidFill>
                <a:effectLst/>
                <a:latin typeface="+mn-lt"/>
                <a:ea typeface="+mn-ea"/>
                <a:cs typeface="+mn-cs"/>
              </a:rPr>
              <a:t>デバイスとクラウドの間に位置し、双方の接続とデータの効率的な管理を担当します。セキュリティ、データ処理、プロトコル変換などの機能を提供し、スケーラビリティとパフォーマンスの向上を実現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8E2EABDD-C8B7-4372-A2E4-27F98FB93C47}" type="slidenum">
              <a:rPr kumimoji="1" lang="ja-JP" altLang="en-US" smtClean="0"/>
              <a:t>9</a:t>
            </a:fld>
            <a:endParaRPr kumimoji="1" lang="ja-JP" altLang="en-US"/>
          </a:p>
        </p:txBody>
      </p:sp>
    </p:spTree>
    <p:extLst>
      <p:ext uri="{BB962C8B-B14F-4D97-AF65-F5344CB8AC3E}">
        <p14:creationId xmlns:p14="http://schemas.microsoft.com/office/powerpoint/2010/main" val="19796369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E29A1C-5F40-4F61-9A9D-273E62E8A0FB}" type="slidenum">
              <a:rPr kumimoji="1" lang="ja-JP" altLang="en-US" smtClean="0"/>
              <a:t>90</a:t>
            </a:fld>
            <a:endParaRPr kumimoji="1" lang="ja-JP" altLang="en-US"/>
          </a:p>
        </p:txBody>
      </p:sp>
    </p:spTree>
    <p:extLst>
      <p:ext uri="{BB962C8B-B14F-4D97-AF65-F5344CB8AC3E}">
        <p14:creationId xmlns:p14="http://schemas.microsoft.com/office/powerpoint/2010/main" val="34886663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不合格を追加</a:t>
            </a:r>
            <a:endParaRPr kumimoji="1" lang="ja-JP" altLang="en-US"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91</a:t>
            </a:fld>
            <a:endParaRPr kumimoji="1" lang="ja-JP" altLang="en-US"/>
          </a:p>
        </p:txBody>
      </p:sp>
    </p:spTree>
    <p:extLst>
      <p:ext uri="{BB962C8B-B14F-4D97-AF65-F5344CB8AC3E}">
        <p14:creationId xmlns:p14="http://schemas.microsoft.com/office/powerpoint/2010/main" val="37442585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コンピュータとしては　</a:t>
            </a:r>
            <a:r>
              <a:rPr kumimoji="1" lang="en-US" altLang="ja-JP" dirty="0" smtClean="0"/>
              <a:t>I</a:t>
            </a:r>
            <a:r>
              <a:rPr kumimoji="1" lang="ja-JP" altLang="en-US" dirty="0" smtClean="0"/>
              <a:t>を表示　</a:t>
            </a:r>
            <a:r>
              <a:rPr kumimoji="1" lang="en-US" altLang="ja-JP" dirty="0" smtClean="0"/>
              <a:t>T</a:t>
            </a:r>
            <a:r>
              <a:rPr kumimoji="1" lang="ja-JP" altLang="en-US" dirty="0" smtClean="0"/>
              <a:t>を表示　という命令ではなく　９番を表示　</a:t>
            </a:r>
            <a:r>
              <a:rPr kumimoji="1" lang="en-US" altLang="ja-JP" dirty="0" smtClean="0"/>
              <a:t>20</a:t>
            </a:r>
            <a:r>
              <a:rPr kumimoji="1" lang="ja-JP" altLang="en-US" dirty="0" smtClean="0"/>
              <a:t>番を表示　という命令として受け取っている</a:t>
            </a:r>
            <a:endParaRPr kumimoji="1" lang="ja-JP" altLang="en-US" dirty="0"/>
          </a:p>
        </p:txBody>
      </p:sp>
      <p:sp>
        <p:nvSpPr>
          <p:cNvPr id="4" name="スライド番号プレースホルダー 3"/>
          <p:cNvSpPr>
            <a:spLocks noGrp="1"/>
          </p:cNvSpPr>
          <p:nvPr>
            <p:ph type="sldNum" sz="quarter" idx="10"/>
          </p:nvPr>
        </p:nvSpPr>
        <p:spPr/>
        <p:txBody>
          <a:bodyPr/>
          <a:lstStyle/>
          <a:p>
            <a:fld id="{53FBA18F-50B8-4425-BD3F-ECDB68A0EA01}" type="slidenum">
              <a:rPr kumimoji="1" lang="ja-JP" altLang="en-US" smtClean="0"/>
              <a:t>92</a:t>
            </a:fld>
            <a:endParaRPr kumimoji="1" lang="ja-JP" altLang="en-US"/>
          </a:p>
        </p:txBody>
      </p:sp>
    </p:spTree>
    <p:extLst>
      <p:ext uri="{BB962C8B-B14F-4D97-AF65-F5344CB8AC3E}">
        <p14:creationId xmlns:p14="http://schemas.microsoft.com/office/powerpoint/2010/main" val="29777138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E29A1C-5F40-4F61-9A9D-273E62E8A0FB}" type="slidenum">
              <a:rPr kumimoji="1" lang="ja-JP" altLang="en-US" smtClean="0"/>
              <a:t>94</a:t>
            </a:fld>
            <a:endParaRPr kumimoji="1" lang="ja-JP" altLang="en-US"/>
          </a:p>
        </p:txBody>
      </p:sp>
    </p:spTree>
    <p:extLst>
      <p:ext uri="{BB962C8B-B14F-4D97-AF65-F5344CB8AC3E}">
        <p14:creationId xmlns:p14="http://schemas.microsoft.com/office/powerpoint/2010/main" val="41116863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5/12</a:t>
            </a:r>
          </a:p>
          <a:p>
            <a:endParaRPr kumimoji="1" lang="ja-JP" altLang="en-US" dirty="0"/>
          </a:p>
        </p:txBody>
      </p:sp>
      <p:sp>
        <p:nvSpPr>
          <p:cNvPr id="4" name="スライド番号プレースホルダー 3"/>
          <p:cNvSpPr>
            <a:spLocks noGrp="1"/>
          </p:cNvSpPr>
          <p:nvPr>
            <p:ph type="sldNum" sz="quarter" idx="10"/>
          </p:nvPr>
        </p:nvSpPr>
        <p:spPr/>
        <p:txBody>
          <a:bodyPr/>
          <a:lstStyle/>
          <a:p>
            <a:fld id="{7A31ED43-7436-4394-996F-653D9E870FB2}" type="slidenum">
              <a:rPr kumimoji="1" lang="ja-JP" altLang="en-US" smtClean="0"/>
              <a:pPr/>
              <a:t>97</a:t>
            </a:fld>
            <a:endParaRPr kumimoji="1" lang="ja-JP" altLang="en-US"/>
          </a:p>
        </p:txBody>
      </p:sp>
    </p:spTree>
    <p:extLst>
      <p:ext uri="{BB962C8B-B14F-4D97-AF65-F5344CB8AC3E}">
        <p14:creationId xmlns:p14="http://schemas.microsoft.com/office/powerpoint/2010/main" val="26527069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3/15</a:t>
            </a:r>
          </a:p>
          <a:p>
            <a:endParaRPr kumimoji="1" lang="ja-JP" altLang="en-US" dirty="0"/>
          </a:p>
        </p:txBody>
      </p:sp>
      <p:sp>
        <p:nvSpPr>
          <p:cNvPr id="4" name="スライド番号プレースホルダー 3"/>
          <p:cNvSpPr>
            <a:spLocks noGrp="1"/>
          </p:cNvSpPr>
          <p:nvPr>
            <p:ph type="sldNum" sz="quarter" idx="10"/>
          </p:nvPr>
        </p:nvSpPr>
        <p:spPr/>
        <p:txBody>
          <a:bodyPr/>
          <a:lstStyle/>
          <a:p>
            <a:fld id="{7A31ED43-7436-4394-996F-653D9E870FB2}" type="slidenum">
              <a:rPr kumimoji="1" lang="ja-JP" altLang="en-US" smtClean="0"/>
              <a:pPr/>
              <a:t>98</a:t>
            </a:fld>
            <a:endParaRPr kumimoji="1" lang="ja-JP" altLang="en-US"/>
          </a:p>
        </p:txBody>
      </p:sp>
    </p:spTree>
    <p:extLst>
      <p:ext uri="{BB962C8B-B14F-4D97-AF65-F5344CB8AC3E}">
        <p14:creationId xmlns:p14="http://schemas.microsoft.com/office/powerpoint/2010/main" val="23669913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a:buNone/>
            </a:pPr>
            <a:r>
              <a:rPr lang="en-US" altLang="ja-JP" dirty="0" smtClean="0">
                <a:latin typeface="+mn-ea"/>
              </a:rPr>
              <a:t>if( a &gt; 5 &amp;&amp; a &lt; 10){}</a:t>
            </a:r>
          </a:p>
          <a:p>
            <a:pPr>
              <a:buNone/>
            </a:pPr>
            <a:r>
              <a:rPr lang="ja-JP" altLang="en-US" dirty="0" smtClean="0">
                <a:latin typeface="+mn-ea"/>
              </a:rPr>
              <a:t>→</a:t>
            </a:r>
            <a:r>
              <a:rPr lang="en-US" altLang="ja-JP" dirty="0" smtClean="0">
                <a:latin typeface="+mn-ea"/>
              </a:rPr>
              <a:t>if( (a &gt; 5) &amp;&amp; (a &lt; 10)){}</a:t>
            </a:r>
          </a:p>
          <a:p>
            <a:pPr>
              <a:buNone/>
            </a:pPr>
            <a:r>
              <a:rPr lang="en-US" altLang="ja-JP" dirty="0" smtClean="0">
                <a:latin typeface="+mn-ea"/>
              </a:rPr>
              <a:t>if(a&gt;</a:t>
            </a:r>
            <a:r>
              <a:rPr lang="en-US" altLang="ja-JP" dirty="0" err="1" smtClean="0">
                <a:latin typeface="+mn-ea"/>
              </a:rPr>
              <a:t>ll</a:t>
            </a:r>
            <a:r>
              <a:rPr lang="en-US" altLang="ja-JP" dirty="0" smtClean="0">
                <a:latin typeface="+mn-ea"/>
              </a:rPr>
              <a:t>||</a:t>
            </a:r>
            <a:r>
              <a:rPr lang="ja-JP" altLang="en-US" dirty="0" err="1" smtClean="0">
                <a:latin typeface="+mn-ea"/>
              </a:rPr>
              <a:t>ｌ</a:t>
            </a:r>
            <a:r>
              <a:rPr lang="en-US" altLang="ja-JP" dirty="0" smtClean="0">
                <a:latin typeface="+mn-ea"/>
              </a:rPr>
              <a:t>1&lt;a){}</a:t>
            </a:r>
          </a:p>
          <a:p>
            <a:pPr>
              <a:buNone/>
            </a:pPr>
            <a:r>
              <a:rPr lang="ja-JP" altLang="en-US" dirty="0" smtClean="0">
                <a:latin typeface="+mn-ea"/>
              </a:rPr>
              <a:t>条件を</a:t>
            </a:r>
            <a:r>
              <a:rPr lang="en-US" altLang="ja-JP" dirty="0" smtClean="0">
                <a:latin typeface="+mn-ea"/>
              </a:rPr>
              <a:t>()</a:t>
            </a:r>
            <a:r>
              <a:rPr lang="ja-JP" altLang="en-US" dirty="0" smtClean="0">
                <a:latin typeface="+mn-ea"/>
              </a:rPr>
              <a:t>でくくってあげると見やすくなる</a:t>
            </a:r>
            <a:endParaRPr lang="en-US" altLang="ja-JP" dirty="0" smtClean="0">
              <a:latin typeface="+mn-ea"/>
            </a:endParaRPr>
          </a:p>
          <a:p>
            <a:pPr>
              <a:buNone/>
            </a:pPr>
            <a:endParaRPr lang="en-US" altLang="ja-JP" dirty="0" smtClean="0">
              <a:latin typeface="+mn-ea"/>
            </a:endParaRPr>
          </a:p>
          <a:p>
            <a:pPr>
              <a:buNone/>
            </a:pPr>
            <a:r>
              <a:rPr lang="en-US" altLang="ja-JP" dirty="0" smtClean="0">
                <a:latin typeface="+mn-ea"/>
              </a:rPr>
              <a:t>5/20</a:t>
            </a:r>
          </a:p>
          <a:p>
            <a:pPr>
              <a:buNone/>
            </a:pPr>
            <a:endParaRPr lang="en-US" altLang="ja-JP" dirty="0" smtClean="0">
              <a:latin typeface="+mn-ea"/>
            </a:endParaRPr>
          </a:p>
          <a:p>
            <a:endParaRPr kumimoji="1" lang="ja-JP" altLang="en-US"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99</a:t>
            </a:fld>
            <a:endParaRPr kumimoji="1" lang="ja-JP" altLang="en-US"/>
          </a:p>
        </p:txBody>
      </p:sp>
    </p:spTree>
    <p:extLst>
      <p:ext uri="{BB962C8B-B14F-4D97-AF65-F5344CB8AC3E}">
        <p14:creationId xmlns:p14="http://schemas.microsoft.com/office/powerpoint/2010/main" val="28745450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else</a:t>
            </a:r>
            <a:r>
              <a:rPr kumimoji="1" lang="en-US" altLang="ja-JP" baseline="0" dirty="0" smtClean="0"/>
              <a:t> if </a:t>
            </a:r>
            <a:r>
              <a:rPr kumimoji="1" lang="ja-JP" altLang="en-US" baseline="0" dirty="0" smtClean="0"/>
              <a:t>を使わずに</a:t>
            </a:r>
            <a:r>
              <a:rPr kumimoji="1" lang="en-US" altLang="ja-JP" baseline="0" dirty="0" smtClean="0"/>
              <a:t>if</a:t>
            </a:r>
            <a:r>
              <a:rPr kumimoji="1" lang="ja-JP" altLang="en-US" baseline="0" dirty="0" smtClean="0"/>
              <a:t>文のネストを行っていくとインデントがどんどん深くなって見にくくなってしまう。</a:t>
            </a:r>
            <a:endParaRPr kumimoji="1" lang="en-US" altLang="ja-JP" baseline="0" dirty="0" smtClean="0"/>
          </a:p>
          <a:p>
            <a:r>
              <a:rPr kumimoji="1" lang="en-US" altLang="ja-JP" baseline="0" dirty="0" smtClean="0"/>
              <a:t>else if</a:t>
            </a:r>
            <a:r>
              <a:rPr kumimoji="1" lang="ja-JP" altLang="en-US" baseline="0" dirty="0" smtClean="0"/>
              <a:t>を使うことで見やすく、短いコードになる。</a:t>
            </a:r>
            <a:endParaRPr kumimoji="1" lang="en-US" altLang="ja-JP" baseline="0" dirty="0" smtClean="0"/>
          </a:p>
          <a:p>
            <a:endParaRPr kumimoji="1" lang="en-US" altLang="ja-JP" baseline="0" dirty="0" smtClean="0"/>
          </a:p>
          <a:p>
            <a:r>
              <a:rPr kumimoji="1" lang="en-US" altLang="ja-JP" baseline="0" dirty="0" smtClean="0"/>
              <a:t>3/23</a:t>
            </a:r>
          </a:p>
          <a:p>
            <a:endParaRPr kumimoji="1" lang="ja-JP" altLang="en-US"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100</a:t>
            </a:fld>
            <a:endParaRPr kumimoji="1" lang="ja-JP" altLang="en-US"/>
          </a:p>
        </p:txBody>
      </p:sp>
    </p:spTree>
    <p:extLst>
      <p:ext uri="{BB962C8B-B14F-4D97-AF65-F5344CB8AC3E}">
        <p14:creationId xmlns:p14="http://schemas.microsoft.com/office/powerpoint/2010/main" val="29175867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else if </a:t>
            </a:r>
            <a:r>
              <a:rPr kumimoji="1" lang="ja-JP" altLang="en-US" dirty="0" smtClean="0"/>
              <a:t>は教科書</a:t>
            </a:r>
            <a:r>
              <a:rPr kumimoji="1" lang="en-US" altLang="ja-JP" dirty="0" smtClean="0"/>
              <a:t>p25</a:t>
            </a:r>
            <a:r>
              <a:rPr kumimoji="1" lang="ja-JP" altLang="en-US" dirty="0" err="1" smtClean="0"/>
              <a:t>のように</a:t>
            </a:r>
            <a:r>
              <a:rPr kumimoji="1" lang="ja-JP" altLang="en-US" dirty="0" smtClean="0"/>
              <a:t>複数付けることも可能</a:t>
            </a:r>
            <a:endParaRPr kumimoji="1" lang="en-US" altLang="ja-JP" dirty="0" smtClean="0"/>
          </a:p>
          <a:p>
            <a:r>
              <a:rPr kumimoji="1" lang="ja-JP" altLang="en-US" dirty="0" smtClean="0"/>
              <a:t>例文</a:t>
            </a:r>
            <a:r>
              <a:rPr kumimoji="1" lang="en-US" altLang="ja-JP" dirty="0" smtClean="0"/>
              <a:t>p24</a:t>
            </a:r>
            <a:r>
              <a:rPr kumimoji="1" lang="ja-JP" altLang="en-US" dirty="0" smtClean="0"/>
              <a:t>を行う</a:t>
            </a:r>
            <a:endParaRPr kumimoji="1" lang="en-US" altLang="ja-JP" dirty="0" smtClean="0"/>
          </a:p>
          <a:p>
            <a:r>
              <a:rPr kumimoji="1" lang="en-US" altLang="ja-JP" dirty="0" smtClean="0"/>
              <a:t>15/38</a:t>
            </a:r>
          </a:p>
          <a:p>
            <a:endParaRPr kumimoji="1" lang="en-US" altLang="ja-JP" dirty="0" smtClean="0"/>
          </a:p>
          <a:p>
            <a:endParaRPr kumimoji="1" lang="ja-JP" altLang="en-US"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101</a:t>
            </a:fld>
            <a:endParaRPr kumimoji="1" lang="ja-JP" altLang="en-US"/>
          </a:p>
        </p:txBody>
      </p:sp>
    </p:spTree>
    <p:extLst>
      <p:ext uri="{BB962C8B-B14F-4D97-AF65-F5344CB8AC3E}">
        <p14:creationId xmlns:p14="http://schemas.microsoft.com/office/powerpoint/2010/main" val="11997447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まとめ</a:t>
            </a:r>
            <a:endParaRPr kumimoji="1" lang="en-US" altLang="ja-JP" dirty="0" smtClean="0"/>
          </a:p>
          <a:p>
            <a:r>
              <a:rPr kumimoji="1" lang="en-US" altLang="ja-JP" dirty="0" smtClean="0"/>
              <a:t>2/40</a:t>
            </a:r>
          </a:p>
          <a:p>
            <a:r>
              <a:rPr kumimoji="1" lang="ja-JP" altLang="en-US" dirty="0" smtClean="0"/>
              <a:t>練習問題　</a:t>
            </a:r>
            <a:r>
              <a:rPr kumimoji="1" lang="en-US" altLang="ja-JP" dirty="0" smtClean="0"/>
              <a:t>13</a:t>
            </a:r>
            <a:r>
              <a:rPr kumimoji="1" lang="ja-JP" altLang="en-US" dirty="0" smtClean="0"/>
              <a:t>～</a:t>
            </a:r>
            <a:r>
              <a:rPr kumimoji="1" lang="en-US" altLang="ja-JP" dirty="0" smtClean="0"/>
              <a:t>15</a:t>
            </a:r>
            <a:r>
              <a:rPr kumimoji="1" lang="ja-JP" altLang="en-US" dirty="0" smtClean="0"/>
              <a:t>を行わせる</a:t>
            </a:r>
            <a:endParaRPr kumimoji="1" lang="en-US" altLang="ja-JP" dirty="0" smtClean="0"/>
          </a:p>
          <a:p>
            <a:r>
              <a:rPr kumimoji="1" lang="en-US" altLang="ja-JP" dirty="0" smtClean="0"/>
              <a:t>10/50</a:t>
            </a:r>
          </a:p>
          <a:p>
            <a:endParaRPr kumimoji="1" lang="ja-JP" altLang="en-US"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102</a:t>
            </a:fld>
            <a:endParaRPr kumimoji="1" lang="ja-JP" altLang="en-US"/>
          </a:p>
        </p:txBody>
      </p:sp>
    </p:spTree>
    <p:extLst>
      <p:ext uri="{BB962C8B-B14F-4D97-AF65-F5344CB8AC3E}">
        <p14:creationId xmlns:p14="http://schemas.microsoft.com/office/powerpoint/2010/main" val="2393243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ゲートウェイの役割</a:t>
            </a:r>
            <a:endParaRPr kumimoji="1" lang="en-US" altLang="ja-JP" dirty="0"/>
          </a:p>
          <a:p>
            <a:endParaRPr kumimoji="1" lang="en-US" altLang="ja-JP" dirty="0"/>
          </a:p>
          <a:p>
            <a:r>
              <a:rPr kumimoji="1" lang="ja-JP" altLang="en-US" sz="1200" b="1" i="0" kern="1200" dirty="0">
                <a:solidFill>
                  <a:schemeClr val="tx1"/>
                </a:solidFill>
                <a:effectLst/>
                <a:latin typeface="+mn-lt"/>
                <a:ea typeface="+mn-ea"/>
                <a:cs typeface="+mn-cs"/>
              </a:rPr>
              <a:t>プロトコル変換</a:t>
            </a:r>
            <a:r>
              <a:rPr kumimoji="1" lang="en-US" altLang="ja-JP" sz="1200" b="0" i="0" kern="1200" dirty="0">
                <a:solidFill>
                  <a:schemeClr val="tx1"/>
                </a:solidFill>
                <a:effectLst/>
                <a:latin typeface="+mn-lt"/>
                <a:ea typeface="+mn-ea"/>
                <a:cs typeface="+mn-cs"/>
              </a:rPr>
              <a:t>: IoT</a:t>
            </a:r>
            <a:r>
              <a:rPr kumimoji="1" lang="ja-JP" altLang="en-US" sz="1200" b="0" i="0" kern="1200" dirty="0">
                <a:solidFill>
                  <a:schemeClr val="tx1"/>
                </a:solidFill>
                <a:effectLst/>
                <a:latin typeface="+mn-lt"/>
                <a:ea typeface="+mn-ea"/>
                <a:cs typeface="+mn-cs"/>
              </a:rPr>
              <a:t>デバイスはさまざまなプロトコル（通信規約）を使用してデータを送受信します。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ゲートウェイは、異なるプロトコル間でデータの変換を行い、</a:t>
            </a:r>
            <a:r>
              <a:rPr kumimoji="1" lang="en-US" altLang="ja-JP" sz="1200" b="0" i="0" kern="1200" dirty="0">
                <a:solidFill>
                  <a:schemeClr val="tx1"/>
                </a:solidFill>
                <a:effectLst/>
                <a:latin typeface="+mn-lt"/>
                <a:ea typeface="+mn-ea"/>
                <a:cs typeface="+mn-cs"/>
              </a:rPr>
              <a:t>IoT</a:t>
            </a:r>
            <a:r>
              <a:rPr kumimoji="1" lang="ja-JP" altLang="en-US" sz="1200" b="0" i="0" kern="1200" dirty="0">
                <a:solidFill>
                  <a:schemeClr val="tx1"/>
                </a:solidFill>
                <a:effectLst/>
                <a:latin typeface="+mn-lt"/>
                <a:ea typeface="+mn-ea"/>
                <a:cs typeface="+mn-cs"/>
              </a:rPr>
              <a:t>デバイスとクラウドプラットフォームが互いに通信できるようにします。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例えば、センサーデバイスが</a:t>
            </a:r>
            <a:r>
              <a:rPr kumimoji="1" lang="en-US" altLang="ja-JP" sz="1200" b="0" i="0" kern="1200" dirty="0">
                <a:solidFill>
                  <a:schemeClr val="tx1"/>
                </a:solidFill>
                <a:effectLst/>
                <a:latin typeface="+mn-lt"/>
                <a:ea typeface="+mn-ea"/>
                <a:cs typeface="+mn-cs"/>
              </a:rPr>
              <a:t>Zigbee</a:t>
            </a:r>
            <a:r>
              <a:rPr kumimoji="1" lang="ja-JP" altLang="en-US" sz="1200" b="0" i="0" kern="1200" dirty="0">
                <a:solidFill>
                  <a:schemeClr val="tx1"/>
                </a:solidFill>
                <a:effectLst/>
                <a:latin typeface="+mn-lt"/>
                <a:ea typeface="+mn-ea"/>
                <a:cs typeface="+mn-cs"/>
              </a:rPr>
              <a:t>プロトコルを使用している場合、ゲートウェイはそのデータをクラウドが理解できる</a:t>
            </a:r>
            <a:r>
              <a:rPr kumimoji="1" lang="en-US" altLang="ja-JP" sz="1200" b="0" i="0" kern="1200" dirty="0">
                <a:solidFill>
                  <a:schemeClr val="tx1"/>
                </a:solidFill>
                <a:effectLst/>
                <a:latin typeface="+mn-lt"/>
                <a:ea typeface="+mn-ea"/>
                <a:cs typeface="+mn-cs"/>
              </a:rPr>
              <a:t>HTTP</a:t>
            </a:r>
            <a:r>
              <a:rPr kumimoji="1" lang="ja-JP" altLang="en-US" sz="1200" b="0" i="0" kern="1200" dirty="0">
                <a:solidFill>
                  <a:schemeClr val="tx1"/>
                </a:solidFill>
                <a:effectLst/>
                <a:latin typeface="+mn-lt"/>
                <a:ea typeface="+mn-ea"/>
                <a:cs typeface="+mn-cs"/>
              </a:rPr>
              <a:t>プロトコルに変換します。</a:t>
            </a:r>
            <a:endParaRPr kumimoji="1" lang="en-US" altLang="ja-JP" sz="1200" b="0" i="0" kern="1200" dirty="0">
              <a:solidFill>
                <a:schemeClr val="tx1"/>
              </a:solidFill>
              <a:effectLst/>
              <a:latin typeface="+mn-lt"/>
              <a:ea typeface="+mn-ea"/>
              <a:cs typeface="+mn-cs"/>
            </a:endParaRPr>
          </a:p>
          <a:p>
            <a:endParaRPr kumimoji="1" lang="ja-JP" altLang="en-US" sz="1200" b="0" i="0" kern="1200" dirty="0">
              <a:solidFill>
                <a:schemeClr val="tx1"/>
              </a:solidFill>
              <a:effectLst/>
              <a:latin typeface="+mn-lt"/>
              <a:ea typeface="+mn-ea"/>
              <a:cs typeface="+mn-cs"/>
            </a:endParaRPr>
          </a:p>
          <a:p>
            <a:r>
              <a:rPr kumimoji="1" lang="ja-JP" altLang="en-US" sz="1200" b="1" i="0" kern="1200" dirty="0">
                <a:solidFill>
                  <a:schemeClr val="tx1"/>
                </a:solidFill>
                <a:effectLst/>
                <a:latin typeface="+mn-lt"/>
                <a:ea typeface="+mn-ea"/>
                <a:cs typeface="+mn-cs"/>
              </a:rPr>
              <a:t>データ集約と前処理</a:t>
            </a:r>
            <a:r>
              <a:rPr kumimoji="1" lang="en-US" altLang="ja-JP" sz="1200" b="0" i="0" kern="1200" dirty="0">
                <a:solidFill>
                  <a:schemeClr val="tx1"/>
                </a:solidFill>
                <a:effectLst/>
                <a:latin typeface="+mn-lt"/>
                <a:ea typeface="+mn-ea"/>
                <a:cs typeface="+mn-cs"/>
              </a:rPr>
              <a:t>: IoT</a:t>
            </a:r>
            <a:r>
              <a:rPr kumimoji="1" lang="ja-JP" altLang="en-US" sz="1200" b="0" i="0" kern="1200" dirty="0">
                <a:solidFill>
                  <a:schemeClr val="tx1"/>
                </a:solidFill>
                <a:effectLst/>
                <a:latin typeface="+mn-lt"/>
                <a:ea typeface="+mn-ea"/>
                <a:cs typeface="+mn-cs"/>
              </a:rPr>
              <a:t>デバイスは多数存在し、膨大なデータを生成します。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ゲートウェイは複数のデバイスからのデータを集約し、必要なデータのみをクラウドに送信することができます。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また、ゲートウェイはデータの前処理を行い、データのフィルタリング、集計、異常検知などを行うことができます。</a:t>
            </a:r>
          </a:p>
          <a:p>
            <a:endParaRPr kumimoji="1" lang="en-US" altLang="ja-JP" sz="1200" b="1" i="0" kern="1200" dirty="0">
              <a:solidFill>
                <a:schemeClr val="tx1"/>
              </a:solidFill>
              <a:effectLst/>
              <a:latin typeface="+mn-lt"/>
              <a:ea typeface="+mn-ea"/>
              <a:cs typeface="+mn-cs"/>
            </a:endParaRPr>
          </a:p>
          <a:p>
            <a:r>
              <a:rPr kumimoji="1" lang="ja-JP" altLang="en-US" sz="1200" b="1" i="0" kern="1200" dirty="0">
                <a:solidFill>
                  <a:schemeClr val="tx1"/>
                </a:solidFill>
                <a:effectLst/>
                <a:latin typeface="+mn-lt"/>
                <a:ea typeface="+mn-ea"/>
                <a:cs typeface="+mn-cs"/>
              </a:rPr>
              <a:t>セキュリティと認証</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ゲートウェイは</a:t>
            </a:r>
            <a:r>
              <a:rPr kumimoji="1" lang="en-US" altLang="ja-JP" sz="1200" b="0" i="0" kern="1200" dirty="0">
                <a:solidFill>
                  <a:schemeClr val="tx1"/>
                </a:solidFill>
                <a:effectLst/>
                <a:latin typeface="+mn-lt"/>
                <a:ea typeface="+mn-ea"/>
                <a:cs typeface="+mn-cs"/>
              </a:rPr>
              <a:t>IoT</a:t>
            </a:r>
            <a:r>
              <a:rPr kumimoji="1" lang="ja-JP" altLang="en-US" sz="1200" b="0" i="0" kern="1200" dirty="0">
                <a:solidFill>
                  <a:schemeClr val="tx1"/>
                </a:solidFill>
                <a:effectLst/>
                <a:latin typeface="+mn-lt"/>
                <a:ea typeface="+mn-ea"/>
                <a:cs typeface="+mn-cs"/>
              </a:rPr>
              <a:t>デバイスとクラウドの間に存在し、セキュリティと認証の役割を果たします。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ゲートウェイはデバイスからのデータを暗号化し、セキュアな接続を確立します。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また、ゲートウェイはデバイスの認証やアクセス制御を管理し、不正なアクセスからネットワークやクラウドを保護します。</a:t>
            </a:r>
            <a:endParaRPr kumimoji="1" lang="en-US" altLang="ja-JP" sz="1200" b="0" i="0" kern="1200" dirty="0">
              <a:solidFill>
                <a:schemeClr val="tx1"/>
              </a:solidFill>
              <a:effectLst/>
              <a:latin typeface="+mn-lt"/>
              <a:ea typeface="+mn-ea"/>
              <a:cs typeface="+mn-cs"/>
            </a:endParaRPr>
          </a:p>
          <a:p>
            <a:endParaRPr kumimoji="1" lang="ja-JP" altLang="en-US" sz="1200" b="0" i="0" kern="1200" dirty="0">
              <a:solidFill>
                <a:schemeClr val="tx1"/>
              </a:solidFill>
              <a:effectLst/>
              <a:latin typeface="+mn-lt"/>
              <a:ea typeface="+mn-ea"/>
              <a:cs typeface="+mn-cs"/>
            </a:endParaRPr>
          </a:p>
          <a:p>
            <a:r>
              <a:rPr kumimoji="1" lang="ja-JP" altLang="en-US" sz="1200" b="1" i="0" kern="1200" dirty="0">
                <a:solidFill>
                  <a:schemeClr val="tx1"/>
                </a:solidFill>
                <a:effectLst/>
                <a:latin typeface="+mn-lt"/>
                <a:ea typeface="+mn-ea"/>
                <a:cs typeface="+mn-cs"/>
              </a:rPr>
              <a:t>ローカル処理とローカルデータストレージ</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ゲートウェイは一部の処理をローカルで実行することができます。これにより、リアルタイムの応答や低レイテンシの要件を満たすことができます。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また、ゲートウェイは一時的なデータのキャッシュやローカルデータストレージを提供し、クラウドへの常時接続が必要ない場合にもデータを保持することができます。</a:t>
            </a:r>
          </a:p>
          <a:p>
            <a:r>
              <a:rPr kumimoji="1" lang="ja-JP" altLang="en-US" sz="1200" b="0" i="0" kern="1200" dirty="0">
                <a:solidFill>
                  <a:schemeClr val="tx1"/>
                </a:solidFill>
                <a:effectLst/>
                <a:latin typeface="+mn-lt"/>
                <a:ea typeface="+mn-ea"/>
                <a:cs typeface="+mn-cs"/>
              </a:rPr>
              <a:t>ゲートウェイは、</a:t>
            </a:r>
            <a:r>
              <a:rPr kumimoji="1" lang="en-US" altLang="ja-JP" sz="1200" b="0" i="0" kern="1200" dirty="0">
                <a:solidFill>
                  <a:schemeClr val="tx1"/>
                </a:solidFill>
                <a:effectLst/>
                <a:latin typeface="+mn-lt"/>
                <a:ea typeface="+mn-ea"/>
                <a:cs typeface="+mn-cs"/>
              </a:rPr>
              <a:t>IoT</a:t>
            </a:r>
            <a:r>
              <a:rPr kumimoji="1" lang="ja-JP" altLang="en-US" sz="1200" b="0" i="0" kern="1200" dirty="0">
                <a:solidFill>
                  <a:schemeClr val="tx1"/>
                </a:solidFill>
                <a:effectLst/>
                <a:latin typeface="+mn-lt"/>
                <a:ea typeface="+mn-ea"/>
                <a:cs typeface="+mn-cs"/>
              </a:rPr>
              <a:t>デバイスとクラウドの間に位置し、双方の接続とデータの効率的な管理を担当します。セキュリティ、データ処理、プロトコル変換などの機能を提供し、スケーラビリティとパフォーマンスの向上を実現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8E2EABDD-C8B7-4372-A2E4-27F98FB93C47}" type="slidenum">
              <a:rPr kumimoji="1" lang="ja-JP" altLang="en-US" smtClean="0"/>
              <a:t>10</a:t>
            </a:fld>
            <a:endParaRPr kumimoji="1" lang="ja-JP" altLang="en-US"/>
          </a:p>
        </p:txBody>
      </p:sp>
    </p:spTree>
    <p:extLst>
      <p:ext uri="{BB962C8B-B14F-4D97-AF65-F5344CB8AC3E}">
        <p14:creationId xmlns:p14="http://schemas.microsoft.com/office/powerpoint/2010/main" val="4800078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E29A1C-5F40-4F61-9A9D-273E62E8A0FB}" type="slidenum">
              <a:rPr kumimoji="1" lang="ja-JP" altLang="en-US" smtClean="0"/>
              <a:t>104</a:t>
            </a:fld>
            <a:endParaRPr kumimoji="1" lang="ja-JP" altLang="en-US"/>
          </a:p>
        </p:txBody>
      </p:sp>
    </p:spTree>
    <p:extLst>
      <p:ext uri="{BB962C8B-B14F-4D97-AF65-F5344CB8AC3E}">
        <p14:creationId xmlns:p14="http://schemas.microsoft.com/office/powerpoint/2010/main" val="26122068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switch</a:t>
            </a:r>
            <a:r>
              <a:rPr kumimoji="1" lang="ja-JP" altLang="en-US" dirty="0" smtClean="0"/>
              <a:t>のカッコ内の制御式の結果によって処理を分岐させていく。ただし「制御式」は整数値でなくてはならない（整数型の変数可</a:t>
            </a:r>
            <a:r>
              <a:rPr kumimoji="1" lang="en-US" altLang="ja-JP" dirty="0" smtClean="0"/>
              <a:t>)</a:t>
            </a:r>
          </a:p>
          <a:p>
            <a:r>
              <a:rPr kumimoji="1" lang="ja-JP" altLang="en-US" dirty="0" smtClean="0"/>
              <a:t>制御式の結果がどのような値の時に処理を分けるのかを決めるのかが</a:t>
            </a:r>
            <a:r>
              <a:rPr kumimoji="1" lang="en-US" altLang="ja-JP" dirty="0" smtClean="0"/>
              <a:t>case</a:t>
            </a:r>
            <a:r>
              <a:rPr kumimoji="1" lang="ja-JP" altLang="en-US" dirty="0" smtClean="0"/>
              <a:t>の後の値部分。値は定数でなければならない（変数不可</a:t>
            </a:r>
            <a:r>
              <a:rPr kumimoji="1" lang="en-US" altLang="ja-JP" dirty="0" smtClean="0"/>
              <a:t>)</a:t>
            </a:r>
          </a:p>
          <a:p>
            <a:r>
              <a:rPr kumimoji="1" lang="en-US" altLang="ja-JP" dirty="0" smtClean="0"/>
              <a:t>default</a:t>
            </a:r>
            <a:r>
              <a:rPr kumimoji="1" lang="ja-JP" altLang="en-US" dirty="0" smtClean="0"/>
              <a:t>・・・制御式の結果がどの値でもない時に行われる処理（</a:t>
            </a:r>
            <a:r>
              <a:rPr kumimoji="1" lang="en-US" altLang="ja-JP" dirty="0" smtClean="0"/>
              <a:t>if</a:t>
            </a:r>
            <a:r>
              <a:rPr kumimoji="1" lang="ja-JP" altLang="en-US" dirty="0" smtClean="0"/>
              <a:t>の</a:t>
            </a:r>
            <a:r>
              <a:rPr kumimoji="1" lang="en-US" altLang="ja-JP" dirty="0" smtClean="0"/>
              <a:t>else</a:t>
            </a:r>
            <a:r>
              <a:rPr kumimoji="1" lang="ja-JP" altLang="en-US" dirty="0" smtClean="0"/>
              <a:t>みたいなもの</a:t>
            </a:r>
            <a:r>
              <a:rPr kumimoji="1" lang="en-US" altLang="ja-JP" dirty="0" smtClean="0"/>
              <a:t>)</a:t>
            </a:r>
          </a:p>
          <a:p>
            <a:r>
              <a:rPr kumimoji="1" lang="en-US" altLang="ja-JP" dirty="0" smtClean="0"/>
              <a:t>break </a:t>
            </a:r>
            <a:r>
              <a:rPr kumimoji="1" lang="ja-JP" altLang="en-US" dirty="0" smtClean="0"/>
              <a:t>； </a:t>
            </a:r>
            <a:r>
              <a:rPr kumimoji="1" lang="en-US" altLang="ja-JP" dirty="0" smtClean="0"/>
              <a:t>switch</a:t>
            </a:r>
            <a:r>
              <a:rPr kumimoji="1" lang="ja-JP" altLang="en-US" dirty="0" smtClean="0"/>
              <a:t>文もしくは、明日行う反復文の実行を終了させる文。</a:t>
            </a:r>
            <a:r>
              <a:rPr kumimoji="1" lang="en-US" altLang="ja-JP" dirty="0" smtClean="0"/>
              <a:t>break</a:t>
            </a:r>
            <a:r>
              <a:rPr kumimoji="1" lang="ja-JP" altLang="en-US" dirty="0" smtClean="0"/>
              <a:t>を読み込むと強制的に</a:t>
            </a:r>
            <a:r>
              <a:rPr kumimoji="1" lang="en-US" altLang="ja-JP" dirty="0" smtClean="0"/>
              <a:t>switch</a:t>
            </a:r>
            <a:r>
              <a:rPr kumimoji="1" lang="ja-JP" altLang="en-US" dirty="0" smtClean="0"/>
              <a:t>のブロックを終了させ、次の処理へと進む</a:t>
            </a:r>
            <a:endParaRPr kumimoji="1" lang="en-US" altLang="ja-JP" dirty="0" smtClean="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105</a:t>
            </a:fld>
            <a:endParaRPr kumimoji="1" lang="ja-JP" altLang="en-US"/>
          </a:p>
        </p:txBody>
      </p:sp>
    </p:spTree>
    <p:extLst>
      <p:ext uri="{BB962C8B-B14F-4D97-AF65-F5344CB8AC3E}">
        <p14:creationId xmlns:p14="http://schemas.microsoft.com/office/powerpoint/2010/main" val="7313433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E29A1C-5F40-4F61-9A9D-273E62E8A0FB}" type="slidenum">
              <a:rPr kumimoji="1" lang="ja-JP" altLang="en-US" smtClean="0"/>
              <a:t>106</a:t>
            </a:fld>
            <a:endParaRPr kumimoji="1" lang="ja-JP" altLang="en-US"/>
          </a:p>
        </p:txBody>
      </p:sp>
    </p:spTree>
    <p:extLst>
      <p:ext uri="{BB962C8B-B14F-4D97-AF65-F5344CB8AC3E}">
        <p14:creationId xmlns:p14="http://schemas.microsoft.com/office/powerpoint/2010/main" val="12137009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制御式は今回は変数</a:t>
            </a:r>
            <a:r>
              <a:rPr kumimoji="1" lang="en-US" altLang="ja-JP" dirty="0" smtClean="0"/>
              <a:t>a</a:t>
            </a:r>
          </a:p>
          <a:p>
            <a:r>
              <a:rPr kumimoji="1" lang="ja-JP" altLang="en-US" dirty="0" smtClean="0"/>
              <a:t>それに対して</a:t>
            </a:r>
            <a:r>
              <a:rPr kumimoji="1" lang="en-US" altLang="ja-JP" dirty="0" smtClean="0"/>
              <a:t>case</a:t>
            </a:r>
            <a:r>
              <a:rPr kumimoji="1" lang="ja-JP" altLang="en-US" dirty="0" smtClean="0"/>
              <a:t>の値は</a:t>
            </a:r>
            <a:r>
              <a:rPr kumimoji="1" lang="en-US" altLang="ja-JP" dirty="0" smtClean="0"/>
              <a:t>0</a:t>
            </a:r>
            <a:r>
              <a:rPr kumimoji="1" lang="ja-JP" altLang="en-US" dirty="0" smtClean="0"/>
              <a:t>～</a:t>
            </a:r>
            <a:r>
              <a:rPr kumimoji="1" lang="en-US" altLang="ja-JP" dirty="0" smtClean="0"/>
              <a:t>2</a:t>
            </a:r>
            <a:r>
              <a:rPr kumimoji="1" lang="ja-JP" altLang="en-US" dirty="0" smtClean="0"/>
              <a:t>と</a:t>
            </a:r>
            <a:r>
              <a:rPr kumimoji="1" lang="en-US" altLang="ja-JP" dirty="0" smtClean="0"/>
              <a:t>default</a:t>
            </a:r>
            <a:r>
              <a:rPr kumimoji="1" lang="ja-JP" altLang="en-US" dirty="0" smtClean="0"/>
              <a:t>となっている</a:t>
            </a:r>
            <a:endParaRPr kumimoji="1" lang="en-US" altLang="ja-JP" dirty="0" smtClean="0"/>
          </a:p>
          <a:p>
            <a:r>
              <a:rPr kumimoji="1" lang="ja-JP" altLang="en-US" dirty="0" smtClean="0"/>
              <a:t>例題</a:t>
            </a:r>
            <a:r>
              <a:rPr kumimoji="1" lang="en-US" altLang="ja-JP" dirty="0" smtClean="0"/>
              <a:t>switchex01</a:t>
            </a:r>
            <a:r>
              <a:rPr kumimoji="1" lang="ja-JP" altLang="en-US" dirty="0" smtClean="0"/>
              <a:t>を配布、処理の流れを見る</a:t>
            </a:r>
            <a:endParaRPr kumimoji="1" lang="en-US" altLang="ja-JP" dirty="0" smtClean="0"/>
          </a:p>
          <a:p>
            <a:endParaRPr kumimoji="1" lang="en-US" altLang="ja-JP" dirty="0" smtClean="0"/>
          </a:p>
          <a:p>
            <a:endParaRPr kumimoji="1" lang="en-US" altLang="ja-JP" dirty="0" smtClean="0"/>
          </a:p>
          <a:p>
            <a:endParaRPr kumimoji="1" lang="en-US" altLang="ja-JP" dirty="0" smtClean="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107</a:t>
            </a:fld>
            <a:endParaRPr kumimoji="1" lang="ja-JP" altLang="en-US"/>
          </a:p>
        </p:txBody>
      </p:sp>
    </p:spTree>
    <p:extLst>
      <p:ext uri="{BB962C8B-B14F-4D97-AF65-F5344CB8AC3E}">
        <p14:creationId xmlns:p14="http://schemas.microsoft.com/office/powerpoint/2010/main" val="9708784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なぜ</a:t>
            </a:r>
            <a:r>
              <a:rPr kumimoji="1" lang="en-US" altLang="ja-JP" dirty="0" smtClean="0"/>
              <a:t>switch</a:t>
            </a:r>
            <a:r>
              <a:rPr kumimoji="1" lang="ja-JP" altLang="en-US" dirty="0" smtClean="0"/>
              <a:t>文に</a:t>
            </a:r>
            <a:r>
              <a:rPr kumimoji="1" lang="en-US" altLang="ja-JP" dirty="0" smtClean="0"/>
              <a:t>break</a:t>
            </a:r>
            <a:r>
              <a:rPr kumimoji="1" lang="ja-JP" altLang="en-US" dirty="0" smtClean="0"/>
              <a:t>文が必要なのか</a:t>
            </a:r>
            <a:endParaRPr kumimoji="1" lang="en-US" altLang="ja-JP" dirty="0" smtClean="0"/>
          </a:p>
          <a:p>
            <a:r>
              <a:rPr kumimoji="1" lang="ja-JP" altLang="en-US" dirty="0" smtClean="0"/>
              <a:t>プログラムは基本的に上から下に流れていく、それは</a:t>
            </a:r>
            <a:r>
              <a:rPr kumimoji="1" lang="en-US" altLang="ja-JP" dirty="0" smtClean="0"/>
              <a:t>switch</a:t>
            </a:r>
            <a:r>
              <a:rPr kumimoji="1" lang="ja-JP" altLang="en-US" dirty="0" smtClean="0"/>
              <a:t>文の中でも同様</a:t>
            </a:r>
            <a:r>
              <a:rPr kumimoji="1" lang="en-US" altLang="ja-JP" dirty="0" smtClean="0"/>
              <a:t>.</a:t>
            </a:r>
            <a:r>
              <a:rPr kumimoji="1" lang="ja-JP" altLang="en-US" dirty="0" smtClean="0"/>
              <a:t>つまり</a:t>
            </a:r>
            <a:r>
              <a:rPr kumimoji="1" lang="en-US" altLang="ja-JP" dirty="0" smtClean="0"/>
              <a:t>break</a:t>
            </a:r>
            <a:r>
              <a:rPr kumimoji="1" lang="ja-JP" altLang="en-US" dirty="0" smtClean="0"/>
              <a:t>文がないと実行した</a:t>
            </a:r>
            <a:r>
              <a:rPr kumimoji="1" lang="en-US" altLang="ja-JP" dirty="0" smtClean="0"/>
              <a:t>case</a:t>
            </a:r>
            <a:r>
              <a:rPr kumimoji="1" lang="ja-JP" altLang="en-US" dirty="0" smtClean="0"/>
              <a:t>以降の</a:t>
            </a:r>
            <a:r>
              <a:rPr kumimoji="1" lang="en-US" altLang="ja-JP" dirty="0" smtClean="0"/>
              <a:t>case</a:t>
            </a:r>
            <a:r>
              <a:rPr kumimoji="1" lang="ja-JP" altLang="en-US" dirty="0" smtClean="0"/>
              <a:t>も順番に実行していってしまう。</a:t>
            </a:r>
            <a:endParaRPr kumimoji="1" lang="en-US" altLang="ja-JP" dirty="0" smtClean="0"/>
          </a:p>
          <a:p>
            <a:r>
              <a:rPr kumimoji="1" lang="en-US" altLang="ja-JP" dirty="0" smtClean="0"/>
              <a:t>break_01.cpp</a:t>
            </a:r>
            <a:r>
              <a:rPr kumimoji="1" lang="ja-JP" altLang="en-US" dirty="0" smtClean="0"/>
              <a:t>で確認</a:t>
            </a:r>
            <a:endParaRPr kumimoji="1" lang="en-US" altLang="ja-JP" dirty="0" smtClean="0"/>
          </a:p>
          <a:p>
            <a:r>
              <a:rPr kumimoji="1" lang="en-US" altLang="ja-JP" dirty="0" smtClean="0"/>
              <a:t>Break</a:t>
            </a:r>
            <a:r>
              <a:rPr kumimoji="1" lang="ja-JP" altLang="en-US" dirty="0" smtClean="0"/>
              <a:t>文をあえて使わないプログラム</a:t>
            </a:r>
            <a:endParaRPr kumimoji="1" lang="en-US" altLang="ja-JP" dirty="0" smtClean="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108</a:t>
            </a:fld>
            <a:endParaRPr kumimoji="1" lang="ja-JP" altLang="en-US"/>
          </a:p>
        </p:txBody>
      </p:sp>
    </p:spTree>
    <p:extLst>
      <p:ext uri="{BB962C8B-B14F-4D97-AF65-F5344CB8AC3E}">
        <p14:creationId xmlns:p14="http://schemas.microsoft.com/office/powerpoint/2010/main" val="25139214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Switch</a:t>
            </a:r>
            <a:r>
              <a:rPr kumimoji="1" lang="ja-JP" altLang="en-US" dirty="0" smtClean="0"/>
              <a:t>文と</a:t>
            </a:r>
            <a:r>
              <a:rPr kumimoji="1" lang="en-US" altLang="ja-JP" dirty="0" smtClean="0"/>
              <a:t>if</a:t>
            </a:r>
            <a:r>
              <a:rPr kumimoji="1" lang="ja-JP" altLang="en-US" dirty="0" smtClean="0"/>
              <a:t>文には互換性がある。</a:t>
            </a:r>
            <a:endParaRPr kumimoji="1" lang="en-US" altLang="ja-JP" dirty="0" smtClean="0"/>
          </a:p>
          <a:p>
            <a:r>
              <a:rPr kumimoji="1" lang="ja-JP" altLang="en-US" dirty="0" smtClean="0"/>
              <a:t>主に条件が値の時は</a:t>
            </a:r>
            <a:r>
              <a:rPr kumimoji="1" lang="en-US" altLang="ja-JP" dirty="0" smtClean="0"/>
              <a:t>switch,</a:t>
            </a:r>
            <a:r>
              <a:rPr kumimoji="1" lang="ja-JP" altLang="en-US" dirty="0" smtClean="0"/>
              <a:t>条件が式の場合は</a:t>
            </a:r>
            <a:r>
              <a:rPr kumimoji="1" lang="en-US" altLang="ja-JP" dirty="0" smtClean="0"/>
              <a:t>if</a:t>
            </a:r>
          </a:p>
          <a:p>
            <a:r>
              <a:rPr kumimoji="1" lang="ja-JP" altLang="en-US" dirty="0" smtClean="0"/>
              <a:t>あるいは一つの値と</a:t>
            </a:r>
            <a:r>
              <a:rPr kumimoji="1" lang="en-US" altLang="ja-JP" dirty="0" smtClean="0"/>
              <a:t>2</a:t>
            </a:r>
            <a:r>
              <a:rPr kumimoji="1" lang="ja-JP" altLang="en-US" dirty="0" smtClean="0"/>
              <a:t>つ以上の値を比較する場合は</a:t>
            </a:r>
            <a:r>
              <a:rPr kumimoji="1" lang="en-US" altLang="ja-JP" dirty="0" smtClean="0"/>
              <a:t>switch</a:t>
            </a:r>
          </a:p>
          <a:p>
            <a:r>
              <a:rPr kumimoji="1" lang="en-US" altLang="ja-JP" dirty="0" smtClean="0"/>
              <a:t>If</a:t>
            </a:r>
            <a:r>
              <a:rPr kumimoji="1" lang="ja-JP" altLang="en-US" dirty="0" smtClean="0"/>
              <a:t>文は値を比較するたびに条件式で値を呼び出しているが、</a:t>
            </a:r>
            <a:r>
              <a:rPr kumimoji="1" lang="en-US" altLang="ja-JP" dirty="0" smtClean="0"/>
              <a:t>switch</a:t>
            </a:r>
            <a:r>
              <a:rPr kumimoji="1" lang="ja-JP" altLang="en-US" dirty="0" smtClean="0"/>
              <a:t>文は最初に制御式で呼び出しそれらと値を比較するため処理速度が上がる</a:t>
            </a:r>
            <a:endParaRPr kumimoji="1" lang="en-US" altLang="ja-JP" dirty="0" smtClean="0"/>
          </a:p>
          <a:p>
            <a:r>
              <a:rPr kumimoji="1" lang="en-US" altLang="ja-JP" dirty="0" smtClean="0"/>
              <a:t>Switchex01</a:t>
            </a:r>
            <a:r>
              <a:rPr kumimoji="1" lang="ja-JP" altLang="en-US" dirty="0" smtClean="0"/>
              <a:t>を</a:t>
            </a:r>
            <a:r>
              <a:rPr kumimoji="1" lang="en-US" altLang="ja-JP" dirty="0" smtClean="0"/>
              <a:t>if</a:t>
            </a:r>
            <a:r>
              <a:rPr kumimoji="1" lang="ja-JP" altLang="en-US" dirty="0" smtClean="0"/>
              <a:t>文で書いてみる。</a:t>
            </a:r>
            <a:endParaRPr kumimoji="1" lang="ja-JP" altLang="en-US" dirty="0"/>
          </a:p>
        </p:txBody>
      </p:sp>
      <p:sp>
        <p:nvSpPr>
          <p:cNvPr id="4" name="スライド番号プレースホルダー 3"/>
          <p:cNvSpPr>
            <a:spLocks noGrp="1"/>
          </p:cNvSpPr>
          <p:nvPr>
            <p:ph type="sldNum" sz="quarter" idx="10"/>
          </p:nvPr>
        </p:nvSpPr>
        <p:spPr/>
        <p:txBody>
          <a:bodyPr/>
          <a:lstStyle/>
          <a:p>
            <a:fld id="{7A31ED43-7436-4394-996F-653D9E870FB2}" type="slidenum">
              <a:rPr kumimoji="1" lang="ja-JP" altLang="en-US" smtClean="0"/>
              <a:pPr/>
              <a:t>109</a:t>
            </a:fld>
            <a:endParaRPr kumimoji="1" lang="ja-JP" altLang="en-US"/>
          </a:p>
        </p:txBody>
      </p:sp>
    </p:spTree>
    <p:extLst>
      <p:ext uri="{BB962C8B-B14F-4D97-AF65-F5344CB8AC3E}">
        <p14:creationId xmlns:p14="http://schemas.microsoft.com/office/powerpoint/2010/main" val="9795238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E29A1C-5F40-4F61-9A9D-273E62E8A0FB}" type="slidenum">
              <a:rPr kumimoji="1" lang="ja-JP" altLang="en-US" smtClean="0"/>
              <a:t>113</a:t>
            </a:fld>
            <a:endParaRPr kumimoji="1" lang="ja-JP" altLang="en-US"/>
          </a:p>
        </p:txBody>
      </p:sp>
    </p:spTree>
    <p:extLst>
      <p:ext uri="{BB962C8B-B14F-4D97-AF65-F5344CB8AC3E}">
        <p14:creationId xmlns:p14="http://schemas.microsoft.com/office/powerpoint/2010/main" val="19166282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en-US" altLang="ja-JP" dirty="0" smtClean="0"/>
          </a:p>
          <a:p>
            <a:r>
              <a:rPr kumimoji="1" lang="en-US" altLang="ja-JP" dirty="0" smtClean="0"/>
              <a:t>3/15</a:t>
            </a:r>
          </a:p>
          <a:p>
            <a:endParaRPr kumimoji="1" lang="ja-JP" altLang="en-US"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115</a:t>
            </a:fld>
            <a:endParaRPr kumimoji="1" lang="ja-JP" altLang="en-US"/>
          </a:p>
        </p:txBody>
      </p:sp>
    </p:spTree>
    <p:extLst>
      <p:ext uri="{BB962C8B-B14F-4D97-AF65-F5344CB8AC3E}">
        <p14:creationId xmlns:p14="http://schemas.microsoft.com/office/powerpoint/2010/main" val="1237428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92500" lnSpcReduction="10000"/>
          </a:bodyPr>
          <a:lstStyle/>
          <a:p>
            <a:r>
              <a:rPr kumimoji="1" lang="ja-JP" altLang="en-US" dirty="0" smtClean="0"/>
              <a:t>それぞれ　板書し　意味を説明</a:t>
            </a:r>
            <a:endParaRPr kumimoji="1" lang="en-US" altLang="ja-JP" dirty="0" smtClean="0"/>
          </a:p>
          <a:p>
            <a:endParaRPr kumimoji="1" lang="en-US" altLang="ja-JP" dirty="0" smtClean="0"/>
          </a:p>
          <a:p>
            <a:r>
              <a:rPr kumimoji="1" lang="en-US" altLang="ja-JP" dirty="0" smtClean="0"/>
              <a:t>for</a:t>
            </a:r>
            <a:r>
              <a:rPr kumimoji="1" lang="ja-JP" altLang="en-US" dirty="0" smtClean="0"/>
              <a:t>の後の</a:t>
            </a:r>
            <a:r>
              <a:rPr kumimoji="1" lang="en-US" altLang="ja-JP" dirty="0" smtClean="0"/>
              <a:t>()</a:t>
            </a:r>
            <a:r>
              <a:rPr kumimoji="1" lang="ja-JP" altLang="en-US" dirty="0" err="1" smtClean="0"/>
              <a:t>には</a:t>
            </a:r>
            <a:r>
              <a:rPr kumimoji="1" lang="ja-JP" altLang="en-US" dirty="0" smtClean="0"/>
              <a:t>初期設定；条件式；後処理が書かれる</a:t>
            </a:r>
            <a:endParaRPr kumimoji="1" lang="en-US" altLang="ja-JP" dirty="0" smtClean="0"/>
          </a:p>
          <a:p>
            <a:endParaRPr kumimoji="1" lang="en-US" altLang="ja-JP" dirty="0" smtClean="0"/>
          </a:p>
          <a:p>
            <a:r>
              <a:rPr kumimoji="1" lang="ja-JP" altLang="en-US" dirty="0" smtClean="0"/>
              <a:t>制御変数</a:t>
            </a:r>
            <a:endParaRPr kumimoji="1" lang="en-US" altLang="ja-JP" dirty="0" smtClean="0"/>
          </a:p>
          <a:p>
            <a:r>
              <a:rPr kumimoji="1" lang="ja-JP" altLang="en-US" dirty="0" smtClean="0"/>
              <a:t>　繰り返しの制御を行うために用いられている変数。</a:t>
            </a:r>
            <a:endParaRPr kumimoji="1" lang="en-US" altLang="ja-JP" dirty="0" smtClean="0"/>
          </a:p>
          <a:p>
            <a:r>
              <a:rPr kumimoji="1" lang="ja-JP" altLang="en-US" dirty="0" smtClean="0"/>
              <a:t>　この変数の数を増減させることで繰り返し回数を制御する</a:t>
            </a:r>
            <a:endParaRPr kumimoji="1" lang="en-US" altLang="ja-JP" dirty="0" smtClean="0"/>
          </a:p>
          <a:p>
            <a:endParaRPr kumimoji="1" lang="en-US" altLang="ja-JP" dirty="0" smtClean="0"/>
          </a:p>
          <a:p>
            <a:r>
              <a:rPr kumimoji="1" lang="ja-JP" altLang="en-US" dirty="0" smtClean="0"/>
              <a:t>初期設定</a:t>
            </a:r>
            <a:endParaRPr kumimoji="1" lang="en-US" altLang="ja-JP" dirty="0" smtClean="0"/>
          </a:p>
          <a:p>
            <a:r>
              <a:rPr kumimoji="1" lang="ja-JP" altLang="en-US" dirty="0" smtClean="0"/>
              <a:t>　変数の初期化を行う部分　繰り返し開始時に変数の値をどのように設定するかを記述する</a:t>
            </a:r>
            <a:endParaRPr kumimoji="1" lang="en-US" altLang="ja-JP" dirty="0" smtClean="0"/>
          </a:p>
          <a:p>
            <a:endParaRPr kumimoji="1" lang="en-US" altLang="ja-JP" dirty="0" smtClean="0"/>
          </a:p>
          <a:p>
            <a:r>
              <a:rPr kumimoji="1" lang="ja-JP" altLang="en-US" dirty="0" smtClean="0"/>
              <a:t>条件式</a:t>
            </a:r>
            <a:endParaRPr kumimoji="1" lang="en-US" altLang="ja-JP" dirty="0" smtClean="0"/>
          </a:p>
          <a:p>
            <a:r>
              <a:rPr kumimoji="1" lang="ja-JP" altLang="en-US" dirty="0" smtClean="0"/>
              <a:t>　繰り返すための条件を記述する。条件式が真の場合、繰り返し行いたい処理が繰り返される</a:t>
            </a:r>
            <a:endParaRPr kumimoji="1" lang="en-US" altLang="ja-JP" dirty="0" smtClean="0"/>
          </a:p>
          <a:p>
            <a:r>
              <a:rPr kumimoji="1" lang="ja-JP" altLang="en-US" dirty="0" smtClean="0"/>
              <a:t>　偽の場合はその</a:t>
            </a:r>
            <a:r>
              <a:rPr kumimoji="1" lang="en-US" altLang="ja-JP" dirty="0" smtClean="0"/>
              <a:t>for</a:t>
            </a:r>
            <a:r>
              <a:rPr kumimoji="1" lang="ja-JP" altLang="en-US" dirty="0" smtClean="0"/>
              <a:t>文全体を読み飛ばす</a:t>
            </a:r>
            <a:endParaRPr kumimoji="1" lang="en-US" altLang="ja-JP" dirty="0" smtClean="0"/>
          </a:p>
          <a:p>
            <a:endParaRPr kumimoji="1" lang="en-US" altLang="ja-JP" dirty="0" smtClean="0"/>
          </a:p>
          <a:p>
            <a:r>
              <a:rPr kumimoji="1" lang="ja-JP" altLang="en-US" dirty="0" smtClean="0"/>
              <a:t>後処理</a:t>
            </a:r>
            <a:endParaRPr kumimoji="1" lang="en-US" altLang="ja-JP" dirty="0" smtClean="0"/>
          </a:p>
          <a:p>
            <a:r>
              <a:rPr kumimoji="1" lang="ja-JP" altLang="en-US" dirty="0" smtClean="0"/>
              <a:t>　繰り返し処理を終えた後、どのような処理を行うかを記述する</a:t>
            </a:r>
            <a:endParaRPr kumimoji="1" lang="en-US" altLang="ja-JP" dirty="0" smtClean="0"/>
          </a:p>
          <a:p>
            <a:r>
              <a:rPr kumimoji="1" lang="ja-JP" altLang="en-US" dirty="0" smtClean="0"/>
              <a:t>　一般的には制御変数の値を変化させることに用いられる。</a:t>
            </a:r>
            <a:endParaRPr kumimoji="1" lang="en-US" altLang="ja-JP" dirty="0" smtClean="0"/>
          </a:p>
          <a:p>
            <a:r>
              <a:rPr kumimoji="1" lang="ja-JP" altLang="en-US" dirty="0" smtClean="0"/>
              <a:t>　書かなくてもよい</a:t>
            </a:r>
            <a:endParaRPr kumimoji="1" lang="en-US" altLang="ja-JP" dirty="0" smtClean="0"/>
          </a:p>
          <a:p>
            <a:endParaRPr kumimoji="1" lang="en-US" altLang="ja-JP" dirty="0" smtClean="0"/>
          </a:p>
          <a:p>
            <a:r>
              <a:rPr kumimoji="1" lang="en-US" altLang="ja-JP" dirty="0" smtClean="0"/>
              <a:t>10/25</a:t>
            </a:r>
          </a:p>
          <a:p>
            <a:endParaRPr kumimoji="1" lang="ja-JP" altLang="en-US"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116</a:t>
            </a:fld>
            <a:endParaRPr kumimoji="1" lang="ja-JP" altLang="en-US"/>
          </a:p>
        </p:txBody>
      </p:sp>
    </p:spTree>
    <p:extLst>
      <p:ext uri="{BB962C8B-B14F-4D97-AF65-F5344CB8AC3E}">
        <p14:creationId xmlns:p14="http://schemas.microsoft.com/office/powerpoint/2010/main" val="21172516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0E9E911-79B3-4E6C-93EB-0E99B7EBF0E3}" type="slidenum">
              <a:rPr kumimoji="1" lang="ja-JP" altLang="en-US" smtClean="0"/>
              <a:t>117</a:t>
            </a:fld>
            <a:endParaRPr kumimoji="1" lang="ja-JP" altLang="en-US"/>
          </a:p>
        </p:txBody>
      </p:sp>
    </p:spTree>
    <p:extLst>
      <p:ext uri="{BB962C8B-B14F-4D97-AF65-F5344CB8AC3E}">
        <p14:creationId xmlns:p14="http://schemas.microsoft.com/office/powerpoint/2010/main" val="2539301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3FBA18F-50B8-4425-BD3F-ECDB68A0EA01}" type="slidenum">
              <a:rPr kumimoji="1" lang="ja-JP" altLang="en-US" smtClean="0"/>
              <a:t>14</a:t>
            </a:fld>
            <a:endParaRPr kumimoji="1" lang="ja-JP" altLang="en-US"/>
          </a:p>
        </p:txBody>
      </p:sp>
    </p:spTree>
    <p:extLst>
      <p:ext uri="{BB962C8B-B14F-4D97-AF65-F5344CB8AC3E}">
        <p14:creationId xmlns:p14="http://schemas.microsoft.com/office/powerpoint/2010/main" val="36869090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3</a:t>
            </a:r>
            <a:r>
              <a:rPr kumimoji="1" lang="ja-JP" altLang="en-US" dirty="0" smtClean="0"/>
              <a:t>限</a:t>
            </a:r>
            <a:endParaRPr kumimoji="1" lang="en-US" altLang="ja-JP" dirty="0" smtClean="0"/>
          </a:p>
          <a:p>
            <a:endParaRPr kumimoji="1" lang="en-US" altLang="ja-JP" dirty="0" smtClean="0"/>
          </a:p>
          <a:p>
            <a:r>
              <a:rPr kumimoji="1" lang="ja-JP" altLang="en-US" dirty="0" smtClean="0"/>
              <a:t>カウントの例</a:t>
            </a:r>
            <a:endParaRPr kumimoji="1" lang="en-US" altLang="ja-JP" dirty="0" smtClean="0"/>
          </a:p>
          <a:p>
            <a:r>
              <a:rPr kumimoji="1" lang="ja-JP" altLang="en-US" dirty="0" smtClean="0"/>
              <a:t>　</a:t>
            </a:r>
            <a:r>
              <a:rPr kumimoji="1" lang="en-US" altLang="ja-JP" dirty="0" smtClean="0"/>
              <a:t>7segLED</a:t>
            </a:r>
            <a:r>
              <a:rPr kumimoji="1" lang="ja-JP" altLang="en-US" dirty="0" smtClean="0"/>
              <a:t>の表示を</a:t>
            </a:r>
            <a:r>
              <a:rPr kumimoji="1" lang="en-US" altLang="ja-JP" dirty="0" smtClean="0"/>
              <a:t>1</a:t>
            </a:r>
            <a:r>
              <a:rPr kumimoji="1" lang="ja-JP" altLang="en-US" dirty="0" err="1" smtClean="0"/>
              <a:t>ずつ</a:t>
            </a:r>
            <a:r>
              <a:rPr kumimoji="1" lang="ja-JP" altLang="en-US" dirty="0" smtClean="0"/>
              <a:t>増やしていくときなど</a:t>
            </a:r>
            <a:endParaRPr kumimoji="1" lang="en-US" altLang="ja-JP" dirty="0" smtClean="0"/>
          </a:p>
          <a:p>
            <a:r>
              <a:rPr kumimoji="1" lang="ja-JP" altLang="en-US" dirty="0" smtClean="0"/>
              <a:t>　カウントアップタイマーとか</a:t>
            </a:r>
            <a:endParaRPr kumimoji="1" lang="en-US" altLang="ja-JP" dirty="0" smtClean="0"/>
          </a:p>
          <a:p>
            <a:endParaRPr kumimoji="1" lang="en-US" altLang="ja-JP" dirty="0" smtClean="0"/>
          </a:p>
          <a:p>
            <a:r>
              <a:rPr kumimoji="1" lang="en-US" altLang="ja-JP" dirty="0" smtClean="0"/>
              <a:t>5/5</a:t>
            </a:r>
            <a:endParaRPr kumimoji="1" lang="ja-JP" altLang="en-US" dirty="0"/>
          </a:p>
        </p:txBody>
      </p:sp>
      <p:sp>
        <p:nvSpPr>
          <p:cNvPr id="4" name="スライド番号プレースホルダー 3"/>
          <p:cNvSpPr>
            <a:spLocks noGrp="1"/>
          </p:cNvSpPr>
          <p:nvPr>
            <p:ph type="sldNum" sz="quarter" idx="10"/>
          </p:nvPr>
        </p:nvSpPr>
        <p:spPr/>
        <p:txBody>
          <a:bodyPr/>
          <a:lstStyle/>
          <a:p>
            <a:fld id="{7A31ED43-7436-4394-996F-653D9E870FB2}" type="slidenum">
              <a:rPr kumimoji="1" lang="ja-JP" altLang="en-US" smtClean="0"/>
              <a:pPr/>
              <a:t>121</a:t>
            </a:fld>
            <a:endParaRPr kumimoji="1" lang="ja-JP" altLang="en-US"/>
          </a:p>
        </p:txBody>
      </p:sp>
    </p:spTree>
    <p:extLst>
      <p:ext uri="{BB962C8B-B14F-4D97-AF65-F5344CB8AC3E}">
        <p14:creationId xmlns:p14="http://schemas.microsoft.com/office/powerpoint/2010/main" val="23046089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a:p>
            <a:r>
              <a:rPr kumimoji="1" lang="ja-JP" altLang="en-US" dirty="0" smtClean="0"/>
              <a:t>カウントダウンタイマーとか</a:t>
            </a:r>
            <a:endParaRPr kumimoji="1" lang="en-US" altLang="ja-JP" dirty="0" smtClean="0"/>
          </a:p>
          <a:p>
            <a:endParaRPr kumimoji="1" lang="en-US" altLang="ja-JP" dirty="0" smtClean="0"/>
          </a:p>
          <a:p>
            <a:r>
              <a:rPr kumimoji="1" lang="en-US" altLang="ja-JP" dirty="0" smtClean="0"/>
              <a:t>2/7</a:t>
            </a:r>
          </a:p>
          <a:p>
            <a:endParaRPr kumimoji="1" lang="ja-JP" altLang="en-US" dirty="0"/>
          </a:p>
        </p:txBody>
      </p:sp>
      <p:sp>
        <p:nvSpPr>
          <p:cNvPr id="4" name="スライド番号プレースホルダー 3"/>
          <p:cNvSpPr>
            <a:spLocks noGrp="1"/>
          </p:cNvSpPr>
          <p:nvPr>
            <p:ph type="sldNum" sz="quarter" idx="10"/>
          </p:nvPr>
        </p:nvSpPr>
        <p:spPr/>
        <p:txBody>
          <a:bodyPr/>
          <a:lstStyle/>
          <a:p>
            <a:fld id="{7A31ED43-7436-4394-996F-653D9E870FB2}" type="slidenum">
              <a:rPr kumimoji="1" lang="ja-JP" altLang="en-US" smtClean="0"/>
              <a:pPr/>
              <a:t>122</a:t>
            </a:fld>
            <a:endParaRPr kumimoji="1" lang="ja-JP" altLang="en-US"/>
          </a:p>
        </p:txBody>
      </p:sp>
    </p:spTree>
    <p:extLst>
      <p:ext uri="{BB962C8B-B14F-4D97-AF65-F5344CB8AC3E}">
        <p14:creationId xmlns:p14="http://schemas.microsoft.com/office/powerpoint/2010/main" val="40283540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正確には　前置インクリメント（デクリメント</a:t>
            </a:r>
            <a:r>
              <a:rPr kumimoji="1" lang="en-US" altLang="ja-JP" dirty="0" smtClean="0"/>
              <a:t>)</a:t>
            </a:r>
            <a:r>
              <a:rPr kumimoji="1" lang="ja-JP" altLang="en-US" dirty="0" smtClean="0"/>
              <a:t>演算子、後置インクリメント</a:t>
            </a:r>
            <a:r>
              <a:rPr kumimoji="1" lang="en-US" altLang="ja-JP" dirty="0" smtClean="0"/>
              <a:t>(</a:t>
            </a:r>
            <a:r>
              <a:rPr kumimoji="1" lang="ja-JP" altLang="en-US" dirty="0" smtClean="0"/>
              <a:t>デクリメント</a:t>
            </a:r>
            <a:r>
              <a:rPr kumimoji="1" lang="en-US" altLang="ja-JP" dirty="0" smtClean="0"/>
              <a:t>)</a:t>
            </a:r>
            <a:r>
              <a:rPr kumimoji="1" lang="ja-JP" altLang="en-US" dirty="0" smtClean="0"/>
              <a:t>演算子</a:t>
            </a:r>
            <a:endParaRPr kumimoji="1" lang="en-US" altLang="ja-JP" dirty="0" smtClean="0"/>
          </a:p>
          <a:p>
            <a:endParaRPr kumimoji="1" lang="en-US" altLang="ja-JP" dirty="0" smtClean="0"/>
          </a:p>
          <a:p>
            <a:r>
              <a:rPr kumimoji="1" lang="en-US" altLang="ja-JP" dirty="0" smtClean="0"/>
              <a:t>5/12</a:t>
            </a:r>
            <a:endParaRPr kumimoji="1" lang="ja-JP" altLang="en-US"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123</a:t>
            </a:fld>
            <a:endParaRPr kumimoji="1" lang="ja-JP" altLang="en-US"/>
          </a:p>
        </p:txBody>
      </p:sp>
    </p:spTree>
    <p:extLst>
      <p:ext uri="{BB962C8B-B14F-4D97-AF65-F5344CB8AC3E}">
        <p14:creationId xmlns:p14="http://schemas.microsoft.com/office/powerpoint/2010/main" val="8426535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教科書の書き直し</a:t>
            </a:r>
            <a:endParaRPr kumimoji="1" lang="en-US" altLang="ja-JP" dirty="0" smtClean="0"/>
          </a:p>
          <a:p>
            <a:endParaRPr kumimoji="1" lang="en-US" altLang="ja-JP" dirty="0" smtClean="0"/>
          </a:p>
          <a:p>
            <a:r>
              <a:rPr kumimoji="1" lang="ja-JP" altLang="en-US" dirty="0" smtClean="0"/>
              <a:t>それぞれの説明は口頭でするが、</a:t>
            </a:r>
            <a:endParaRPr kumimoji="1" lang="en-US" altLang="ja-JP" dirty="0" smtClean="0"/>
          </a:p>
          <a:p>
            <a:r>
              <a:rPr kumimoji="1" lang="ja-JP" altLang="en-US" dirty="0" smtClean="0"/>
              <a:t>ぱっと見せるくらいでいいと思う（次に実際の記述を交えた例があるのでそちらで詳しく説明する</a:t>
            </a:r>
            <a:r>
              <a:rPr kumimoji="1" lang="en-US" altLang="ja-JP" dirty="0" smtClean="0"/>
              <a:t>)</a:t>
            </a:r>
          </a:p>
          <a:p>
            <a:endParaRPr kumimoji="1" lang="en-US" altLang="ja-JP" dirty="0" smtClean="0"/>
          </a:p>
          <a:p>
            <a:r>
              <a:rPr kumimoji="1" lang="en-US" altLang="ja-JP" dirty="0" smtClean="0"/>
              <a:t>5/17</a:t>
            </a:r>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7A31ED43-7436-4394-996F-653D9E870FB2}" type="slidenum">
              <a:rPr kumimoji="1" lang="ja-JP" altLang="en-US" smtClean="0"/>
              <a:pPr/>
              <a:t>124</a:t>
            </a:fld>
            <a:endParaRPr kumimoji="1" lang="ja-JP" altLang="en-US"/>
          </a:p>
        </p:txBody>
      </p:sp>
    </p:spTree>
    <p:extLst>
      <p:ext uri="{BB962C8B-B14F-4D97-AF65-F5344CB8AC3E}">
        <p14:creationId xmlns:p14="http://schemas.microsoft.com/office/powerpoint/2010/main" val="9744442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3</a:t>
            </a:r>
            <a:r>
              <a:rPr kumimoji="1" lang="ja-JP" altLang="en-US" dirty="0" smtClean="0"/>
              <a:t>限終わり</a:t>
            </a:r>
            <a:endParaRPr kumimoji="1" lang="en-US" altLang="ja-JP" dirty="0" smtClean="0"/>
          </a:p>
          <a:p>
            <a:r>
              <a:rPr kumimoji="1" lang="en-US" altLang="ja-JP" dirty="0" smtClean="0"/>
              <a:t>5/50</a:t>
            </a:r>
          </a:p>
          <a:p>
            <a:endParaRPr kumimoji="1" lang="en-US" altLang="ja-JP" dirty="0"/>
          </a:p>
          <a:p>
            <a:endParaRPr kumimoji="1" lang="en-US" altLang="ja-JP"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125</a:t>
            </a:fld>
            <a:endParaRPr kumimoji="1" lang="ja-JP" altLang="en-US"/>
          </a:p>
        </p:txBody>
      </p:sp>
    </p:spTree>
    <p:extLst>
      <p:ext uri="{BB962C8B-B14F-4D97-AF65-F5344CB8AC3E}">
        <p14:creationId xmlns:p14="http://schemas.microsoft.com/office/powerpoint/2010/main" val="38688511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en-US" altLang="ja-JP" dirty="0" smtClean="0"/>
          </a:p>
          <a:p>
            <a:r>
              <a:rPr kumimoji="1" lang="en-US" altLang="ja-JP" dirty="0" smtClean="0"/>
              <a:t>while</a:t>
            </a:r>
            <a:r>
              <a:rPr kumimoji="1" lang="ja-JP" altLang="en-US" dirty="0" smtClean="0"/>
              <a:t>の後の</a:t>
            </a:r>
            <a:r>
              <a:rPr kumimoji="1" lang="en-US" altLang="ja-JP" dirty="0" smtClean="0"/>
              <a:t>()</a:t>
            </a:r>
            <a:r>
              <a:rPr kumimoji="1" lang="ja-JP" altLang="en-US" dirty="0" err="1" smtClean="0"/>
              <a:t>には</a:t>
            </a:r>
            <a:r>
              <a:rPr kumimoji="1" lang="ja-JP" altLang="en-US" dirty="0" smtClean="0"/>
              <a:t>条件式が書かれる</a:t>
            </a:r>
            <a:endParaRPr kumimoji="1" lang="en-US" altLang="ja-JP" dirty="0" smtClean="0"/>
          </a:p>
          <a:p>
            <a:endParaRPr kumimoji="1" lang="en-US" altLang="ja-JP" dirty="0" smtClean="0"/>
          </a:p>
          <a:p>
            <a:r>
              <a:rPr kumimoji="1" lang="ja-JP" altLang="en-US" dirty="0" smtClean="0"/>
              <a:t>条件式</a:t>
            </a:r>
            <a:endParaRPr kumimoji="1" lang="en-US" altLang="ja-JP" dirty="0" smtClean="0"/>
          </a:p>
          <a:p>
            <a:r>
              <a:rPr kumimoji="1" lang="ja-JP" altLang="en-US" dirty="0" smtClean="0"/>
              <a:t>　繰り返すための条件を記述する。条件式が真の場合、繰り返し行いたい処理が繰り返される</a:t>
            </a:r>
            <a:endParaRPr kumimoji="1" lang="en-US" altLang="ja-JP" dirty="0" smtClean="0"/>
          </a:p>
          <a:p>
            <a:r>
              <a:rPr kumimoji="1" lang="ja-JP" altLang="en-US" dirty="0" smtClean="0"/>
              <a:t>　偽の場合はその</a:t>
            </a:r>
            <a:r>
              <a:rPr kumimoji="1" lang="en-US" altLang="ja-JP" dirty="0" smtClean="0"/>
              <a:t>while</a:t>
            </a:r>
            <a:r>
              <a:rPr kumimoji="1" lang="ja-JP" altLang="en-US" dirty="0" smtClean="0"/>
              <a:t>文全体を読み飛ばす</a:t>
            </a:r>
            <a:endParaRPr kumimoji="1" lang="en-US" altLang="ja-JP" dirty="0" smtClean="0"/>
          </a:p>
          <a:p>
            <a:r>
              <a:rPr kumimoji="1" lang="ja-JP" altLang="en-US" dirty="0" smtClean="0"/>
              <a:t>　</a:t>
            </a:r>
            <a:endParaRPr kumimoji="1" lang="en-US" altLang="ja-JP" dirty="0" smtClean="0"/>
          </a:p>
          <a:p>
            <a:r>
              <a:rPr kumimoji="1" lang="ja-JP" altLang="en-US" dirty="0" smtClean="0"/>
              <a:t>　先ほども言ったが条件式しか書かれないので</a:t>
            </a:r>
            <a:r>
              <a:rPr kumimoji="1" lang="en-US" altLang="ja-JP" dirty="0" smtClean="0"/>
              <a:t>for</a:t>
            </a:r>
            <a:r>
              <a:rPr kumimoji="1" lang="ja-JP" altLang="en-US" dirty="0" err="1" smtClean="0"/>
              <a:t>のように</a:t>
            </a:r>
            <a:r>
              <a:rPr kumimoji="1" lang="ja-JP" altLang="en-US" dirty="0" smtClean="0"/>
              <a:t>使うときは後処理を書かなければ永久ループする。</a:t>
            </a:r>
            <a:endParaRPr kumimoji="1" lang="en-US" altLang="ja-JP" dirty="0" smtClean="0"/>
          </a:p>
          <a:p>
            <a:endParaRPr kumimoji="1" lang="en-US" altLang="ja-JP" dirty="0" smtClean="0"/>
          </a:p>
          <a:p>
            <a:r>
              <a:rPr kumimoji="1" lang="en-US" altLang="ja-JP" dirty="0" smtClean="0"/>
              <a:t>5/20</a:t>
            </a:r>
          </a:p>
          <a:p>
            <a:endParaRPr kumimoji="1" lang="ja-JP" altLang="en-US"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128</a:t>
            </a:fld>
            <a:endParaRPr kumimoji="1" lang="ja-JP" altLang="en-US"/>
          </a:p>
        </p:txBody>
      </p:sp>
    </p:spTree>
    <p:extLst>
      <p:ext uri="{BB962C8B-B14F-4D97-AF65-F5344CB8AC3E}">
        <p14:creationId xmlns:p14="http://schemas.microsoft.com/office/powerpoint/2010/main" val="33910196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指名制</a:t>
            </a:r>
            <a:endParaRPr kumimoji="1" lang="en-US" altLang="ja-JP" dirty="0" smtClean="0"/>
          </a:p>
          <a:p>
            <a:endParaRPr kumimoji="1" lang="en-US" altLang="ja-JP" dirty="0" smtClean="0"/>
          </a:p>
          <a:p>
            <a:r>
              <a:rPr kumimoji="1" lang="ja-JP" altLang="en-US" dirty="0" smtClean="0"/>
              <a:t>時間が余ってたら　</a:t>
            </a:r>
            <a:r>
              <a:rPr kumimoji="1" lang="en-US" altLang="ja-JP" dirty="0" smtClean="0"/>
              <a:t>1</a:t>
            </a:r>
            <a:r>
              <a:rPr kumimoji="1" lang="ja-JP" altLang="en-US" dirty="0" smtClean="0"/>
              <a:t>限終わり。</a:t>
            </a:r>
            <a:endParaRPr kumimoji="1" lang="en-US" altLang="ja-JP" dirty="0" smtClean="0"/>
          </a:p>
          <a:p>
            <a:endParaRPr kumimoji="1" lang="en-US" altLang="ja-JP" dirty="0" smtClean="0"/>
          </a:p>
          <a:p>
            <a:r>
              <a:rPr kumimoji="1" lang="ja-JP" altLang="en-US" dirty="0" smtClean="0"/>
              <a:t>余ってなかったら　</a:t>
            </a:r>
            <a:r>
              <a:rPr kumimoji="1" lang="en-US" altLang="ja-JP" dirty="0" smtClean="0"/>
              <a:t>2</a:t>
            </a:r>
            <a:r>
              <a:rPr kumimoji="1" lang="ja-JP" altLang="en-US" dirty="0" smtClean="0"/>
              <a:t>限の最初に復習的な感じで</a:t>
            </a:r>
            <a:endParaRPr kumimoji="1" lang="en-US" altLang="ja-JP" dirty="0" smtClean="0"/>
          </a:p>
          <a:p>
            <a:endParaRPr kumimoji="1" lang="en-US" altLang="ja-JP" dirty="0" smtClean="0"/>
          </a:p>
          <a:p>
            <a:r>
              <a:rPr kumimoji="1" lang="en-US" altLang="ja-JP" dirty="0" smtClean="0"/>
              <a:t>5/5</a:t>
            </a:r>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7A31ED43-7436-4394-996F-653D9E870FB2}" type="slidenum">
              <a:rPr kumimoji="1" lang="ja-JP" altLang="en-US" smtClean="0"/>
              <a:pPr/>
              <a:t>131</a:t>
            </a:fld>
            <a:endParaRPr kumimoji="1" lang="ja-JP" altLang="en-US"/>
          </a:p>
        </p:txBody>
      </p:sp>
    </p:spTree>
    <p:extLst>
      <p:ext uri="{BB962C8B-B14F-4D97-AF65-F5344CB8AC3E}">
        <p14:creationId xmlns:p14="http://schemas.microsoft.com/office/powerpoint/2010/main" val="2551617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クライアント→依頼者　何かを要求する側</a:t>
            </a:r>
            <a:endParaRPr kumimoji="1" lang="en-US" altLang="ja-JP" dirty="0" smtClean="0"/>
          </a:p>
          <a:p>
            <a:r>
              <a:rPr kumimoji="1" lang="ja-JP" altLang="en-US" dirty="0" smtClean="0"/>
              <a:t>サーバ→提供者　依頼者の要求したものを提供する側</a:t>
            </a:r>
            <a:endParaRPr kumimoji="1" lang="en-US" altLang="ja-JP" dirty="0" smtClean="0"/>
          </a:p>
          <a:p>
            <a:endParaRPr kumimoji="1" lang="en-US" altLang="ja-JP" dirty="0" smtClean="0"/>
          </a:p>
          <a:p>
            <a:r>
              <a:rPr kumimoji="1" lang="ja-JP" altLang="en-US" dirty="0" smtClean="0"/>
              <a:t>アニメ</a:t>
            </a:r>
            <a:r>
              <a:rPr kumimoji="1" lang="en-US" altLang="ja-JP" dirty="0" smtClean="0"/>
              <a:t>2</a:t>
            </a:r>
          </a:p>
          <a:p>
            <a:r>
              <a:rPr kumimoji="1" lang="ja-JP" altLang="en-US" dirty="0" smtClean="0"/>
              <a:t>クライアントがどっちでサーバがとどっちかを質問する。</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53FBA18F-50B8-4425-BD3F-ECDB68A0EA01}" type="slidenum">
              <a:rPr kumimoji="1" lang="ja-JP" altLang="en-US" smtClean="0"/>
              <a:t>16</a:t>
            </a:fld>
            <a:endParaRPr kumimoji="1" lang="ja-JP" altLang="en-US"/>
          </a:p>
        </p:txBody>
      </p:sp>
    </p:spTree>
    <p:extLst>
      <p:ext uri="{BB962C8B-B14F-4D97-AF65-F5344CB8AC3E}">
        <p14:creationId xmlns:p14="http://schemas.microsoft.com/office/powerpoint/2010/main" val="1061986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今回は</a:t>
            </a:r>
            <a:r>
              <a:rPr kumimoji="1" lang="en-US" altLang="ja-JP" dirty="0"/>
              <a:t>HTML</a:t>
            </a:r>
            <a:r>
              <a:rPr kumimoji="1" lang="ja-JP" altLang="en-US" dirty="0"/>
              <a:t>と</a:t>
            </a:r>
            <a:r>
              <a:rPr kumimoji="1" lang="en-US" altLang="ja-JP" dirty="0"/>
              <a:t>CSS</a:t>
            </a:r>
            <a:r>
              <a:rPr kumimoji="1" lang="ja-JP" altLang="en-US" dirty="0"/>
              <a:t>がメイン、その後</a:t>
            </a:r>
            <a:r>
              <a:rPr kumimoji="1" lang="en-US" altLang="ja-JP" dirty="0"/>
              <a:t>JavaScript</a:t>
            </a:r>
            <a:r>
              <a:rPr kumimoji="1" lang="ja-JP" altLang="en-US" dirty="0"/>
              <a:t>を学ぶ</a:t>
            </a:r>
          </a:p>
        </p:txBody>
      </p:sp>
      <p:sp>
        <p:nvSpPr>
          <p:cNvPr id="4" name="スライド番号プレースホルダー 3"/>
          <p:cNvSpPr>
            <a:spLocks noGrp="1"/>
          </p:cNvSpPr>
          <p:nvPr>
            <p:ph type="sldNum" sz="quarter" idx="5"/>
          </p:nvPr>
        </p:nvSpPr>
        <p:spPr/>
        <p:txBody>
          <a:bodyPr/>
          <a:lstStyle/>
          <a:p>
            <a:fld id="{53FBA18F-50B8-4425-BD3F-ECDB68A0EA01}" type="slidenum">
              <a:rPr kumimoji="1" lang="ja-JP" altLang="en-US" smtClean="0"/>
              <a:t>17</a:t>
            </a:fld>
            <a:endParaRPr kumimoji="1" lang="ja-JP" altLang="en-US"/>
          </a:p>
        </p:txBody>
      </p:sp>
    </p:spTree>
    <p:extLst>
      <p:ext uri="{BB962C8B-B14F-4D97-AF65-F5344CB8AC3E}">
        <p14:creationId xmlns:p14="http://schemas.microsoft.com/office/powerpoint/2010/main" val="3180814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lvl="1"/>
            <a:r>
              <a:rPr lang="ja-JP" altLang="en-US" dirty="0"/>
              <a:t>ホスト名とドメイン名を合わせて </a:t>
            </a:r>
            <a:r>
              <a:rPr lang="en-US" altLang="ja-JP" dirty="0"/>
              <a:t>FQDN</a:t>
            </a:r>
            <a:r>
              <a:rPr lang="ja-JP" altLang="en-US" b="0" i="0" dirty="0">
                <a:solidFill>
                  <a:srgbClr val="000000"/>
                </a:solidFill>
                <a:effectLst/>
                <a:latin typeface="ヒラギノ角ゴ ProN W3"/>
              </a:rPr>
              <a:t>（</a:t>
            </a:r>
            <a:r>
              <a:rPr lang="en-US" altLang="ja-JP" b="0" i="0" dirty="0">
                <a:solidFill>
                  <a:srgbClr val="000000"/>
                </a:solidFill>
                <a:effectLst/>
                <a:latin typeface="ヒラギノ角ゴ ProN W3"/>
              </a:rPr>
              <a:t>Fully Qualified Domain Name</a:t>
            </a:r>
            <a:r>
              <a:rPr lang="ja-JP" altLang="en-US" b="0" i="0" dirty="0">
                <a:solidFill>
                  <a:srgbClr val="000000"/>
                </a:solidFill>
                <a:effectLst/>
                <a:latin typeface="ヒラギノ角ゴ ProN W3"/>
              </a:rPr>
              <a:t>）「完全修飾ドメイン名」とよぶ</a:t>
            </a:r>
            <a:endParaRPr lang="en-US" altLang="ja-JP" b="0" dirty="0"/>
          </a:p>
          <a:p>
            <a:pPr lvl="1"/>
            <a:endParaRPr lang="en-US" altLang="ja-JP" dirty="0"/>
          </a:p>
          <a:p>
            <a:pPr lvl="1"/>
            <a:endParaRPr lang="en-US" altLang="ja-JP" dirty="0"/>
          </a:p>
          <a:p>
            <a:pPr marL="457200" marR="0" lvl="1" indent="0" algn="l" defTabSz="914400" rtl="0" eaLnBrk="1" fontAlgn="auto" latinLnBrk="0" hangingPunct="1">
              <a:lnSpc>
                <a:spcPct val="100000"/>
              </a:lnSpc>
              <a:spcBef>
                <a:spcPts val="0"/>
              </a:spcBef>
              <a:spcAft>
                <a:spcPts val="0"/>
              </a:spcAft>
              <a:buClrTx/>
              <a:buSzTx/>
              <a:buFontTx/>
              <a:buNone/>
              <a:tabLst/>
              <a:defRPr/>
            </a:pPr>
            <a:r>
              <a:rPr kumimoji="1" lang="en-US" altLang="ja-JP" dirty="0"/>
              <a:t>Uniform Resource Locator(</a:t>
            </a:r>
            <a:r>
              <a:rPr kumimoji="1" lang="ja-JP" altLang="en-US" dirty="0"/>
              <a:t>統一された資源の場所</a:t>
            </a:r>
            <a:r>
              <a:rPr kumimoji="1" lang="en-US" altLang="ja-JP" dirty="0"/>
              <a:t>)</a:t>
            </a:r>
          </a:p>
          <a:p>
            <a:pPr lvl="1"/>
            <a:endParaRPr lang="en-US" altLang="ja-JP"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ja-JP" altLang="en-US" dirty="0"/>
              <a:t>たまにこのサイトは安全ではありませんて出るやつ　</a:t>
            </a:r>
            <a:r>
              <a:rPr lang="en-US" altLang="ja-JP" dirty="0"/>
              <a:t>https</a:t>
            </a:r>
            <a:r>
              <a:rPr lang="ja-JP" altLang="en-US" dirty="0"/>
              <a:t>じゃない</a:t>
            </a:r>
            <a:endParaRPr lang="en-US" altLang="ja-JP" dirty="0"/>
          </a:p>
          <a:p>
            <a:pPr lvl="1"/>
            <a:endParaRPr lang="en-US" altLang="ja-JP" dirty="0"/>
          </a:p>
          <a:p>
            <a:pPr lvl="1"/>
            <a:r>
              <a:rPr lang="en-US" altLang="ja-JP" dirty="0"/>
              <a:t>Web</a:t>
            </a:r>
            <a:r>
              <a:rPr lang="ja-JP" altLang="en-US" dirty="0"/>
              <a:t>サイトのトップページにアクセスする</a:t>
            </a:r>
            <a:r>
              <a:rPr lang="ja-JP" altLang="en-US" dirty="0" smtClean="0"/>
              <a:t>ときはパス名を省略可能</a:t>
            </a:r>
            <a:endParaRPr kumimoji="1" lang="en-US" altLang="ja-JP" dirty="0"/>
          </a:p>
          <a:p>
            <a:pPr lvl="1"/>
            <a:r>
              <a:rPr kumimoji="1" lang="ja-JP" altLang="en-US" dirty="0"/>
              <a:t>例）</a:t>
            </a:r>
            <a:r>
              <a:rPr kumimoji="1" lang="en-US" altLang="ja-JP" dirty="0">
                <a:hlinkClick r:id="rId3"/>
              </a:rPr>
              <a:t>http://www.hogehoge.co.jp/</a:t>
            </a:r>
            <a:endParaRPr kumimoji="1" lang="en-US" altLang="ja-JP" dirty="0"/>
          </a:p>
          <a:p>
            <a:pPr lvl="1"/>
            <a:r>
              <a:rPr kumimoji="1" lang="ja-JP" altLang="en-US" dirty="0"/>
              <a:t>これは、末尾に </a:t>
            </a:r>
            <a:r>
              <a:rPr kumimoji="1" lang="en-US" altLang="ja-JP" dirty="0"/>
              <a:t>index.html </a:t>
            </a:r>
            <a:r>
              <a:rPr lang="ja-JP" altLang="en-US" dirty="0"/>
              <a:t>が記述されているのと同様の意味となる</a:t>
            </a:r>
            <a:endParaRPr kumimoji="1" lang="en-US" altLang="ja-JP" dirty="0"/>
          </a:p>
          <a:p>
            <a:pPr lvl="1"/>
            <a:r>
              <a:rPr kumimoji="1" lang="en-US" altLang="ja-JP" dirty="0"/>
              <a:t>URL</a:t>
            </a:r>
            <a:r>
              <a:rPr kumimoji="1" lang="ja-JP" altLang="en-US" dirty="0"/>
              <a:t>を短くする為の工夫の一種である</a:t>
            </a:r>
            <a:r>
              <a:rPr kumimoji="1" lang="en-US" altLang="ja-JP" dirty="0"/>
              <a:t> </a:t>
            </a:r>
          </a:p>
          <a:p>
            <a:endParaRPr kumimoji="1" lang="ja-JP" altLang="en-US" dirty="0"/>
          </a:p>
        </p:txBody>
      </p:sp>
      <p:sp>
        <p:nvSpPr>
          <p:cNvPr id="4" name="スライド番号プレースホルダー 3"/>
          <p:cNvSpPr>
            <a:spLocks noGrp="1"/>
          </p:cNvSpPr>
          <p:nvPr>
            <p:ph type="sldNum" sz="quarter" idx="5"/>
          </p:nvPr>
        </p:nvSpPr>
        <p:spPr/>
        <p:txBody>
          <a:bodyPr/>
          <a:lstStyle/>
          <a:p>
            <a:fld id="{53FBA18F-50B8-4425-BD3F-ECDB68A0EA01}" type="slidenum">
              <a:rPr kumimoji="1" lang="ja-JP" altLang="en-US" smtClean="0"/>
              <a:t>20</a:t>
            </a:fld>
            <a:endParaRPr kumimoji="1" lang="ja-JP" altLang="en-US"/>
          </a:p>
        </p:txBody>
      </p:sp>
    </p:spTree>
    <p:extLst>
      <p:ext uri="{BB962C8B-B14F-4D97-AF65-F5344CB8AC3E}">
        <p14:creationId xmlns:p14="http://schemas.microsoft.com/office/powerpoint/2010/main" val="4211590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a:prstGeom prst="rect">
            <a:avLst/>
          </a:prstGeom>
          <a:noFill/>
        </p:spPr>
        <p:txBody>
          <a:bodyPr anchor="ctr">
            <a:noAutofit/>
          </a:bodyPr>
          <a:lstStyle>
            <a:lvl1pPr algn="ctr">
              <a:defRPr sz="10000" cap="none" spc="800" baseline="0">
                <a:solidFill>
                  <a:schemeClr val="tx1"/>
                </a:solidFill>
                <a:latin typeface="Tahoma" panose="020B0604030504040204" pitchFamily="34" charset="0"/>
                <a:cs typeface="Tahoma" panose="020B0604030504040204" pitchFamily="34" charset="0"/>
              </a:defRPr>
            </a:lvl1pPr>
          </a:lstStyle>
          <a:p>
            <a:r>
              <a:rPr lang="ja-JP" altLang="en-US" dirty="0" smtClean="0"/>
              <a:t>マスター タイトルの書式設定</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290EAB61-F494-49C4-8D0F-6366D0243EE7}" type="datetime1">
              <a:rPr kumimoji="1" lang="ja-JP" altLang="en-US" smtClean="0"/>
              <a:t>2023/10/12</a:t>
            </a:fld>
            <a:endParaRPr kumimoji="1" lang="ja-JP" alt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kumimoji="1" lang="ja-JP" altLang="en-US"/>
          </a:p>
        </p:txBody>
      </p:sp>
      <p:sp>
        <p:nvSpPr>
          <p:cNvPr id="6" name="Slide Number Placeholder 5"/>
          <p:cNvSpPr>
            <a:spLocks noGrp="1"/>
          </p:cNvSpPr>
          <p:nvPr>
            <p:ph type="sldNum" sz="quarter" idx="12"/>
          </p:nvPr>
        </p:nvSpPr>
        <p:spPr>
          <a:xfrm>
            <a:off x="10820400" y="0"/>
            <a:ext cx="1371600" cy="874800"/>
          </a:xfrm>
        </p:spPr>
        <p:txBody>
          <a:bodyPr/>
          <a:lstStyle>
            <a:lvl1pPr>
              <a:defRPr baseline="0">
                <a:solidFill>
                  <a:schemeClr val="accent1">
                    <a:lumMod val="50000"/>
                  </a:schemeClr>
                </a:solidFill>
              </a:defRPr>
            </a:lvl1pPr>
          </a:lstStyle>
          <a:p>
            <a:fld id="{5A94AD81-C81A-455B-A87B-15031EE15849}" type="slidenum">
              <a:rPr kumimoji="1" lang="ja-JP" altLang="en-US" smtClean="0"/>
              <a:t>‹#›</a:t>
            </a:fld>
            <a:endParaRPr kumimoji="1" lang="ja-JP" alt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8248928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809625"/>
          </a:xfrm>
          <a:prstGeom prst="rect">
            <a:avLst/>
          </a:prstGeom>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8965C15-7736-43DD-B1EF-6B4952F89CA0}" type="datetime1">
              <a:rPr kumimoji="1" lang="ja-JP" altLang="en-US" smtClean="0"/>
              <a:t>2023/10/12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A94AD81-C81A-455B-A87B-15031EE15849}" type="slidenum">
              <a:rPr kumimoji="1" lang="ja-JP" altLang="en-US" smtClean="0"/>
              <a:t>‹#›</a:t>
            </a:fld>
            <a:endParaRPr kumimoji="1" lang="ja-JP" altLang="en-US"/>
          </a:p>
        </p:txBody>
      </p:sp>
    </p:spTree>
    <p:extLst>
      <p:ext uri="{BB962C8B-B14F-4D97-AF65-F5344CB8AC3E}">
        <p14:creationId xmlns:p14="http://schemas.microsoft.com/office/powerpoint/2010/main" val="335573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a:prstGeom prst="rect">
            <a:avLst/>
          </a:prstGeo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59D38EFD-BCBC-4CFB-B07E-90D382196AE9}" type="datetime1">
              <a:rPr kumimoji="1" lang="ja-JP" altLang="en-US" smtClean="0"/>
              <a:t>2023/10/12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A94AD81-C81A-455B-A87B-15031EE15849}" type="slidenum">
              <a:rPr kumimoji="1" lang="ja-JP" altLang="en-US" smtClean="0"/>
              <a:t>‹#›</a:t>
            </a:fld>
            <a:endParaRPr kumimoji="1" lang="ja-JP" altLang="en-US"/>
          </a:p>
        </p:txBody>
      </p:sp>
    </p:spTree>
    <p:extLst>
      <p:ext uri="{BB962C8B-B14F-4D97-AF65-F5344CB8AC3E}">
        <p14:creationId xmlns:p14="http://schemas.microsoft.com/office/powerpoint/2010/main" val="211055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タイトルとコンテンツ">
    <p:spTree>
      <p:nvGrpSpPr>
        <p:cNvPr id="1" name=""/>
        <p:cNvGrpSpPr/>
        <p:nvPr/>
      </p:nvGrpSpPr>
      <p:grpSpPr>
        <a:xfrm>
          <a:off x="0" y="0"/>
          <a:ext cx="0" cy="0"/>
          <a:chOff x="0" y="0"/>
          <a:chExt cx="0" cy="0"/>
        </a:xfrm>
      </p:grpSpPr>
      <p:sp>
        <p:nvSpPr>
          <p:cNvPr id="9" name="タイトル 8"/>
          <p:cNvSpPr>
            <a:spLocks noGrp="1"/>
          </p:cNvSpPr>
          <p:nvPr>
            <p:ph type="title"/>
          </p:nvPr>
        </p:nvSpPr>
        <p:spPr/>
        <p:txBody>
          <a:bodyPr/>
          <a:lstStyle>
            <a:lvl1pPr>
              <a:defRPr cap="none" baseline="0"/>
            </a:lvl1pPr>
          </a:lstStyle>
          <a:p>
            <a:r>
              <a:rPr kumimoji="1" lang="ja-JP" altLang="en-US" dirty="0" smtClean="0"/>
              <a:t>マスター タイトルの書式設定</a:t>
            </a:r>
            <a:endParaRPr kumimoji="1" lang="ja-JP" alt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4170C2F8-A07B-42E1-833F-8958A227F2B8}" type="datetime1">
              <a:rPr kumimoji="1" lang="ja-JP" altLang="en-US" smtClean="0"/>
              <a:t>2023/10/12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A94AD81-C81A-455B-A87B-15031EE15849}" type="slidenum">
              <a:rPr kumimoji="1" lang="ja-JP" altLang="en-US" smtClean="0"/>
              <a:t>‹#›</a:t>
            </a:fld>
            <a:endParaRPr kumimoji="1" lang="ja-JP" altLang="en-US"/>
          </a:p>
        </p:txBody>
      </p:sp>
    </p:spTree>
    <p:extLst>
      <p:ext uri="{BB962C8B-B14F-4D97-AF65-F5344CB8AC3E}">
        <p14:creationId xmlns:p14="http://schemas.microsoft.com/office/powerpoint/2010/main" val="123103248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a:prstGeom prst="rect">
            <a:avLst/>
          </a:prstGeom>
        </p:spPr>
        <p:txBody>
          <a:bodyPr anchor="b">
            <a:normAutofit/>
          </a:bodyPr>
          <a:lstStyle>
            <a:lvl1pPr>
              <a:defRPr sz="8400" cap="none" spc="800" baseline="0">
                <a:solidFill>
                  <a:schemeClr val="bg1"/>
                </a:solidFill>
              </a:defRPr>
            </a:lvl1pPr>
          </a:lstStyle>
          <a:p>
            <a:r>
              <a:rPr lang="ja-JP" altLang="en-US" dirty="0" smtClean="0"/>
              <a:t>マスター タイトルの書式設定</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0" i="0" cap="none" spc="4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dirty="0" smtClean="0"/>
              <a:t>マスター テキストの書式設定</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F69782AC-FF04-4531-8D9E-B3BD73298E86}" type="datetime1">
              <a:rPr kumimoji="1" lang="ja-JP" altLang="en-US" smtClean="0"/>
              <a:t>2023/10/12</a:t>
            </a:fld>
            <a:endParaRPr kumimoji="1" lang="ja-JP" alt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kumimoji="1" lang="ja-JP" altLang="en-US"/>
          </a:p>
        </p:txBody>
      </p:sp>
      <p:sp>
        <p:nvSpPr>
          <p:cNvPr id="6" name="Slide Number Placeholder 5"/>
          <p:cNvSpPr>
            <a:spLocks noGrp="1"/>
          </p:cNvSpPr>
          <p:nvPr>
            <p:ph type="sldNum" sz="quarter" idx="12"/>
          </p:nvPr>
        </p:nvSpPr>
        <p:spPr>
          <a:xfrm>
            <a:off x="10820400" y="0"/>
            <a:ext cx="1371600" cy="874800"/>
          </a:xfrm>
        </p:spPr>
        <p:txBody>
          <a:bodyPr/>
          <a:lstStyle>
            <a:lvl1pPr>
              <a:defRPr baseline="0">
                <a:solidFill>
                  <a:schemeClr val="tx2"/>
                </a:solidFill>
              </a:defRPr>
            </a:lvl1pPr>
          </a:lstStyle>
          <a:p>
            <a:fld id="{5A94AD81-C81A-455B-A87B-15031EE15849}" type="slidenum">
              <a:rPr kumimoji="1" lang="ja-JP" altLang="en-US" smtClean="0"/>
              <a:t>‹#›</a:t>
            </a:fld>
            <a:endParaRPr kumimoji="1" lang="ja-JP" alt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57188310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 つのコンテンツ">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kumimoji="1" lang="ja-JP" altLang="en-US" smtClean="0"/>
              <a:t>マスター タイトルの書式設定</a:t>
            </a:r>
            <a:endParaRPr kumimoji="1" lang="ja-JP" altLang="en-US" dirty="0"/>
          </a:p>
        </p:txBody>
      </p:sp>
      <p:sp>
        <p:nvSpPr>
          <p:cNvPr id="3" name="Content Placeholder 2"/>
          <p:cNvSpPr>
            <a:spLocks noGrp="1"/>
          </p:cNvSpPr>
          <p:nvPr>
            <p:ph sz="half" idx="1"/>
          </p:nvPr>
        </p:nvSpPr>
        <p:spPr>
          <a:xfrm>
            <a:off x="1257300" y="2286000"/>
            <a:ext cx="4800600" cy="36195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94319E65-C9AF-42C9-950C-2571E0003500}" type="datetime1">
              <a:rPr kumimoji="1" lang="ja-JP" altLang="en-US" smtClean="0"/>
              <a:t>2023/10/12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A94AD81-C81A-455B-A87B-15031EE15849}" type="slidenum">
              <a:rPr kumimoji="1" lang="ja-JP" altLang="en-US" smtClean="0"/>
              <a:t>‹#›</a:t>
            </a:fld>
            <a:endParaRPr kumimoji="1" lang="ja-JP" altLang="en-US"/>
          </a:p>
        </p:txBody>
      </p:sp>
    </p:spTree>
    <p:extLst>
      <p:ext uri="{BB962C8B-B14F-4D97-AF65-F5344CB8AC3E}">
        <p14:creationId xmlns:p14="http://schemas.microsoft.com/office/powerpoint/2010/main" val="4162131474"/>
      </p:ext>
    </p:extLst>
  </p:cSld>
  <p:clrMapOvr>
    <a:masterClrMapping/>
  </p:clrMapOvr>
  <p:timing>
    <p:tnLst>
      <p:par>
        <p:cTn id="1" dur="indefinite" restart="never" nodeType="tmRoot"/>
      </p:par>
    </p:tnLst>
  </p:timing>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10" name="タイトル 9"/>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1257300" y="2909102"/>
            <a:ext cx="4800600" cy="299639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633864" y="2909102"/>
            <a:ext cx="4800600" cy="299639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B6231E5D-C7E1-486C-AD91-85931C1F625C}" type="datetime1">
              <a:rPr kumimoji="1" lang="ja-JP" altLang="en-US" smtClean="0"/>
              <a:t>2023/10/12</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5A94AD81-C81A-455B-A87B-15031EE15849}" type="slidenum">
              <a:rPr kumimoji="1" lang="ja-JP" altLang="en-US" smtClean="0"/>
              <a:t>‹#›</a:t>
            </a:fld>
            <a:endParaRPr kumimoji="1" lang="ja-JP" altLang="en-US"/>
          </a:p>
        </p:txBody>
      </p:sp>
    </p:spTree>
    <p:extLst>
      <p:ext uri="{BB962C8B-B14F-4D97-AF65-F5344CB8AC3E}">
        <p14:creationId xmlns:p14="http://schemas.microsoft.com/office/powerpoint/2010/main" val="2460779535"/>
      </p:ext>
    </p:extLst>
  </p:cSld>
  <p:clrMapOvr>
    <a:masterClrMapping/>
  </p:clrMapOvr>
  <p:timing>
    <p:tnLst>
      <p:par>
        <p:cTn id="1" dur="indefinite" restart="never" nodeType="tmRoot"/>
      </p:par>
    </p:tnLst>
  </p:timing>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Date Placeholder 2"/>
          <p:cNvSpPr>
            <a:spLocks noGrp="1"/>
          </p:cNvSpPr>
          <p:nvPr>
            <p:ph type="dt" sz="half" idx="10"/>
          </p:nvPr>
        </p:nvSpPr>
        <p:spPr/>
        <p:txBody>
          <a:bodyPr/>
          <a:lstStyle/>
          <a:p>
            <a:fld id="{35CE695F-03EA-45E4-9971-885B2DC034DC}" type="datetime1">
              <a:rPr kumimoji="1" lang="ja-JP" altLang="en-US" smtClean="0"/>
              <a:t>2023/10/12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5A94AD81-C81A-455B-A87B-15031EE15849}" type="slidenum">
              <a:rPr kumimoji="1" lang="ja-JP" altLang="en-US" smtClean="0"/>
              <a:t>‹#›</a:t>
            </a:fld>
            <a:endParaRPr kumimoji="1" lang="ja-JP" altLang="en-US"/>
          </a:p>
        </p:txBody>
      </p:sp>
    </p:spTree>
    <p:extLst>
      <p:ext uri="{BB962C8B-B14F-4D97-AF65-F5344CB8AC3E}">
        <p14:creationId xmlns:p14="http://schemas.microsoft.com/office/powerpoint/2010/main" val="978354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白紙">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2" name="Date Placeholder 1"/>
          <p:cNvSpPr>
            <a:spLocks noGrp="1"/>
          </p:cNvSpPr>
          <p:nvPr>
            <p:ph type="dt" sz="half" idx="10"/>
          </p:nvPr>
        </p:nvSpPr>
        <p:spPr/>
        <p:txBody>
          <a:bodyPr/>
          <a:lstStyle/>
          <a:p>
            <a:fld id="{34455E89-2526-4A06-9BCC-EFED7529C95C}" type="datetime1">
              <a:rPr kumimoji="1" lang="ja-JP" altLang="en-US" smtClean="0"/>
              <a:t>2023/10/12</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5A94AD81-C81A-455B-A87B-15031EE15849}" type="slidenum">
              <a:rPr kumimoji="1" lang="ja-JP" altLang="en-US" smtClean="0"/>
              <a:t>‹#›</a:t>
            </a:fld>
            <a:endParaRPr kumimoji="1" lang="ja-JP" altLang="en-US"/>
          </a:p>
        </p:txBody>
      </p:sp>
    </p:spTree>
    <p:extLst>
      <p:ext uri="{BB962C8B-B14F-4D97-AF65-F5344CB8AC3E}">
        <p14:creationId xmlns:p14="http://schemas.microsoft.com/office/powerpoint/2010/main" val="3210851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a:prstGeom prst="rect">
            <a:avLst/>
          </a:prstGeom>
        </p:spPr>
        <p:txBody>
          <a:bodyPr anchor="b">
            <a:normAutofit/>
          </a:bodyPr>
          <a:lstStyle>
            <a:lvl1pPr>
              <a:lnSpc>
                <a:spcPct val="100000"/>
              </a:lnSpc>
              <a:defRPr sz="1900" b="1" i="0" cap="all" spc="300" baseline="0">
                <a:solidFill>
                  <a:schemeClr val="accent1"/>
                </a:solidFill>
                <a:latin typeface="+mn-lt"/>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a:xfrm>
            <a:off x="765051" y="6375679"/>
            <a:ext cx="1233355" cy="348462"/>
          </a:xfrm>
        </p:spPr>
        <p:txBody>
          <a:bodyPr/>
          <a:lstStyle/>
          <a:p>
            <a:fld id="{EB8076C1-A306-452A-AE46-7B2ED21D10E0}" type="datetime1">
              <a:rPr kumimoji="1" lang="ja-JP" altLang="en-US" smtClean="0"/>
              <a:t>2023/10/12</a:t>
            </a:fld>
            <a:endParaRPr kumimoji="1" lang="ja-JP" altLang="en-US"/>
          </a:p>
        </p:txBody>
      </p:sp>
      <p:sp>
        <p:nvSpPr>
          <p:cNvPr id="6" name="Footer Placeholder 5"/>
          <p:cNvSpPr>
            <a:spLocks noGrp="1"/>
          </p:cNvSpPr>
          <p:nvPr>
            <p:ph type="ftr" sz="quarter" idx="11"/>
          </p:nvPr>
        </p:nvSpPr>
        <p:spPr>
          <a:xfrm>
            <a:off x="2103620" y="6375679"/>
            <a:ext cx="3482179" cy="345796"/>
          </a:xfrm>
        </p:spPr>
        <p:txBody>
          <a:bodyPr/>
          <a:lstStyle/>
          <a:p>
            <a:endParaRPr kumimoji="1" lang="ja-JP" altLang="en-US"/>
          </a:p>
        </p:txBody>
      </p:sp>
      <p:sp>
        <p:nvSpPr>
          <p:cNvPr id="7" name="Slide Number Placeholder 6"/>
          <p:cNvSpPr>
            <a:spLocks noGrp="1"/>
          </p:cNvSpPr>
          <p:nvPr>
            <p:ph type="sldNum" sz="quarter" idx="12"/>
          </p:nvPr>
        </p:nvSpPr>
        <p:spPr>
          <a:xfrm>
            <a:off x="5691014" y="6375679"/>
            <a:ext cx="1232456" cy="345796"/>
          </a:xfrm>
        </p:spPr>
        <p:txBody>
          <a:bodyPr/>
          <a:lstStyle/>
          <a:p>
            <a:fld id="{5A94AD81-C81A-455B-A87B-15031EE15849}" type="slidenum">
              <a:rPr kumimoji="1" lang="ja-JP" altLang="en-US" smtClean="0"/>
              <a:t>‹#›</a:t>
            </a:fld>
            <a:endParaRPr kumimoji="1" lang="ja-JP" alt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9954114"/>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a:prstGeom prst="rect">
            <a:avLst/>
          </a:prstGeom>
        </p:spPr>
        <p:txBody>
          <a:bodyPr anchor="b">
            <a:normAutofit/>
          </a:bodyPr>
          <a:lstStyle>
            <a:lvl1pPr>
              <a:lnSpc>
                <a:spcPct val="100000"/>
              </a:lnSpc>
              <a:defRPr sz="1900" b="1" i="0" spc="300" baseline="0">
                <a:solidFill>
                  <a:schemeClr val="accent1"/>
                </a:solidFill>
                <a:latin typeface="+mn-lt"/>
              </a:defRPr>
            </a:lvl1pPr>
          </a:lstStyle>
          <a:p>
            <a:r>
              <a:rPr lang="ja-JP" altLang="en-US" smtClean="0"/>
              <a:t>マスター タイトルの書式設定</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a:xfrm>
            <a:off x="765950" y="6375679"/>
            <a:ext cx="1232456" cy="348462"/>
          </a:xfrm>
        </p:spPr>
        <p:txBody>
          <a:bodyPr/>
          <a:lstStyle/>
          <a:p>
            <a:fld id="{24DB807D-92BF-4B8F-98EC-2BA080D3830B}" type="datetime1">
              <a:rPr kumimoji="1" lang="ja-JP" altLang="en-US" smtClean="0"/>
              <a:t>2023/10/12</a:t>
            </a:fld>
            <a:endParaRPr kumimoji="1" lang="ja-JP" altLang="en-US"/>
          </a:p>
        </p:txBody>
      </p:sp>
      <p:sp>
        <p:nvSpPr>
          <p:cNvPr id="6" name="Footer Placeholder 5"/>
          <p:cNvSpPr>
            <a:spLocks noGrp="1"/>
          </p:cNvSpPr>
          <p:nvPr>
            <p:ph type="ftr" sz="quarter" idx="11"/>
          </p:nvPr>
        </p:nvSpPr>
        <p:spPr>
          <a:xfrm>
            <a:off x="2103621" y="6375679"/>
            <a:ext cx="3482178" cy="345796"/>
          </a:xfrm>
        </p:spPr>
        <p:txBody>
          <a:bodyPr/>
          <a:lstStyle/>
          <a:p>
            <a:endParaRPr kumimoji="1" lang="ja-JP" altLang="en-US"/>
          </a:p>
        </p:txBody>
      </p:sp>
      <p:sp>
        <p:nvSpPr>
          <p:cNvPr id="7" name="Slide Number Placeholder 6"/>
          <p:cNvSpPr>
            <a:spLocks noGrp="1"/>
          </p:cNvSpPr>
          <p:nvPr>
            <p:ph type="sldNum" sz="quarter" idx="12"/>
          </p:nvPr>
        </p:nvSpPr>
        <p:spPr>
          <a:xfrm>
            <a:off x="5687568" y="6375679"/>
            <a:ext cx="1234440" cy="345796"/>
          </a:xfrm>
        </p:spPr>
        <p:txBody>
          <a:bodyPr/>
          <a:lstStyle/>
          <a:p>
            <a:fld id="{5A94AD81-C81A-455B-A87B-15031EE15849}" type="slidenum">
              <a:rPr kumimoji="1" lang="ja-JP" altLang="en-US" smtClean="0"/>
              <a:t>‹#›</a:t>
            </a:fld>
            <a:endParaRPr kumimoji="1" lang="ja-JP" altLang="en-US"/>
          </a:p>
        </p:txBody>
      </p:sp>
    </p:spTree>
    <p:extLst>
      <p:ext uri="{BB962C8B-B14F-4D97-AF65-F5344CB8AC3E}">
        <p14:creationId xmlns:p14="http://schemas.microsoft.com/office/powerpoint/2010/main" val="2466956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タイトル プレースホルダー 6"/>
          <p:cNvSpPr>
            <a:spLocks noGrp="1"/>
          </p:cNvSpPr>
          <p:nvPr>
            <p:ph type="title"/>
          </p:nvPr>
        </p:nvSpPr>
        <p:spPr>
          <a:xfrm>
            <a:off x="0" y="1"/>
            <a:ext cx="12192000" cy="874914"/>
          </a:xfrm>
          <a:prstGeom prst="rect">
            <a:avLst/>
          </a:prstGeom>
          <a:solidFill>
            <a:srgbClr val="F3FEFF"/>
          </a:solidFill>
        </p:spPr>
        <p:txBody>
          <a:bodyPr vert="horz" lIns="91440" tIns="45720" rIns="91440" bIns="45720" rtlCol="0" anchor="ctr">
            <a:normAutofit/>
          </a:bodyPr>
          <a:lstStyle/>
          <a:p>
            <a:r>
              <a:rPr kumimoji="1" lang="ja-JP" altLang="en-US" dirty="0"/>
              <a:t>マスター タイトルの書式設定</a:t>
            </a:r>
          </a:p>
        </p:txBody>
      </p:sp>
      <p:sp>
        <p:nvSpPr>
          <p:cNvPr id="3" name="Text Placeholder 2"/>
          <p:cNvSpPr>
            <a:spLocks noGrp="1"/>
          </p:cNvSpPr>
          <p:nvPr>
            <p:ph type="body" idx="1"/>
          </p:nvPr>
        </p:nvSpPr>
        <p:spPr>
          <a:xfrm>
            <a:off x="1251678" y="1200151"/>
            <a:ext cx="10178322" cy="4679442"/>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latin typeface="Tahoma" panose="020B0604030504040204" pitchFamily="34" charset="0"/>
                <a:ea typeface="UD デジタル 教科書体 NK-R" panose="02020400000000000000" pitchFamily="18" charset="-128"/>
                <a:cs typeface="Tahoma" panose="020B0604030504040204" pitchFamily="34" charset="0"/>
              </a:defRPr>
            </a:lvl1pPr>
          </a:lstStyle>
          <a:p>
            <a:fld id="{C44EFB7B-1C87-4989-AF0A-03781D6C8F59}" type="datetime1">
              <a:rPr lang="ja-JP" altLang="en-US" smtClean="0"/>
              <a:pPr/>
              <a:t>2023/10/12</a:t>
            </a:fld>
            <a:endParaRPr lang="ja-JP" alt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latin typeface="Tahoma" panose="020B0604030504040204" pitchFamily="34" charset="0"/>
                <a:ea typeface="UD デジタル 教科書体 NK-R" panose="02020400000000000000" pitchFamily="18" charset="-128"/>
                <a:cs typeface="Tahoma" panose="020B0604030504040204" pitchFamily="34" charset="0"/>
              </a:defRPr>
            </a:lvl1pPr>
          </a:lstStyle>
          <a:p>
            <a:endParaRPr lang="ja-JP" altLang="en-US"/>
          </a:p>
        </p:txBody>
      </p:sp>
      <p:sp>
        <p:nvSpPr>
          <p:cNvPr id="6" name="Slide Number Placeholder 5"/>
          <p:cNvSpPr>
            <a:spLocks noGrp="1"/>
          </p:cNvSpPr>
          <p:nvPr>
            <p:ph type="sldNum" sz="quarter" idx="4"/>
          </p:nvPr>
        </p:nvSpPr>
        <p:spPr>
          <a:xfrm>
            <a:off x="10820400" y="-1"/>
            <a:ext cx="1371600" cy="874915"/>
          </a:xfrm>
          <a:prstGeom prst="rect">
            <a:avLst/>
          </a:prstGeom>
        </p:spPr>
        <p:txBody>
          <a:bodyPr vert="horz" lIns="91440" tIns="45720" rIns="91440" bIns="45720" rtlCol="0" anchor="ctr"/>
          <a:lstStyle>
            <a:lvl1pPr algn="r">
              <a:defRPr sz="40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stStyle>
          <a:p>
            <a:fld id="{5A94AD81-C81A-455B-A87B-15031EE15849}" type="slidenum">
              <a:rPr lang="ja-JP" altLang="en-US" smtClean="0"/>
              <a:pPr/>
              <a:t>‹#›</a:t>
            </a:fld>
            <a:endParaRPr lang="ja-JP" altLang="en-US" dirty="0"/>
          </a:p>
        </p:txBody>
      </p:sp>
    </p:spTree>
    <p:extLst>
      <p:ext uri="{BB962C8B-B14F-4D97-AF65-F5344CB8AC3E}">
        <p14:creationId xmlns:p14="http://schemas.microsoft.com/office/powerpoint/2010/main" val="5395775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5100" kern="1200" cap="none" spc="200" baseline="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5.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8.svg"/><Relationship Id="rId10" Type="http://schemas.openxmlformats.org/officeDocument/2006/relationships/image" Target="../media/image19.png"/><Relationship Id="rId4" Type="http://schemas.openxmlformats.org/officeDocument/2006/relationships/image" Target="../media/image156.svg"/><Relationship Id="rId9" Type="http://schemas.openxmlformats.org/officeDocument/2006/relationships/image" Target="../media/image18.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apachefriends.org/jp/index.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localhost:8080/"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code.visualstudio.com/download"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fa.omron.co.jp/solution/case/our_007/"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s://www.fujielectric.co.jp/products/solution/case-studies/ems_semiconductor.html" TargetMode="Externa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youtu.be/NscvrwHJQQ4" TargetMode="External"/><Relationship Id="rId2" Type="http://schemas.openxmlformats.org/officeDocument/2006/relationships/hyperlink" Target="https://project.nikkeibp.co.jp/atclmono/vision/042400027/" TargetMode="Externa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5.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8.svg"/><Relationship Id="rId11" Type="http://schemas.openxmlformats.org/officeDocument/2006/relationships/image" Target="../media/image20.png"/><Relationship Id="rId10" Type="http://schemas.openxmlformats.org/officeDocument/2006/relationships/image" Target="../media/image19.png"/><Relationship Id="rId4" Type="http://schemas.openxmlformats.org/officeDocument/2006/relationships/image" Target="../media/image156.svg"/><Relationship Id="rId9" Type="http://schemas.openxmlformats.org/officeDocument/2006/relationships/image" Target="../media/image18.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316C6-1BBB-40DE-9ECD-AA09CC2F2A33}"/>
              </a:ext>
            </a:extLst>
          </p:cNvPr>
          <p:cNvSpPr>
            <a:spLocks noGrp="1"/>
          </p:cNvSpPr>
          <p:nvPr>
            <p:ph type="ctrTitle"/>
          </p:nvPr>
        </p:nvSpPr>
        <p:spPr>
          <a:xfrm>
            <a:off x="1078523" y="1891862"/>
            <a:ext cx="10318418" cy="3352800"/>
          </a:xfrm>
        </p:spPr>
        <p:txBody>
          <a:bodyPr/>
          <a:lstStyle/>
          <a:p>
            <a:r>
              <a:rPr lang="ja-JP" altLang="en-US" sz="6600" dirty="0"/>
              <a:t>Ｗｅｂ</a:t>
            </a:r>
            <a:r>
              <a:rPr lang="ja-JP" altLang="en-US" sz="7200" dirty="0"/>
              <a:t>−ＤＢを利用</a:t>
            </a:r>
            <a:r>
              <a:rPr lang="ja-JP" altLang="en-US" sz="7200" dirty="0" smtClean="0"/>
              <a:t>した</a:t>
            </a:r>
            <a:r>
              <a:rPr lang="en-US" altLang="ja-JP" sz="7200" dirty="0" smtClean="0"/>
              <a:t/>
            </a:r>
            <a:br>
              <a:rPr lang="en-US" altLang="ja-JP" sz="7200" dirty="0" smtClean="0"/>
            </a:br>
            <a:r>
              <a:rPr lang="ja-JP" altLang="en-US" sz="7200" dirty="0" smtClean="0"/>
              <a:t>生産</a:t>
            </a:r>
            <a:r>
              <a:rPr lang="ja-JP" altLang="en-US" sz="7200" dirty="0"/>
              <a:t>支援システム</a:t>
            </a:r>
            <a:r>
              <a:rPr lang="ja-JP" altLang="en-US" sz="7200" dirty="0" smtClean="0"/>
              <a:t>の</a:t>
            </a:r>
            <a:r>
              <a:rPr lang="en-US" altLang="ja-JP" sz="7200" dirty="0" smtClean="0"/>
              <a:t/>
            </a:r>
            <a:br>
              <a:rPr lang="en-US" altLang="ja-JP" sz="7200" dirty="0" smtClean="0"/>
            </a:br>
            <a:r>
              <a:rPr lang="ja-JP" altLang="en-US" sz="7200" dirty="0" smtClean="0"/>
              <a:t>構築</a:t>
            </a:r>
            <a:endParaRPr kumimoji="1" lang="ja-JP" altLang="en-US" sz="7200" dirty="0"/>
          </a:p>
        </p:txBody>
      </p:sp>
      <p:sp>
        <p:nvSpPr>
          <p:cNvPr id="3" name="字幕 2">
            <a:extLst>
              <a:ext uri="{FF2B5EF4-FFF2-40B4-BE49-F238E27FC236}">
                <a16:creationId xmlns:a16="http://schemas.microsoft.com/office/drawing/2014/main" id="{CDCE88B8-3E2E-4FF1-85AA-A5130456AB59}"/>
              </a:ext>
            </a:extLst>
          </p:cNvPr>
          <p:cNvSpPr>
            <a:spLocks noGrp="1"/>
          </p:cNvSpPr>
          <p:nvPr>
            <p:ph type="subTitle" idx="1"/>
          </p:nvPr>
        </p:nvSpPr>
        <p:spPr/>
        <p:txBody>
          <a:bodyPr/>
          <a:lstStyle/>
          <a:p>
            <a:r>
              <a:rPr kumimoji="1" lang="ja-JP" altLang="en-US" dirty="0"/>
              <a:t>ポリテクセンター沖縄</a:t>
            </a:r>
          </a:p>
        </p:txBody>
      </p:sp>
    </p:spTree>
    <p:extLst>
      <p:ext uri="{BB962C8B-B14F-4D97-AF65-F5344CB8AC3E}">
        <p14:creationId xmlns:p14="http://schemas.microsoft.com/office/powerpoint/2010/main" val="41635571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3E2CA6-4259-1DFA-F44E-643563F7441F}"/>
              </a:ext>
            </a:extLst>
          </p:cNvPr>
          <p:cNvSpPr>
            <a:spLocks noGrp="1"/>
          </p:cNvSpPr>
          <p:nvPr>
            <p:ph type="title"/>
          </p:nvPr>
        </p:nvSpPr>
        <p:spPr/>
        <p:txBody>
          <a:bodyPr/>
          <a:lstStyle/>
          <a:p>
            <a:r>
              <a:rPr kumimoji="1" lang="ja-JP" altLang="en-US" dirty="0">
                <a:latin typeface="UD デジタル 教科書体 NK-R" panose="02020400000000000000" pitchFamily="18" charset="-128"/>
              </a:rPr>
              <a:t>クラウドを用いた</a:t>
            </a:r>
            <a:r>
              <a:rPr kumimoji="1" lang="en-US" altLang="ja-JP" dirty="0">
                <a:latin typeface="UD デジタル 教科書体 NK-R" panose="02020400000000000000" pitchFamily="18" charset="-128"/>
              </a:rPr>
              <a:t>IoT</a:t>
            </a:r>
            <a:r>
              <a:rPr kumimoji="1" lang="ja-JP" altLang="en-US" dirty="0">
                <a:latin typeface="UD デジタル 教科書体 NK-R" panose="02020400000000000000" pitchFamily="18" charset="-128"/>
              </a:rPr>
              <a:t>モデル</a:t>
            </a:r>
          </a:p>
        </p:txBody>
      </p:sp>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latin typeface="UD デジタル 教科書体 NK-R" panose="02020400000000000000" pitchFamily="18" charset="-128"/>
              </a:rPr>
              <a:t>10</a:t>
            </a:fld>
            <a:endParaRPr kumimoji="1" lang="ja-JP" altLang="en-US">
              <a:latin typeface="UD デジタル 教科書体 NK-R" panose="02020400000000000000" pitchFamily="18" charset="-128"/>
            </a:endParaRPr>
          </a:p>
        </p:txBody>
      </p:sp>
      <p:grpSp>
        <p:nvGrpSpPr>
          <p:cNvPr id="34" name="グループ化 33"/>
          <p:cNvGrpSpPr/>
          <p:nvPr/>
        </p:nvGrpSpPr>
        <p:grpSpPr>
          <a:xfrm>
            <a:off x="4768949" y="846478"/>
            <a:ext cx="6560456" cy="2748296"/>
            <a:chOff x="4449290" y="1614731"/>
            <a:chExt cx="6560456" cy="2748296"/>
          </a:xfrm>
        </p:grpSpPr>
        <p:sp>
          <p:nvSpPr>
            <p:cNvPr id="5" name="四角形: 角を丸くする 4">
              <a:extLst>
                <a:ext uri="{FF2B5EF4-FFF2-40B4-BE49-F238E27FC236}">
                  <a16:creationId xmlns:a16="http://schemas.microsoft.com/office/drawing/2014/main" id="{D14966F8-D524-A07F-FB65-3F15D1324FF3}"/>
                </a:ext>
              </a:extLst>
            </p:cNvPr>
            <p:cNvSpPr/>
            <p:nvPr/>
          </p:nvSpPr>
          <p:spPr>
            <a:xfrm>
              <a:off x="4449290" y="1956377"/>
              <a:ext cx="6560456" cy="2406650"/>
            </a:xfrm>
            <a:prstGeom prst="roundRect">
              <a:avLst>
                <a:gd name="adj" fmla="val 5138"/>
              </a:avLst>
            </a:prstGeom>
          </p:spPr>
          <p:style>
            <a:lnRef idx="1">
              <a:schemeClr val="accent3"/>
            </a:lnRef>
            <a:fillRef idx="2">
              <a:schemeClr val="accent3"/>
            </a:fillRef>
            <a:effectRef idx="1">
              <a:schemeClr val="accent3"/>
            </a:effectRef>
            <a:fontRef idx="minor">
              <a:schemeClr val="dk1"/>
            </a:fontRef>
          </p:style>
          <p:txBody>
            <a:bodyPr rtlCol="0" anchor="b"/>
            <a:lstStyle/>
            <a:p>
              <a:pPr algn="ctr"/>
              <a:r>
                <a:rPr kumimoji="1" lang="ja-JP" altLang="en-US" dirty="0" smtClean="0">
                  <a:latin typeface="UD デジタル 教科書体 NK-R" panose="02020400000000000000" pitchFamily="18" charset="-128"/>
                  <a:ea typeface="UD デジタル 教科書体 NK-R" panose="02020400000000000000" pitchFamily="18" charset="-128"/>
                </a:rPr>
                <a:t>インターネット</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7" name="Oval 209">
              <a:extLst>
                <a:ext uri="{FF2B5EF4-FFF2-40B4-BE49-F238E27FC236}">
                  <a16:creationId xmlns:a16="http://schemas.microsoft.com/office/drawing/2014/main" id="{774BB9E7-4F90-28D5-EB1B-F9532C9B47A2}"/>
                </a:ext>
              </a:extLst>
            </p:cNvPr>
            <p:cNvSpPr>
              <a:spLocks noChangeAspect="1"/>
            </p:cNvSpPr>
            <p:nvPr/>
          </p:nvSpPr>
          <p:spPr bwMode="auto">
            <a:xfrm>
              <a:off x="4957251" y="2201411"/>
              <a:ext cx="2555893" cy="1482839"/>
            </a:xfrm>
            <a:custGeom>
              <a:avLst/>
              <a:gdLst>
                <a:gd name="connsiteX0" fmla="*/ 1951468 w 3499497"/>
                <a:gd name="connsiteY0" fmla="*/ 0 h 2054868"/>
                <a:gd name="connsiteX1" fmla="*/ 2877392 w 3499497"/>
                <a:gd name="connsiteY1" fmla="*/ 884210 h 2054868"/>
                <a:gd name="connsiteX2" fmla="*/ 2870879 w 3499497"/>
                <a:gd name="connsiteY2" fmla="*/ 985457 h 2054868"/>
                <a:gd name="connsiteX3" fmla="*/ 2960285 w 3499497"/>
                <a:gd name="connsiteY3" fmla="*/ 976444 h 2054868"/>
                <a:gd name="connsiteX4" fmla="*/ 3499497 w 3499497"/>
                <a:gd name="connsiteY4" fmla="*/ 1515656 h 2054868"/>
                <a:gd name="connsiteX5" fmla="*/ 2960285 w 3499497"/>
                <a:gd name="connsiteY5" fmla="*/ 2054868 h 2054868"/>
                <a:gd name="connsiteX6" fmla="*/ 2928956 w 3499497"/>
                <a:gd name="connsiteY6" fmla="*/ 2052151 h 2054868"/>
                <a:gd name="connsiteX7" fmla="*/ 509790 w 3499497"/>
                <a:gd name="connsiteY7" fmla="*/ 2052151 h 2054868"/>
                <a:gd name="connsiteX8" fmla="*/ 464155 w 3499497"/>
                <a:gd name="connsiteY8" fmla="*/ 2046695 h 2054868"/>
                <a:gd name="connsiteX9" fmla="*/ 4 w 3499497"/>
                <a:gd name="connsiteY9" fmla="*/ 1449039 h 2054868"/>
                <a:gd name="connsiteX10" fmla="*/ 457335 w 3499497"/>
                <a:gd name="connsiteY10" fmla="*/ 864986 h 2054868"/>
                <a:gd name="connsiteX11" fmla="*/ 848712 w 3499497"/>
                <a:gd name="connsiteY11" fmla="*/ 490895 h 2054868"/>
                <a:gd name="connsiteX12" fmla="*/ 1085924 w 3499497"/>
                <a:gd name="connsiteY12" fmla="*/ 572346 h 2054868"/>
                <a:gd name="connsiteX13" fmla="*/ 1951468 w 3499497"/>
                <a:gd name="connsiteY13" fmla="*/ 0 h 205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99497" h="2054868">
                  <a:moveTo>
                    <a:pt x="1951468" y="0"/>
                  </a:moveTo>
                  <a:cubicBezTo>
                    <a:pt x="2462842" y="0"/>
                    <a:pt x="2877392" y="395874"/>
                    <a:pt x="2877392" y="884210"/>
                  </a:cubicBezTo>
                  <a:cubicBezTo>
                    <a:pt x="2877392" y="918469"/>
                    <a:pt x="2875352" y="952273"/>
                    <a:pt x="2870879" y="985457"/>
                  </a:cubicBezTo>
                  <a:cubicBezTo>
                    <a:pt x="2899777" y="978985"/>
                    <a:pt x="2929734" y="976444"/>
                    <a:pt x="2960285" y="976444"/>
                  </a:cubicBezTo>
                  <a:cubicBezTo>
                    <a:pt x="3258084" y="976444"/>
                    <a:pt x="3499497" y="1217857"/>
                    <a:pt x="3499497" y="1515656"/>
                  </a:cubicBezTo>
                  <a:cubicBezTo>
                    <a:pt x="3499497" y="1813455"/>
                    <a:pt x="3258084" y="2054868"/>
                    <a:pt x="2960285" y="2054868"/>
                  </a:cubicBezTo>
                  <a:lnTo>
                    <a:pt x="2928956" y="2052151"/>
                  </a:lnTo>
                  <a:lnTo>
                    <a:pt x="509790" y="2052151"/>
                  </a:lnTo>
                  <a:cubicBezTo>
                    <a:pt x="494040" y="2052151"/>
                    <a:pt x="473827" y="2057635"/>
                    <a:pt x="464155" y="2046695"/>
                  </a:cubicBezTo>
                  <a:cubicBezTo>
                    <a:pt x="198755" y="2012007"/>
                    <a:pt x="1141" y="1645990"/>
                    <a:pt x="4" y="1449039"/>
                  </a:cubicBezTo>
                  <a:cubicBezTo>
                    <a:pt x="-1133" y="1252088"/>
                    <a:pt x="198203" y="906330"/>
                    <a:pt x="457335" y="864986"/>
                  </a:cubicBezTo>
                  <a:cubicBezTo>
                    <a:pt x="465922" y="656655"/>
                    <a:pt x="637959" y="490895"/>
                    <a:pt x="848712" y="490895"/>
                  </a:cubicBezTo>
                  <a:cubicBezTo>
                    <a:pt x="938218" y="490895"/>
                    <a:pt x="1020740" y="520793"/>
                    <a:pt x="1085924" y="572346"/>
                  </a:cubicBezTo>
                  <a:cubicBezTo>
                    <a:pt x="1217079" y="237711"/>
                    <a:pt x="1555203" y="0"/>
                    <a:pt x="1951468" y="0"/>
                  </a:cubicBezTo>
                  <a:close/>
                </a:path>
              </a:pathLst>
            </a:custGeom>
            <a:solidFill>
              <a:schemeClr val="accent4">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94672" tIns="47336" rIns="47336" bIns="94672" numCol="1" spcCol="0" rtlCol="0" fromWordArt="0" anchor="b" anchorCtr="0" forceAA="0" compatLnSpc="1">
              <a:prstTxWarp prst="textNoShape">
                <a:avLst/>
              </a:prstTxWarp>
              <a:noAutofit/>
            </a:bodyPr>
            <a:lstStyle/>
            <a:p>
              <a:pPr marL="0" marR="0" lvl="0" indent="0" algn="ctr" defTabSz="946378" eaLnBrk="1" fontAlgn="base" latinLnBrk="0" hangingPunct="1">
                <a:lnSpc>
                  <a:spcPct val="100000"/>
                </a:lnSpc>
                <a:spcBef>
                  <a:spcPct val="0"/>
                </a:spcBef>
                <a:spcAft>
                  <a:spcPct val="0"/>
                </a:spcAft>
                <a:buClrTx/>
                <a:buSzTx/>
                <a:buFontTx/>
                <a:buNone/>
                <a:tabLst/>
                <a:defRPr/>
              </a:pPr>
              <a:endParaRPr kumimoji="0" lang="en-US" altLang="ja-JP" b="1" i="0" u="none" strike="noStrike" kern="0" cap="none" spc="-52" normalizeH="0" baseline="0" noProof="0" dirty="0">
                <a:ln>
                  <a:noFill/>
                </a:ln>
                <a:effectLst/>
                <a:uLnTx/>
                <a:uFillTx/>
                <a:latin typeface="UD デジタル 教科書体 NK-R" panose="02020400000000000000" pitchFamily="18" charset="-128"/>
                <a:ea typeface="UD デジタル 教科書体 NK-R" panose="02020400000000000000" pitchFamily="18" charset="-128"/>
                <a:cs typeface="Segoe UI" panose="020B0502040204020203" pitchFamily="34" charset="0"/>
              </a:endParaRPr>
            </a:p>
            <a:p>
              <a:pPr marL="0" marR="0" lvl="0" indent="0" algn="ctr" defTabSz="946378" eaLnBrk="1" fontAlgn="base" latinLnBrk="0" hangingPunct="1">
                <a:lnSpc>
                  <a:spcPct val="100000"/>
                </a:lnSpc>
                <a:spcBef>
                  <a:spcPct val="0"/>
                </a:spcBef>
                <a:spcAft>
                  <a:spcPct val="0"/>
                </a:spcAft>
                <a:buClrTx/>
                <a:buSzTx/>
                <a:buFontTx/>
                <a:buNone/>
                <a:tabLst/>
                <a:defRPr/>
              </a:pPr>
              <a:r>
                <a:rPr kumimoji="0" lang="en-US" altLang="ja-JP" b="1" i="0" u="none" strike="noStrike" kern="0" cap="none" spc="-52" normalizeH="0" baseline="0" noProof="0" dirty="0" err="1">
                  <a:ln>
                    <a:noFill/>
                  </a:ln>
                  <a:effectLst/>
                  <a:uLnTx/>
                  <a:uFillTx/>
                  <a:latin typeface="UD デジタル 教科書体 NK-R" panose="02020400000000000000" pitchFamily="18" charset="-128"/>
                  <a:ea typeface="UD デジタル 教科書体 NK-R" panose="02020400000000000000" pitchFamily="18" charset="-128"/>
                  <a:cs typeface="Segoe UI" panose="020B0502040204020203" pitchFamily="34" charset="0"/>
                </a:rPr>
                <a:t>Goolge</a:t>
              </a:r>
              <a:r>
                <a:rPr kumimoji="0" lang="en-US" altLang="ja-JP" b="1" i="0" u="none" strike="noStrike" kern="0" cap="none" spc="-52" normalizeH="0" baseline="0" noProof="0" dirty="0">
                  <a:ln>
                    <a:noFill/>
                  </a:ln>
                  <a:effectLst/>
                  <a:uLnTx/>
                  <a:uFillTx/>
                  <a:latin typeface="UD デジタル 教科書体 NK-R" panose="02020400000000000000" pitchFamily="18" charset="-128"/>
                  <a:ea typeface="UD デジタル 教科書体 NK-R" panose="02020400000000000000" pitchFamily="18" charset="-128"/>
                  <a:cs typeface="Segoe UI" panose="020B0502040204020203" pitchFamily="34" charset="0"/>
                </a:rPr>
                <a:t> Firebase</a:t>
              </a:r>
            </a:p>
            <a:p>
              <a:pPr marL="0" marR="0" lvl="0" indent="0" algn="ctr" defTabSz="946378" eaLnBrk="1" fontAlgn="base" latinLnBrk="0" hangingPunct="1">
                <a:lnSpc>
                  <a:spcPct val="100000"/>
                </a:lnSpc>
                <a:spcBef>
                  <a:spcPct val="0"/>
                </a:spcBef>
                <a:spcAft>
                  <a:spcPct val="0"/>
                </a:spcAft>
                <a:buClrTx/>
                <a:buSzTx/>
                <a:buFontTx/>
                <a:buNone/>
                <a:tabLst/>
                <a:defRPr/>
              </a:pPr>
              <a:r>
                <a:rPr kumimoji="0" lang="en-US" altLang="ja-JP" i="0" u="none" strike="noStrike" kern="0" cap="none" spc="-52" normalizeH="0" baseline="0" noProof="0" dirty="0">
                  <a:ln>
                    <a:noFill/>
                  </a:ln>
                  <a:effectLst/>
                  <a:uLnTx/>
                  <a:uFillTx/>
                  <a:latin typeface="UD デジタル 教科書体 NK-R" panose="02020400000000000000" pitchFamily="18" charset="-128"/>
                  <a:ea typeface="UD デジタル 教科書体 NK-R" panose="02020400000000000000" pitchFamily="18" charset="-128"/>
                  <a:cs typeface="Segoe UI" panose="020B0502040204020203" pitchFamily="34" charset="0"/>
                </a:rPr>
                <a:t>Realtime Database</a:t>
              </a:r>
            </a:p>
            <a:p>
              <a:pPr marL="0" marR="0" lvl="0" indent="0" algn="ctr" defTabSz="946378" eaLnBrk="1" fontAlgn="base" latinLnBrk="0" hangingPunct="1">
                <a:lnSpc>
                  <a:spcPct val="100000"/>
                </a:lnSpc>
                <a:spcBef>
                  <a:spcPct val="0"/>
                </a:spcBef>
                <a:spcAft>
                  <a:spcPct val="0"/>
                </a:spcAft>
                <a:buClrTx/>
                <a:buSzTx/>
                <a:buFontTx/>
                <a:buNone/>
                <a:tabLst/>
                <a:defRPr/>
              </a:pPr>
              <a:r>
                <a:rPr kumimoji="0" lang="en-US" altLang="ja-JP" kern="0" spc="-52" dirty="0">
                  <a:latin typeface="UD デジタル 教科書体 NK-R" panose="02020400000000000000" pitchFamily="18" charset="-128"/>
                  <a:ea typeface="UD デジタル 教科書体 NK-R" panose="02020400000000000000" pitchFamily="18" charset="-128"/>
                  <a:cs typeface="Segoe UI" panose="020B0502040204020203" pitchFamily="34" charset="0"/>
                </a:rPr>
                <a:t>Hosting</a:t>
              </a:r>
              <a:endParaRPr kumimoji="0" lang="en-US" altLang="ja-JP" i="0" u="none" strike="noStrike" kern="0" cap="none" spc="-52" normalizeH="0" baseline="0" noProof="0" dirty="0">
                <a:ln>
                  <a:noFill/>
                </a:ln>
                <a:effectLst/>
                <a:uLnTx/>
                <a:uFillTx/>
                <a:latin typeface="UD デジタル 教科書体 NK-R" panose="02020400000000000000" pitchFamily="18" charset="-128"/>
                <a:ea typeface="UD デジタル 教科書体 NK-R" panose="02020400000000000000" pitchFamily="18" charset="-128"/>
                <a:cs typeface="Segoe UI" panose="020B0502040204020203" pitchFamily="34" charset="0"/>
              </a:endParaRPr>
            </a:p>
          </p:txBody>
        </p:sp>
        <p:sp>
          <p:nvSpPr>
            <p:cNvPr id="12" name="テキスト ボックス 11">
              <a:extLst>
                <a:ext uri="{FF2B5EF4-FFF2-40B4-BE49-F238E27FC236}">
                  <a16:creationId xmlns:a16="http://schemas.microsoft.com/office/drawing/2014/main" id="{1A0803F6-36F0-E002-2EA7-37F273626E97}"/>
                </a:ext>
              </a:extLst>
            </p:cNvPr>
            <p:cNvSpPr txBox="1"/>
            <p:nvPr/>
          </p:nvSpPr>
          <p:spPr>
            <a:xfrm>
              <a:off x="9008042" y="1629150"/>
              <a:ext cx="1257075" cy="369332"/>
            </a:xfrm>
            <a:prstGeom prst="rect">
              <a:avLst/>
            </a:prstGeom>
            <a:noFill/>
          </p:spPr>
          <p:txBody>
            <a:bodyPr wrap="none" rtlCol="0">
              <a:spAutoFit/>
            </a:bodyPr>
            <a:lstStyle/>
            <a:p>
              <a:r>
                <a:rPr lang="en-US" altLang="ja-JP" dirty="0">
                  <a:latin typeface="UD デジタル 教科書体 NK-R" panose="02020400000000000000" pitchFamily="18" charset="-128"/>
                  <a:ea typeface="UD デジタル 教科書体 NK-R" panose="02020400000000000000" pitchFamily="18" charset="-128"/>
                </a:rPr>
                <a:t>Web</a:t>
              </a:r>
              <a:r>
                <a:rPr lang="ja-JP" altLang="en-US" dirty="0">
                  <a:latin typeface="UD デジタル 教科書体 NK-R" panose="02020400000000000000" pitchFamily="18" charset="-128"/>
                  <a:ea typeface="UD デジタル 教科書体 NK-R" panose="02020400000000000000" pitchFamily="18" charset="-128"/>
                </a:rPr>
                <a:t>アプリ</a:t>
              </a:r>
              <a:endParaRPr kumimoji="1" lang="en-US" altLang="ja-JP" dirty="0">
                <a:latin typeface="UD デジタル 教科書体 NK-R" panose="02020400000000000000" pitchFamily="18" charset="-128"/>
                <a:ea typeface="UD デジタル 教科書体 NK-R" panose="02020400000000000000" pitchFamily="18" charset="-128"/>
              </a:endParaRPr>
            </a:p>
          </p:txBody>
        </p:sp>
        <p:sp>
          <p:nvSpPr>
            <p:cNvPr id="18" name="テキスト ボックス 17">
              <a:extLst>
                <a:ext uri="{FF2B5EF4-FFF2-40B4-BE49-F238E27FC236}">
                  <a16:creationId xmlns:a16="http://schemas.microsoft.com/office/drawing/2014/main" id="{5EBC21D3-612B-F4EF-D271-A74E407C39C4}"/>
                </a:ext>
              </a:extLst>
            </p:cNvPr>
            <p:cNvSpPr txBox="1"/>
            <p:nvPr/>
          </p:nvSpPr>
          <p:spPr>
            <a:xfrm>
              <a:off x="5358804" y="1614731"/>
              <a:ext cx="2488188" cy="400110"/>
            </a:xfrm>
            <a:prstGeom prst="rect">
              <a:avLst/>
            </a:prstGeom>
            <a:noFill/>
          </p:spPr>
          <p:txBody>
            <a:bodyPr wrap="square" rtlCol="0">
              <a:spAutoFit/>
            </a:bodyPr>
            <a:lstStyle/>
            <a:p>
              <a:r>
                <a:rPr lang="ja-JP" altLang="en-US" sz="2000" b="1" dirty="0">
                  <a:latin typeface="UD デジタル 教科書体 NK-R" panose="02020400000000000000" pitchFamily="18" charset="-128"/>
                  <a:ea typeface="UD デジタル 教科書体 NK-R" panose="02020400000000000000" pitchFamily="18" charset="-128"/>
                </a:rPr>
                <a:t>クラウドサービス</a:t>
              </a:r>
              <a:endParaRPr kumimoji="1" lang="ja-JP" altLang="en-US" sz="2000" b="1" dirty="0">
                <a:latin typeface="UD デジタル 教科書体 NK-R" panose="02020400000000000000" pitchFamily="18" charset="-128"/>
                <a:ea typeface="UD デジタル 教科書体 NK-R" panose="02020400000000000000" pitchFamily="18" charset="-128"/>
              </a:endParaRPr>
            </a:p>
          </p:txBody>
        </p:sp>
        <p:pic>
          <p:nvPicPr>
            <p:cNvPr id="23" name="グラフィックス 22">
              <a:extLst>
                <a:ext uri="{FF2B5EF4-FFF2-40B4-BE49-F238E27FC236}">
                  <a16:creationId xmlns:a16="http://schemas.microsoft.com/office/drawing/2014/main" id="{871C3CB4-7DCA-DBDB-D301-F3471FDEDD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9109803" y="2750129"/>
              <a:ext cx="1053549" cy="1053549"/>
            </a:xfrm>
            <a:prstGeom prst="rect">
              <a:avLst/>
            </a:prstGeom>
          </p:spPr>
        </p:pic>
      </p:grpSp>
      <p:cxnSp>
        <p:nvCxnSpPr>
          <p:cNvPr id="35" name="直線コネクタ 34"/>
          <p:cNvCxnSpPr>
            <a:endCxn id="7" idx="9"/>
          </p:cNvCxnSpPr>
          <p:nvPr/>
        </p:nvCxnSpPr>
        <p:spPr>
          <a:xfrm flipV="1">
            <a:off x="3434567" y="2478817"/>
            <a:ext cx="1842346" cy="1291057"/>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33" name="グループ化 32"/>
          <p:cNvGrpSpPr/>
          <p:nvPr/>
        </p:nvGrpSpPr>
        <p:grpSpPr>
          <a:xfrm>
            <a:off x="340225" y="2016384"/>
            <a:ext cx="3747661" cy="2964893"/>
            <a:chOff x="470032" y="2854584"/>
            <a:chExt cx="3747661" cy="2964893"/>
          </a:xfrm>
        </p:grpSpPr>
        <p:sp>
          <p:nvSpPr>
            <p:cNvPr id="6" name="四角形: 角を丸くする 5">
              <a:extLst>
                <a:ext uri="{FF2B5EF4-FFF2-40B4-BE49-F238E27FC236}">
                  <a16:creationId xmlns:a16="http://schemas.microsoft.com/office/drawing/2014/main" id="{5CA1ADD9-5ED4-9B2D-AB81-3F3E12057B94}"/>
                </a:ext>
              </a:extLst>
            </p:cNvPr>
            <p:cNvSpPr/>
            <p:nvPr/>
          </p:nvSpPr>
          <p:spPr>
            <a:xfrm>
              <a:off x="470032" y="3412827"/>
              <a:ext cx="3573191" cy="2406650"/>
            </a:xfrm>
            <a:prstGeom prst="roundRect">
              <a:avLst>
                <a:gd name="adj" fmla="val 5140"/>
              </a:avLst>
            </a:prstGeom>
            <a:solidFill>
              <a:srgbClr val="99CCFF">
                <a:alpha val="58039"/>
              </a:srgbClr>
            </a:solidFill>
          </p:spPr>
          <p:style>
            <a:lnRef idx="1">
              <a:schemeClr val="accent2"/>
            </a:lnRef>
            <a:fillRef idx="2">
              <a:schemeClr val="accent2"/>
            </a:fillRef>
            <a:effectRef idx="1">
              <a:schemeClr val="accent2"/>
            </a:effectRef>
            <a:fontRef idx="minor">
              <a:schemeClr val="dk1"/>
            </a:fontRef>
          </p:style>
          <p:txBody>
            <a:bodyPr rtlCol="0" anchor="b"/>
            <a:lstStyle/>
            <a:p>
              <a:pPr algn="ctr"/>
              <a:r>
                <a:rPr kumimoji="1" lang="ja-JP" altLang="en-US" dirty="0" smtClean="0">
                  <a:latin typeface="UD デジタル 教科書体 NK-R" panose="02020400000000000000" pitchFamily="18" charset="-128"/>
                  <a:ea typeface="UD デジタル 教科書体 NK-R" panose="02020400000000000000" pitchFamily="18" charset="-128"/>
                </a:rPr>
                <a:t>ローカルネットワーク</a:t>
              </a:r>
              <a:r>
                <a:rPr kumimoji="1" lang="en-US" altLang="ja-JP" dirty="0" smtClean="0">
                  <a:latin typeface="UD デジタル 教科書体 NK-R" panose="02020400000000000000" pitchFamily="18" charset="-128"/>
                  <a:ea typeface="UD デジタル 教科書体 NK-R" panose="02020400000000000000" pitchFamily="18" charset="-128"/>
                </a:rPr>
                <a:t>(</a:t>
              </a:r>
              <a:r>
                <a:rPr kumimoji="1" lang="ja-JP" altLang="en-US" dirty="0" smtClean="0">
                  <a:latin typeface="UD デジタル 教科書体 NK-R" panose="02020400000000000000" pitchFamily="18" charset="-128"/>
                  <a:ea typeface="UD デジタル 教科書体 NK-R" panose="02020400000000000000" pitchFamily="18" charset="-128"/>
                </a:rPr>
                <a:t>工場内</a:t>
              </a:r>
              <a:r>
                <a:rPr kumimoji="1" lang="en-US" altLang="ja-JP" dirty="0" smtClean="0">
                  <a:latin typeface="UD デジタル 教科書体 NK-R" panose="02020400000000000000" pitchFamily="18" charset="-128"/>
                  <a:ea typeface="UD デジタル 教科書体 NK-R" panose="02020400000000000000" pitchFamily="18" charset="-128"/>
                </a:rPr>
                <a:t>)</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8" name="Rectangle 36">
              <a:extLst>
                <a:ext uri="{FF2B5EF4-FFF2-40B4-BE49-F238E27FC236}">
                  <a16:creationId xmlns:a16="http://schemas.microsoft.com/office/drawing/2014/main" id="{9B27DC98-D1BF-2FCB-689F-EB2D67CA9F1E}"/>
                </a:ext>
              </a:extLst>
            </p:cNvPr>
            <p:cNvSpPr>
              <a:spLocks noChangeAspect="1"/>
            </p:cNvSpPr>
            <p:nvPr/>
          </p:nvSpPr>
          <p:spPr>
            <a:xfrm>
              <a:off x="823310" y="3630531"/>
              <a:ext cx="855533" cy="575591"/>
            </a:xfrm>
            <a:custGeom>
              <a:avLst/>
              <a:gdLst/>
              <a:ahLst/>
              <a:cxnLst/>
              <a:rect l="l" t="t" r="r" b="b"/>
              <a:pathLst>
                <a:path w="3706697" h="2493818">
                  <a:moveTo>
                    <a:pt x="155892" y="2268472"/>
                  </a:moveTo>
                  <a:cubicBezTo>
                    <a:pt x="115912" y="2268472"/>
                    <a:pt x="83502" y="2300882"/>
                    <a:pt x="83502" y="2340862"/>
                  </a:cubicBezTo>
                  <a:cubicBezTo>
                    <a:pt x="83502" y="2380842"/>
                    <a:pt x="115912" y="2413252"/>
                    <a:pt x="155892" y="2413252"/>
                  </a:cubicBezTo>
                  <a:cubicBezTo>
                    <a:pt x="195872" y="2413252"/>
                    <a:pt x="228282" y="2380842"/>
                    <a:pt x="228282" y="2340862"/>
                  </a:cubicBezTo>
                  <a:cubicBezTo>
                    <a:pt x="228282" y="2300882"/>
                    <a:pt x="195872" y="2268472"/>
                    <a:pt x="155892" y="2268472"/>
                  </a:cubicBezTo>
                  <a:close/>
                  <a:moveTo>
                    <a:pt x="3356494" y="2165602"/>
                  </a:moveTo>
                  <a:cubicBezTo>
                    <a:pt x="3322827" y="2165602"/>
                    <a:pt x="3295534" y="2192895"/>
                    <a:pt x="3295534" y="2226562"/>
                  </a:cubicBezTo>
                  <a:cubicBezTo>
                    <a:pt x="3295534" y="2260229"/>
                    <a:pt x="3322827" y="2287522"/>
                    <a:pt x="3356494" y="2287522"/>
                  </a:cubicBezTo>
                  <a:cubicBezTo>
                    <a:pt x="3390161" y="2287522"/>
                    <a:pt x="3417454" y="2260229"/>
                    <a:pt x="3417454" y="2226562"/>
                  </a:cubicBezTo>
                  <a:cubicBezTo>
                    <a:pt x="3417454" y="2192895"/>
                    <a:pt x="3390161" y="2165602"/>
                    <a:pt x="3356494" y="2165602"/>
                  </a:cubicBezTo>
                  <a:close/>
                  <a:moveTo>
                    <a:pt x="3356494" y="1839052"/>
                  </a:moveTo>
                  <a:cubicBezTo>
                    <a:pt x="3322827" y="1839052"/>
                    <a:pt x="3295534" y="1866345"/>
                    <a:pt x="3295534" y="1900012"/>
                  </a:cubicBezTo>
                  <a:cubicBezTo>
                    <a:pt x="3295534" y="1933679"/>
                    <a:pt x="3322827" y="1960972"/>
                    <a:pt x="3356494" y="1960972"/>
                  </a:cubicBezTo>
                  <a:cubicBezTo>
                    <a:pt x="3390161" y="1960972"/>
                    <a:pt x="3417454" y="1933679"/>
                    <a:pt x="3417454" y="1900012"/>
                  </a:cubicBezTo>
                  <a:cubicBezTo>
                    <a:pt x="3417454" y="1866345"/>
                    <a:pt x="3390161" y="1839052"/>
                    <a:pt x="3356494" y="1839052"/>
                  </a:cubicBezTo>
                  <a:close/>
                  <a:moveTo>
                    <a:pt x="2278433" y="1696107"/>
                  </a:moveTo>
                  <a:cubicBezTo>
                    <a:pt x="2250873" y="1696107"/>
                    <a:pt x="2228533" y="1718448"/>
                    <a:pt x="2228532" y="1746008"/>
                  </a:cubicBezTo>
                  <a:cubicBezTo>
                    <a:pt x="2228533" y="1773567"/>
                    <a:pt x="2250873" y="1795908"/>
                    <a:pt x="2278433" y="1795908"/>
                  </a:cubicBezTo>
                  <a:lnTo>
                    <a:pt x="2299015" y="1795908"/>
                  </a:lnTo>
                  <a:cubicBezTo>
                    <a:pt x="2299015" y="1829752"/>
                    <a:pt x="2299015" y="1863595"/>
                    <a:pt x="2299015" y="1897439"/>
                  </a:cubicBezTo>
                  <a:cubicBezTo>
                    <a:pt x="2299015" y="1910064"/>
                    <a:pt x="2309250" y="1920299"/>
                    <a:pt x="2321875" y="1920299"/>
                  </a:cubicBezTo>
                  <a:lnTo>
                    <a:pt x="2321874" y="1920298"/>
                  </a:lnTo>
                  <a:cubicBezTo>
                    <a:pt x="2334499" y="1920298"/>
                    <a:pt x="2344734" y="1910063"/>
                    <a:pt x="2344734" y="1897438"/>
                  </a:cubicBezTo>
                  <a:lnTo>
                    <a:pt x="2344734" y="1795908"/>
                  </a:lnTo>
                  <a:lnTo>
                    <a:pt x="2562540" y="1795909"/>
                  </a:lnTo>
                  <a:cubicBezTo>
                    <a:pt x="2562540" y="1829752"/>
                    <a:pt x="2562540" y="1863596"/>
                    <a:pt x="2562540" y="1897439"/>
                  </a:cubicBezTo>
                  <a:cubicBezTo>
                    <a:pt x="2562540" y="1910064"/>
                    <a:pt x="2572775" y="1920299"/>
                    <a:pt x="2585400" y="1920299"/>
                  </a:cubicBezTo>
                  <a:lnTo>
                    <a:pt x="2585399" y="1920298"/>
                  </a:lnTo>
                  <a:cubicBezTo>
                    <a:pt x="2598024" y="1920298"/>
                    <a:pt x="2608259" y="1910063"/>
                    <a:pt x="2608259" y="1897438"/>
                  </a:cubicBezTo>
                  <a:lnTo>
                    <a:pt x="2608259" y="1795909"/>
                  </a:lnTo>
                  <a:lnTo>
                    <a:pt x="2628211" y="1795909"/>
                  </a:lnTo>
                  <a:cubicBezTo>
                    <a:pt x="2655771" y="1795909"/>
                    <a:pt x="2678112" y="1773568"/>
                    <a:pt x="2678112" y="1746008"/>
                  </a:cubicBezTo>
                  <a:lnTo>
                    <a:pt x="2678113" y="1746008"/>
                  </a:lnTo>
                  <a:cubicBezTo>
                    <a:pt x="2678113" y="1718448"/>
                    <a:pt x="2655772" y="1696107"/>
                    <a:pt x="2628212" y="1696107"/>
                  </a:cubicBezTo>
                  <a:close/>
                  <a:moveTo>
                    <a:pt x="3356494" y="1512501"/>
                  </a:moveTo>
                  <a:cubicBezTo>
                    <a:pt x="3322827" y="1512501"/>
                    <a:pt x="3295534" y="1539794"/>
                    <a:pt x="3295534" y="1573461"/>
                  </a:cubicBezTo>
                  <a:cubicBezTo>
                    <a:pt x="3295534" y="1607128"/>
                    <a:pt x="3322827" y="1634421"/>
                    <a:pt x="3356494" y="1634421"/>
                  </a:cubicBezTo>
                  <a:cubicBezTo>
                    <a:pt x="3390161" y="1634421"/>
                    <a:pt x="3417454" y="1607128"/>
                    <a:pt x="3417454" y="1573461"/>
                  </a:cubicBezTo>
                  <a:cubicBezTo>
                    <a:pt x="3417454" y="1539794"/>
                    <a:pt x="3390161" y="1512501"/>
                    <a:pt x="3356494" y="1512501"/>
                  </a:cubicBezTo>
                  <a:close/>
                  <a:moveTo>
                    <a:pt x="2278433" y="1363375"/>
                  </a:moveTo>
                  <a:cubicBezTo>
                    <a:pt x="2250873" y="1363375"/>
                    <a:pt x="2228533" y="1385716"/>
                    <a:pt x="2228532" y="1413276"/>
                  </a:cubicBezTo>
                  <a:cubicBezTo>
                    <a:pt x="2228533" y="1440835"/>
                    <a:pt x="2250873" y="1463176"/>
                    <a:pt x="2278433" y="1463176"/>
                  </a:cubicBezTo>
                  <a:lnTo>
                    <a:pt x="2299015" y="1463176"/>
                  </a:lnTo>
                  <a:cubicBezTo>
                    <a:pt x="2299015" y="1499980"/>
                    <a:pt x="2299015" y="1536785"/>
                    <a:pt x="2299015" y="1573589"/>
                  </a:cubicBezTo>
                  <a:cubicBezTo>
                    <a:pt x="2299015" y="1586214"/>
                    <a:pt x="2309250" y="1596449"/>
                    <a:pt x="2321875" y="1596449"/>
                  </a:cubicBezTo>
                  <a:lnTo>
                    <a:pt x="2321874" y="1596448"/>
                  </a:lnTo>
                  <a:cubicBezTo>
                    <a:pt x="2334499" y="1596448"/>
                    <a:pt x="2344734" y="1586213"/>
                    <a:pt x="2344734" y="1573588"/>
                  </a:cubicBezTo>
                  <a:lnTo>
                    <a:pt x="2344734" y="1463176"/>
                  </a:lnTo>
                  <a:lnTo>
                    <a:pt x="2562540" y="1463177"/>
                  </a:lnTo>
                  <a:cubicBezTo>
                    <a:pt x="2562540" y="1499981"/>
                    <a:pt x="2562540" y="1536785"/>
                    <a:pt x="2562540" y="1573589"/>
                  </a:cubicBezTo>
                  <a:cubicBezTo>
                    <a:pt x="2562540" y="1586214"/>
                    <a:pt x="2572775" y="1596449"/>
                    <a:pt x="2585400" y="1596449"/>
                  </a:cubicBezTo>
                  <a:lnTo>
                    <a:pt x="2585399" y="1596448"/>
                  </a:lnTo>
                  <a:cubicBezTo>
                    <a:pt x="2598024" y="1596448"/>
                    <a:pt x="2608259" y="1586213"/>
                    <a:pt x="2608259" y="1573588"/>
                  </a:cubicBezTo>
                  <a:lnTo>
                    <a:pt x="2608259" y="1463177"/>
                  </a:lnTo>
                  <a:lnTo>
                    <a:pt x="2628211" y="1463177"/>
                  </a:lnTo>
                  <a:cubicBezTo>
                    <a:pt x="2655771" y="1463177"/>
                    <a:pt x="2678112" y="1440836"/>
                    <a:pt x="2678112" y="1413276"/>
                  </a:cubicBezTo>
                  <a:lnTo>
                    <a:pt x="2678113" y="1413276"/>
                  </a:lnTo>
                  <a:cubicBezTo>
                    <a:pt x="2678113" y="1385716"/>
                    <a:pt x="2655772" y="1363375"/>
                    <a:pt x="2628212" y="1363375"/>
                  </a:cubicBezTo>
                  <a:close/>
                  <a:moveTo>
                    <a:pt x="3356494" y="1185950"/>
                  </a:moveTo>
                  <a:cubicBezTo>
                    <a:pt x="3322827" y="1185950"/>
                    <a:pt x="3295534" y="1213243"/>
                    <a:pt x="3295534" y="1246910"/>
                  </a:cubicBezTo>
                  <a:cubicBezTo>
                    <a:pt x="3295534" y="1280577"/>
                    <a:pt x="3322827" y="1307870"/>
                    <a:pt x="3356494" y="1307870"/>
                  </a:cubicBezTo>
                  <a:cubicBezTo>
                    <a:pt x="3390161" y="1307870"/>
                    <a:pt x="3417454" y="1280577"/>
                    <a:pt x="3417454" y="1246910"/>
                  </a:cubicBezTo>
                  <a:cubicBezTo>
                    <a:pt x="3417454" y="1213243"/>
                    <a:pt x="3390161" y="1185950"/>
                    <a:pt x="3356494" y="1185950"/>
                  </a:cubicBezTo>
                  <a:close/>
                  <a:moveTo>
                    <a:pt x="2278433" y="1030643"/>
                  </a:moveTo>
                  <a:cubicBezTo>
                    <a:pt x="2250873" y="1030643"/>
                    <a:pt x="2228533" y="1052984"/>
                    <a:pt x="2228532" y="1080544"/>
                  </a:cubicBezTo>
                  <a:cubicBezTo>
                    <a:pt x="2228533" y="1108103"/>
                    <a:pt x="2250873" y="1130444"/>
                    <a:pt x="2278433" y="1130444"/>
                  </a:cubicBezTo>
                  <a:lnTo>
                    <a:pt x="2299015" y="1130444"/>
                  </a:lnTo>
                  <a:cubicBezTo>
                    <a:pt x="2299015" y="1167034"/>
                    <a:pt x="2299015" y="1203624"/>
                    <a:pt x="2299015" y="1240214"/>
                  </a:cubicBezTo>
                  <a:cubicBezTo>
                    <a:pt x="2299015" y="1252839"/>
                    <a:pt x="2309250" y="1263074"/>
                    <a:pt x="2321875" y="1263074"/>
                  </a:cubicBezTo>
                  <a:lnTo>
                    <a:pt x="2321874" y="1263073"/>
                  </a:lnTo>
                  <a:cubicBezTo>
                    <a:pt x="2334499" y="1263073"/>
                    <a:pt x="2344734" y="1252838"/>
                    <a:pt x="2344734" y="1240213"/>
                  </a:cubicBezTo>
                  <a:lnTo>
                    <a:pt x="2344734" y="1130444"/>
                  </a:lnTo>
                  <a:lnTo>
                    <a:pt x="2562540" y="1130445"/>
                  </a:lnTo>
                  <a:cubicBezTo>
                    <a:pt x="2562540" y="1167035"/>
                    <a:pt x="2562540" y="1203624"/>
                    <a:pt x="2562540" y="1240214"/>
                  </a:cubicBezTo>
                  <a:cubicBezTo>
                    <a:pt x="2562540" y="1252839"/>
                    <a:pt x="2572775" y="1263074"/>
                    <a:pt x="2585400" y="1263074"/>
                  </a:cubicBezTo>
                  <a:lnTo>
                    <a:pt x="2585399" y="1263073"/>
                  </a:lnTo>
                  <a:cubicBezTo>
                    <a:pt x="2598024" y="1263073"/>
                    <a:pt x="2608259" y="1252838"/>
                    <a:pt x="2608259" y="1240213"/>
                  </a:cubicBezTo>
                  <a:lnTo>
                    <a:pt x="2608259" y="1130445"/>
                  </a:lnTo>
                  <a:lnTo>
                    <a:pt x="2628211" y="1130445"/>
                  </a:lnTo>
                  <a:cubicBezTo>
                    <a:pt x="2655771" y="1130445"/>
                    <a:pt x="2678112" y="1108104"/>
                    <a:pt x="2678112" y="1080544"/>
                  </a:cubicBezTo>
                  <a:lnTo>
                    <a:pt x="2678113" y="1080544"/>
                  </a:lnTo>
                  <a:cubicBezTo>
                    <a:pt x="2678113" y="1052984"/>
                    <a:pt x="2655772" y="1030643"/>
                    <a:pt x="2628212" y="1030643"/>
                  </a:cubicBezTo>
                  <a:close/>
                  <a:moveTo>
                    <a:pt x="3356494" y="859399"/>
                  </a:moveTo>
                  <a:cubicBezTo>
                    <a:pt x="3322827" y="859399"/>
                    <a:pt x="3295534" y="886692"/>
                    <a:pt x="3295534" y="920359"/>
                  </a:cubicBezTo>
                  <a:cubicBezTo>
                    <a:pt x="3295534" y="954026"/>
                    <a:pt x="3322827" y="981319"/>
                    <a:pt x="3356494" y="981319"/>
                  </a:cubicBezTo>
                  <a:cubicBezTo>
                    <a:pt x="3390161" y="981319"/>
                    <a:pt x="3417454" y="954026"/>
                    <a:pt x="3417454" y="920359"/>
                  </a:cubicBezTo>
                  <a:cubicBezTo>
                    <a:pt x="3417454" y="886692"/>
                    <a:pt x="3390161" y="859399"/>
                    <a:pt x="3356494" y="859399"/>
                  </a:cubicBezTo>
                  <a:close/>
                  <a:moveTo>
                    <a:pt x="2278433" y="697911"/>
                  </a:moveTo>
                  <a:cubicBezTo>
                    <a:pt x="2250873" y="697911"/>
                    <a:pt x="2228533" y="720252"/>
                    <a:pt x="2228532" y="747812"/>
                  </a:cubicBezTo>
                  <a:cubicBezTo>
                    <a:pt x="2228533" y="775371"/>
                    <a:pt x="2250873" y="797712"/>
                    <a:pt x="2278433" y="797712"/>
                  </a:cubicBezTo>
                  <a:lnTo>
                    <a:pt x="2299015" y="797712"/>
                  </a:lnTo>
                  <a:cubicBezTo>
                    <a:pt x="2299015" y="826680"/>
                    <a:pt x="2299015" y="855647"/>
                    <a:pt x="2299015" y="884614"/>
                  </a:cubicBezTo>
                  <a:cubicBezTo>
                    <a:pt x="2299015" y="897239"/>
                    <a:pt x="2309250" y="907474"/>
                    <a:pt x="2321875" y="907474"/>
                  </a:cubicBezTo>
                  <a:lnTo>
                    <a:pt x="2321874" y="907473"/>
                  </a:lnTo>
                  <a:cubicBezTo>
                    <a:pt x="2334499" y="907473"/>
                    <a:pt x="2344734" y="897238"/>
                    <a:pt x="2344734" y="884613"/>
                  </a:cubicBezTo>
                  <a:lnTo>
                    <a:pt x="2344734" y="797712"/>
                  </a:lnTo>
                  <a:lnTo>
                    <a:pt x="2562540" y="797713"/>
                  </a:lnTo>
                  <a:cubicBezTo>
                    <a:pt x="2562540" y="826680"/>
                    <a:pt x="2562540" y="855647"/>
                    <a:pt x="2562540" y="884614"/>
                  </a:cubicBezTo>
                  <a:cubicBezTo>
                    <a:pt x="2562540" y="897239"/>
                    <a:pt x="2572775" y="907474"/>
                    <a:pt x="2585400" y="907474"/>
                  </a:cubicBezTo>
                  <a:lnTo>
                    <a:pt x="2585399" y="907473"/>
                  </a:lnTo>
                  <a:cubicBezTo>
                    <a:pt x="2598024" y="907473"/>
                    <a:pt x="2608259" y="897238"/>
                    <a:pt x="2608259" y="884613"/>
                  </a:cubicBezTo>
                  <a:lnTo>
                    <a:pt x="2608259" y="797713"/>
                  </a:lnTo>
                  <a:lnTo>
                    <a:pt x="2628211" y="797713"/>
                  </a:lnTo>
                  <a:cubicBezTo>
                    <a:pt x="2655771" y="797713"/>
                    <a:pt x="2678112" y="775372"/>
                    <a:pt x="2678112" y="747812"/>
                  </a:cubicBezTo>
                  <a:lnTo>
                    <a:pt x="2678113" y="747812"/>
                  </a:lnTo>
                  <a:cubicBezTo>
                    <a:pt x="2678113" y="720252"/>
                    <a:pt x="2655772" y="697911"/>
                    <a:pt x="2628212" y="697911"/>
                  </a:cubicBezTo>
                  <a:close/>
                  <a:moveTo>
                    <a:pt x="729089" y="611830"/>
                  </a:moveTo>
                  <a:lnTo>
                    <a:pt x="1395273" y="611830"/>
                  </a:lnTo>
                  <a:lnTo>
                    <a:pt x="1395273" y="1881992"/>
                  </a:lnTo>
                  <a:lnTo>
                    <a:pt x="729089" y="1881992"/>
                  </a:lnTo>
                  <a:close/>
                  <a:moveTo>
                    <a:pt x="3356494" y="532848"/>
                  </a:moveTo>
                  <a:cubicBezTo>
                    <a:pt x="3322827" y="532848"/>
                    <a:pt x="3295534" y="560141"/>
                    <a:pt x="3295534" y="593808"/>
                  </a:cubicBezTo>
                  <a:cubicBezTo>
                    <a:pt x="3295534" y="627475"/>
                    <a:pt x="3322827" y="654768"/>
                    <a:pt x="3356494" y="654768"/>
                  </a:cubicBezTo>
                  <a:cubicBezTo>
                    <a:pt x="3390161" y="654768"/>
                    <a:pt x="3417454" y="627475"/>
                    <a:pt x="3417454" y="593808"/>
                  </a:cubicBezTo>
                  <a:cubicBezTo>
                    <a:pt x="3417454" y="560141"/>
                    <a:pt x="3390161" y="532848"/>
                    <a:pt x="3356494" y="532848"/>
                  </a:cubicBezTo>
                  <a:close/>
                  <a:moveTo>
                    <a:pt x="622932" y="474615"/>
                  </a:moveTo>
                  <a:lnTo>
                    <a:pt x="622932" y="629835"/>
                  </a:lnTo>
                  <a:lnTo>
                    <a:pt x="441095" y="629835"/>
                  </a:lnTo>
                  <a:cubicBezTo>
                    <a:pt x="433791" y="612515"/>
                    <a:pt x="416305" y="602309"/>
                    <a:pt x="396439" y="602309"/>
                  </a:cubicBezTo>
                  <a:cubicBezTo>
                    <a:pt x="365084" y="602309"/>
                    <a:pt x="339666" y="627730"/>
                    <a:pt x="339666" y="659089"/>
                  </a:cubicBezTo>
                  <a:cubicBezTo>
                    <a:pt x="339666" y="690445"/>
                    <a:pt x="365084" y="715862"/>
                    <a:pt x="396439" y="715862"/>
                  </a:cubicBezTo>
                  <a:cubicBezTo>
                    <a:pt x="416312" y="715862"/>
                    <a:pt x="433798" y="705660"/>
                    <a:pt x="441102" y="688340"/>
                  </a:cubicBezTo>
                  <a:lnTo>
                    <a:pt x="622932" y="688340"/>
                  </a:lnTo>
                  <a:lnTo>
                    <a:pt x="622932" y="826501"/>
                  </a:lnTo>
                  <a:lnTo>
                    <a:pt x="441095" y="826501"/>
                  </a:lnTo>
                  <a:cubicBezTo>
                    <a:pt x="433791" y="809181"/>
                    <a:pt x="416305" y="798975"/>
                    <a:pt x="396439" y="798975"/>
                  </a:cubicBezTo>
                  <a:cubicBezTo>
                    <a:pt x="365084" y="798975"/>
                    <a:pt x="339666" y="824393"/>
                    <a:pt x="339666" y="855748"/>
                  </a:cubicBezTo>
                  <a:cubicBezTo>
                    <a:pt x="339666" y="887107"/>
                    <a:pt x="365084" y="912528"/>
                    <a:pt x="396439" y="912528"/>
                  </a:cubicBezTo>
                  <a:cubicBezTo>
                    <a:pt x="416312" y="912528"/>
                    <a:pt x="433798" y="902319"/>
                    <a:pt x="441102" y="884996"/>
                  </a:cubicBezTo>
                  <a:lnTo>
                    <a:pt x="622932" y="884996"/>
                  </a:lnTo>
                  <a:lnTo>
                    <a:pt x="622932" y="1023163"/>
                  </a:lnTo>
                  <a:lnTo>
                    <a:pt x="441095" y="1023163"/>
                  </a:lnTo>
                  <a:cubicBezTo>
                    <a:pt x="433791" y="1005843"/>
                    <a:pt x="416305" y="995641"/>
                    <a:pt x="396439" y="995641"/>
                  </a:cubicBezTo>
                  <a:cubicBezTo>
                    <a:pt x="365084" y="995641"/>
                    <a:pt x="339666" y="1021058"/>
                    <a:pt x="339666" y="1052414"/>
                  </a:cubicBezTo>
                  <a:cubicBezTo>
                    <a:pt x="339666" y="1083767"/>
                    <a:pt x="365084" y="1109191"/>
                    <a:pt x="396439" y="1109191"/>
                  </a:cubicBezTo>
                  <a:cubicBezTo>
                    <a:pt x="416312" y="1109191"/>
                    <a:pt x="433798" y="1098982"/>
                    <a:pt x="441102" y="1081662"/>
                  </a:cubicBezTo>
                  <a:lnTo>
                    <a:pt x="622932" y="1081662"/>
                  </a:lnTo>
                  <a:lnTo>
                    <a:pt x="622932" y="1219822"/>
                  </a:lnTo>
                  <a:lnTo>
                    <a:pt x="441095" y="1219822"/>
                  </a:lnTo>
                  <a:cubicBezTo>
                    <a:pt x="433791" y="1202509"/>
                    <a:pt x="416305" y="1192303"/>
                    <a:pt x="396439" y="1192303"/>
                  </a:cubicBezTo>
                  <a:cubicBezTo>
                    <a:pt x="365084" y="1192303"/>
                    <a:pt x="339666" y="1217724"/>
                    <a:pt x="339666" y="1249077"/>
                  </a:cubicBezTo>
                  <a:cubicBezTo>
                    <a:pt x="339666" y="1280433"/>
                    <a:pt x="365084" y="1305850"/>
                    <a:pt x="396439" y="1305850"/>
                  </a:cubicBezTo>
                  <a:cubicBezTo>
                    <a:pt x="416312" y="1305850"/>
                    <a:pt x="433798" y="1295648"/>
                    <a:pt x="441102" y="1278328"/>
                  </a:cubicBezTo>
                  <a:lnTo>
                    <a:pt x="622932" y="1278328"/>
                  </a:lnTo>
                  <a:lnTo>
                    <a:pt x="622932" y="1416488"/>
                  </a:lnTo>
                  <a:lnTo>
                    <a:pt x="441095" y="1416488"/>
                  </a:lnTo>
                  <a:cubicBezTo>
                    <a:pt x="433791" y="1399172"/>
                    <a:pt x="416305" y="1388963"/>
                    <a:pt x="396439" y="1388963"/>
                  </a:cubicBezTo>
                  <a:cubicBezTo>
                    <a:pt x="365084" y="1388963"/>
                    <a:pt x="339666" y="1414387"/>
                    <a:pt x="339666" y="1445743"/>
                  </a:cubicBezTo>
                  <a:cubicBezTo>
                    <a:pt x="339666" y="1477095"/>
                    <a:pt x="365084" y="1502516"/>
                    <a:pt x="396439" y="1502516"/>
                  </a:cubicBezTo>
                  <a:cubicBezTo>
                    <a:pt x="416312" y="1502516"/>
                    <a:pt x="433798" y="1492310"/>
                    <a:pt x="441102" y="1474990"/>
                  </a:cubicBezTo>
                  <a:lnTo>
                    <a:pt x="622932" y="1474990"/>
                  </a:lnTo>
                  <a:lnTo>
                    <a:pt x="622932" y="1613151"/>
                  </a:lnTo>
                  <a:lnTo>
                    <a:pt x="441095" y="1613151"/>
                  </a:lnTo>
                  <a:cubicBezTo>
                    <a:pt x="433791" y="1595831"/>
                    <a:pt x="416305" y="1585629"/>
                    <a:pt x="396439" y="1585629"/>
                  </a:cubicBezTo>
                  <a:cubicBezTo>
                    <a:pt x="365084" y="1585629"/>
                    <a:pt x="339666" y="1611053"/>
                    <a:pt x="339666" y="1642405"/>
                  </a:cubicBezTo>
                  <a:cubicBezTo>
                    <a:pt x="339666" y="1673761"/>
                    <a:pt x="365084" y="1699178"/>
                    <a:pt x="396439" y="1699178"/>
                  </a:cubicBezTo>
                  <a:cubicBezTo>
                    <a:pt x="416312" y="1699178"/>
                    <a:pt x="433798" y="1688976"/>
                    <a:pt x="441102" y="1671656"/>
                  </a:cubicBezTo>
                  <a:lnTo>
                    <a:pt x="622932" y="1671656"/>
                  </a:lnTo>
                  <a:lnTo>
                    <a:pt x="622932" y="1809817"/>
                  </a:lnTo>
                  <a:lnTo>
                    <a:pt x="441095" y="1809817"/>
                  </a:lnTo>
                  <a:cubicBezTo>
                    <a:pt x="433791" y="1792497"/>
                    <a:pt x="416305" y="1782291"/>
                    <a:pt x="396439" y="1782291"/>
                  </a:cubicBezTo>
                  <a:cubicBezTo>
                    <a:pt x="365084" y="1782291"/>
                    <a:pt x="339666" y="1807712"/>
                    <a:pt x="339666" y="1839071"/>
                  </a:cubicBezTo>
                  <a:cubicBezTo>
                    <a:pt x="339666" y="1870423"/>
                    <a:pt x="365084" y="1895844"/>
                    <a:pt x="396439" y="1895844"/>
                  </a:cubicBezTo>
                  <a:cubicBezTo>
                    <a:pt x="416312" y="1895844"/>
                    <a:pt x="433798" y="1885639"/>
                    <a:pt x="441102" y="1868319"/>
                  </a:cubicBezTo>
                  <a:lnTo>
                    <a:pt x="622932" y="1868319"/>
                  </a:lnTo>
                  <a:lnTo>
                    <a:pt x="622932" y="2019203"/>
                  </a:lnTo>
                  <a:lnTo>
                    <a:pt x="1501420" y="2019203"/>
                  </a:lnTo>
                  <a:lnTo>
                    <a:pt x="1501420" y="1868319"/>
                  </a:lnTo>
                  <a:lnTo>
                    <a:pt x="1658463" y="1868319"/>
                  </a:lnTo>
                  <a:cubicBezTo>
                    <a:pt x="1665774" y="1885639"/>
                    <a:pt x="1683257" y="1895844"/>
                    <a:pt x="1703129" y="1895844"/>
                  </a:cubicBezTo>
                  <a:cubicBezTo>
                    <a:pt x="1734481" y="1895844"/>
                    <a:pt x="1759902" y="1870423"/>
                    <a:pt x="1759902" y="1839071"/>
                  </a:cubicBezTo>
                  <a:cubicBezTo>
                    <a:pt x="1759902" y="1807712"/>
                    <a:pt x="1734481" y="1782291"/>
                    <a:pt x="1703129" y="1782291"/>
                  </a:cubicBezTo>
                  <a:cubicBezTo>
                    <a:pt x="1683260" y="1782291"/>
                    <a:pt x="1665774" y="1792497"/>
                    <a:pt x="1658470" y="1809817"/>
                  </a:cubicBezTo>
                  <a:lnTo>
                    <a:pt x="1501420" y="1809817"/>
                  </a:lnTo>
                  <a:lnTo>
                    <a:pt x="1501420" y="1671656"/>
                  </a:lnTo>
                  <a:lnTo>
                    <a:pt x="1658463" y="1671656"/>
                  </a:lnTo>
                  <a:cubicBezTo>
                    <a:pt x="1665774" y="1688976"/>
                    <a:pt x="1683257" y="1699178"/>
                    <a:pt x="1703129" y="1699178"/>
                  </a:cubicBezTo>
                  <a:cubicBezTo>
                    <a:pt x="1734481" y="1699178"/>
                    <a:pt x="1759902" y="1673761"/>
                    <a:pt x="1759902" y="1642405"/>
                  </a:cubicBezTo>
                  <a:cubicBezTo>
                    <a:pt x="1759902" y="1611053"/>
                    <a:pt x="1734481" y="1585629"/>
                    <a:pt x="1703129" y="1585629"/>
                  </a:cubicBezTo>
                  <a:cubicBezTo>
                    <a:pt x="1683260" y="1585629"/>
                    <a:pt x="1665774" y="1595831"/>
                    <a:pt x="1658470" y="1613151"/>
                  </a:cubicBezTo>
                  <a:lnTo>
                    <a:pt x="1501420" y="1613151"/>
                  </a:lnTo>
                  <a:lnTo>
                    <a:pt x="1501420" y="1474990"/>
                  </a:lnTo>
                  <a:lnTo>
                    <a:pt x="1658463" y="1474990"/>
                  </a:lnTo>
                  <a:cubicBezTo>
                    <a:pt x="1665774" y="1492310"/>
                    <a:pt x="1683257" y="1502516"/>
                    <a:pt x="1703129" y="1502516"/>
                  </a:cubicBezTo>
                  <a:cubicBezTo>
                    <a:pt x="1734481" y="1502516"/>
                    <a:pt x="1759902" y="1477095"/>
                    <a:pt x="1759902" y="1445743"/>
                  </a:cubicBezTo>
                  <a:cubicBezTo>
                    <a:pt x="1759902" y="1414387"/>
                    <a:pt x="1734481" y="1388963"/>
                    <a:pt x="1703129" y="1388963"/>
                  </a:cubicBezTo>
                  <a:cubicBezTo>
                    <a:pt x="1683260" y="1388963"/>
                    <a:pt x="1665774" y="1399172"/>
                    <a:pt x="1658470" y="1416488"/>
                  </a:cubicBezTo>
                  <a:lnTo>
                    <a:pt x="1501420" y="1416488"/>
                  </a:lnTo>
                  <a:lnTo>
                    <a:pt x="1501420" y="1278328"/>
                  </a:lnTo>
                  <a:lnTo>
                    <a:pt x="1658463" y="1278328"/>
                  </a:lnTo>
                  <a:cubicBezTo>
                    <a:pt x="1665774" y="1295648"/>
                    <a:pt x="1683257" y="1305850"/>
                    <a:pt x="1703129" y="1305850"/>
                  </a:cubicBezTo>
                  <a:cubicBezTo>
                    <a:pt x="1734481" y="1305850"/>
                    <a:pt x="1759902" y="1280433"/>
                    <a:pt x="1759902" y="1249077"/>
                  </a:cubicBezTo>
                  <a:cubicBezTo>
                    <a:pt x="1759902" y="1217724"/>
                    <a:pt x="1734481" y="1192303"/>
                    <a:pt x="1703129" y="1192303"/>
                  </a:cubicBezTo>
                  <a:cubicBezTo>
                    <a:pt x="1683260" y="1192303"/>
                    <a:pt x="1665774" y="1202509"/>
                    <a:pt x="1658470" y="1219822"/>
                  </a:cubicBezTo>
                  <a:lnTo>
                    <a:pt x="1501420" y="1219822"/>
                  </a:lnTo>
                  <a:lnTo>
                    <a:pt x="1501420" y="1081662"/>
                  </a:lnTo>
                  <a:lnTo>
                    <a:pt x="1658463" y="1081662"/>
                  </a:lnTo>
                  <a:cubicBezTo>
                    <a:pt x="1665774" y="1098982"/>
                    <a:pt x="1683257" y="1109191"/>
                    <a:pt x="1703129" y="1109191"/>
                  </a:cubicBezTo>
                  <a:cubicBezTo>
                    <a:pt x="1734481" y="1109191"/>
                    <a:pt x="1759902" y="1083767"/>
                    <a:pt x="1759902" y="1052414"/>
                  </a:cubicBezTo>
                  <a:cubicBezTo>
                    <a:pt x="1759902" y="1021058"/>
                    <a:pt x="1734481" y="995641"/>
                    <a:pt x="1703129" y="995641"/>
                  </a:cubicBezTo>
                  <a:cubicBezTo>
                    <a:pt x="1683260" y="995641"/>
                    <a:pt x="1665774" y="1005843"/>
                    <a:pt x="1658470" y="1023163"/>
                  </a:cubicBezTo>
                  <a:lnTo>
                    <a:pt x="1501420" y="1023163"/>
                  </a:lnTo>
                  <a:lnTo>
                    <a:pt x="1501420" y="884996"/>
                  </a:lnTo>
                  <a:lnTo>
                    <a:pt x="1658463" y="884996"/>
                  </a:lnTo>
                  <a:cubicBezTo>
                    <a:pt x="1665774" y="902319"/>
                    <a:pt x="1683257" y="912528"/>
                    <a:pt x="1703129" y="912528"/>
                  </a:cubicBezTo>
                  <a:cubicBezTo>
                    <a:pt x="1734481" y="912528"/>
                    <a:pt x="1759902" y="887107"/>
                    <a:pt x="1759902" y="855748"/>
                  </a:cubicBezTo>
                  <a:cubicBezTo>
                    <a:pt x="1759902" y="824393"/>
                    <a:pt x="1734481" y="798975"/>
                    <a:pt x="1703129" y="798975"/>
                  </a:cubicBezTo>
                  <a:cubicBezTo>
                    <a:pt x="1683260" y="798975"/>
                    <a:pt x="1665774" y="809181"/>
                    <a:pt x="1658470" y="826501"/>
                  </a:cubicBezTo>
                  <a:lnTo>
                    <a:pt x="1501420" y="826501"/>
                  </a:lnTo>
                  <a:lnTo>
                    <a:pt x="1501420" y="688340"/>
                  </a:lnTo>
                  <a:lnTo>
                    <a:pt x="1658463" y="688340"/>
                  </a:lnTo>
                  <a:cubicBezTo>
                    <a:pt x="1665774" y="705660"/>
                    <a:pt x="1683257" y="715862"/>
                    <a:pt x="1703129" y="715862"/>
                  </a:cubicBezTo>
                  <a:cubicBezTo>
                    <a:pt x="1733220" y="715862"/>
                    <a:pt x="1757845" y="692448"/>
                    <a:pt x="1758384" y="662753"/>
                  </a:cubicBezTo>
                  <a:lnTo>
                    <a:pt x="1755496" y="648456"/>
                  </a:lnTo>
                  <a:cubicBezTo>
                    <a:pt x="1753540" y="621846"/>
                    <a:pt x="1730614" y="602309"/>
                    <a:pt x="1703129" y="602309"/>
                  </a:cubicBezTo>
                  <a:cubicBezTo>
                    <a:pt x="1683260" y="602309"/>
                    <a:pt x="1665774" y="612515"/>
                    <a:pt x="1658470" y="629835"/>
                  </a:cubicBezTo>
                  <a:lnTo>
                    <a:pt x="1501420" y="629835"/>
                  </a:lnTo>
                  <a:lnTo>
                    <a:pt x="1501420" y="474615"/>
                  </a:lnTo>
                  <a:close/>
                  <a:moveTo>
                    <a:pt x="3356494" y="206297"/>
                  </a:moveTo>
                  <a:cubicBezTo>
                    <a:pt x="3322827" y="206297"/>
                    <a:pt x="3295534" y="233590"/>
                    <a:pt x="3295534" y="267257"/>
                  </a:cubicBezTo>
                  <a:cubicBezTo>
                    <a:pt x="3295534" y="300924"/>
                    <a:pt x="3322827" y="328217"/>
                    <a:pt x="3356494" y="328217"/>
                  </a:cubicBezTo>
                  <a:cubicBezTo>
                    <a:pt x="3390161" y="328217"/>
                    <a:pt x="3417454" y="300924"/>
                    <a:pt x="3417454" y="267257"/>
                  </a:cubicBezTo>
                  <a:cubicBezTo>
                    <a:pt x="3417454" y="233590"/>
                    <a:pt x="3390161" y="206297"/>
                    <a:pt x="3356494" y="206297"/>
                  </a:cubicBezTo>
                  <a:close/>
                  <a:moveTo>
                    <a:pt x="155892" y="80567"/>
                  </a:moveTo>
                  <a:cubicBezTo>
                    <a:pt x="115912" y="80567"/>
                    <a:pt x="83502" y="112977"/>
                    <a:pt x="83502" y="152957"/>
                  </a:cubicBezTo>
                  <a:cubicBezTo>
                    <a:pt x="83502" y="192937"/>
                    <a:pt x="115912" y="225347"/>
                    <a:pt x="155892" y="225347"/>
                  </a:cubicBezTo>
                  <a:cubicBezTo>
                    <a:pt x="195872" y="225347"/>
                    <a:pt x="228282" y="192937"/>
                    <a:pt x="228282" y="152957"/>
                  </a:cubicBezTo>
                  <a:cubicBezTo>
                    <a:pt x="228282" y="112977"/>
                    <a:pt x="195872" y="80567"/>
                    <a:pt x="155892" y="80567"/>
                  </a:cubicBezTo>
                  <a:close/>
                  <a:moveTo>
                    <a:pt x="0" y="0"/>
                  </a:moveTo>
                  <a:lnTo>
                    <a:pt x="3706697" y="0"/>
                  </a:lnTo>
                  <a:lnTo>
                    <a:pt x="3706697" y="2493818"/>
                  </a:lnTo>
                  <a:lnTo>
                    <a:pt x="0" y="2493818"/>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solidFill>
                  <a:srgbClr val="FFFFFF"/>
                </a:solidFill>
                <a:latin typeface="UD デジタル 教科書体 NK-R" panose="02020400000000000000" pitchFamily="18" charset="-128"/>
                <a:ea typeface="UD デジタル 教科書体 NK-R" panose="02020400000000000000" pitchFamily="18" charset="-128"/>
              </a:endParaRPr>
            </a:p>
          </p:txBody>
        </p:sp>
        <p:sp>
          <p:nvSpPr>
            <p:cNvPr id="9" name="TEMPERATURE SENSOR">
              <a:extLst>
                <a:ext uri="{FF2B5EF4-FFF2-40B4-BE49-F238E27FC236}">
                  <a16:creationId xmlns:a16="http://schemas.microsoft.com/office/drawing/2014/main" id="{DFCF7274-C70C-F882-D0AE-7E0EBAE1CC90}"/>
                </a:ext>
              </a:extLst>
            </p:cNvPr>
            <p:cNvSpPr>
              <a:spLocks noChangeAspect="1"/>
            </p:cNvSpPr>
            <p:nvPr/>
          </p:nvSpPr>
          <p:spPr bwMode="auto">
            <a:xfrm>
              <a:off x="583658" y="3678976"/>
              <a:ext cx="167472" cy="389299"/>
            </a:xfrm>
            <a:custGeom>
              <a:avLst/>
              <a:gdLst/>
              <a:ahLst/>
              <a:cxnLst/>
              <a:rect l="l" t="t" r="r" b="b"/>
              <a:pathLst>
                <a:path w="212802" h="494672">
                  <a:moveTo>
                    <a:pt x="102852" y="132858"/>
                  </a:moveTo>
                  <a:cubicBezTo>
                    <a:pt x="118002" y="132858"/>
                    <a:pt x="130284" y="145140"/>
                    <a:pt x="130284" y="160290"/>
                  </a:cubicBezTo>
                  <a:lnTo>
                    <a:pt x="130284" y="280468"/>
                  </a:lnTo>
                  <a:cubicBezTo>
                    <a:pt x="130860" y="316692"/>
                    <a:pt x="131556" y="357266"/>
                    <a:pt x="133740" y="377633"/>
                  </a:cubicBezTo>
                  <a:cubicBezTo>
                    <a:pt x="139903" y="384157"/>
                    <a:pt x="143386" y="393005"/>
                    <a:pt x="143386" y="402667"/>
                  </a:cubicBezTo>
                  <a:cubicBezTo>
                    <a:pt x="143386" y="424392"/>
                    <a:pt x="125775" y="442003"/>
                    <a:pt x="104049" y="442003"/>
                  </a:cubicBezTo>
                  <a:cubicBezTo>
                    <a:pt x="82324" y="442003"/>
                    <a:pt x="64713" y="424392"/>
                    <a:pt x="64713" y="402667"/>
                  </a:cubicBezTo>
                  <a:cubicBezTo>
                    <a:pt x="64713" y="393005"/>
                    <a:pt x="68196" y="384157"/>
                    <a:pt x="74359" y="377633"/>
                  </a:cubicBezTo>
                  <a:cubicBezTo>
                    <a:pt x="74713" y="347173"/>
                    <a:pt x="75066" y="316712"/>
                    <a:pt x="75420" y="286252"/>
                  </a:cubicBezTo>
                  <a:lnTo>
                    <a:pt x="75420" y="160290"/>
                  </a:lnTo>
                  <a:cubicBezTo>
                    <a:pt x="75420" y="145140"/>
                    <a:pt x="87702" y="132858"/>
                    <a:pt x="102852" y="132858"/>
                  </a:cubicBezTo>
                  <a:close/>
                  <a:moveTo>
                    <a:pt x="106402" y="32791"/>
                  </a:moveTo>
                  <a:cubicBezTo>
                    <a:pt x="72691" y="32791"/>
                    <a:pt x="45362" y="60120"/>
                    <a:pt x="45362" y="93831"/>
                  </a:cubicBezTo>
                  <a:lnTo>
                    <a:pt x="45362" y="341649"/>
                  </a:lnTo>
                  <a:cubicBezTo>
                    <a:pt x="33920" y="354092"/>
                    <a:pt x="27728" y="370864"/>
                    <a:pt x="27728" y="389081"/>
                  </a:cubicBezTo>
                  <a:cubicBezTo>
                    <a:pt x="27728" y="432531"/>
                    <a:pt x="62951" y="467754"/>
                    <a:pt x="106401" y="467754"/>
                  </a:cubicBezTo>
                  <a:cubicBezTo>
                    <a:pt x="149851" y="467754"/>
                    <a:pt x="185074" y="432531"/>
                    <a:pt x="185074" y="389081"/>
                  </a:cubicBezTo>
                  <a:cubicBezTo>
                    <a:pt x="185074" y="370865"/>
                    <a:pt x="178882" y="354094"/>
                    <a:pt x="167441" y="341652"/>
                  </a:cubicBezTo>
                  <a:lnTo>
                    <a:pt x="167442" y="93831"/>
                  </a:lnTo>
                  <a:cubicBezTo>
                    <a:pt x="167442" y="60120"/>
                    <a:pt x="140113" y="32791"/>
                    <a:pt x="106402" y="32791"/>
                  </a:cubicBezTo>
                  <a:close/>
                  <a:moveTo>
                    <a:pt x="106402" y="0"/>
                  </a:moveTo>
                  <a:cubicBezTo>
                    <a:pt x="150756" y="0"/>
                    <a:pt x="186712" y="35956"/>
                    <a:pt x="186712" y="80310"/>
                  </a:cubicBezTo>
                  <a:lnTo>
                    <a:pt x="186711" y="320558"/>
                  </a:lnTo>
                  <a:cubicBezTo>
                    <a:pt x="203380" y="338204"/>
                    <a:pt x="212802" y="362137"/>
                    <a:pt x="212802" y="388271"/>
                  </a:cubicBezTo>
                  <a:cubicBezTo>
                    <a:pt x="212802" y="447035"/>
                    <a:pt x="165165" y="494672"/>
                    <a:pt x="106401" y="494672"/>
                  </a:cubicBezTo>
                  <a:cubicBezTo>
                    <a:pt x="47637" y="494672"/>
                    <a:pt x="0" y="447035"/>
                    <a:pt x="0" y="388271"/>
                  </a:cubicBezTo>
                  <a:cubicBezTo>
                    <a:pt x="0" y="362137"/>
                    <a:pt x="9422" y="338203"/>
                    <a:pt x="26092" y="320557"/>
                  </a:cubicBezTo>
                  <a:lnTo>
                    <a:pt x="26092" y="80310"/>
                  </a:lnTo>
                  <a:cubicBezTo>
                    <a:pt x="26092" y="35956"/>
                    <a:pt x="62048" y="0"/>
                    <a:pt x="106402" y="0"/>
                  </a:cubicBezTo>
                  <a:close/>
                </a:path>
              </a:pathLst>
            </a:cu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3030" tIns="46515" rIns="46515" bIns="93030" numCol="1" spcCol="0" rtlCol="0" fromWordArt="0" anchor="b" anchorCtr="0" forceAA="0" compatLnSpc="1">
              <a:prstTxWarp prst="textNoShape">
                <a:avLst/>
              </a:prstTxWarp>
              <a:noAutofit/>
            </a:bodyPr>
            <a:lstStyle/>
            <a:p>
              <a:pPr algn="ctr" defTabSz="929959" fontAlgn="base">
                <a:spcBef>
                  <a:spcPct val="0"/>
                </a:spcBef>
                <a:spcAft>
                  <a:spcPct val="0"/>
                </a:spcAft>
              </a:pPr>
              <a:endParaRPr lang="en-US" sz="1831" spc="-51" dirty="0" err="1">
                <a:gradFill>
                  <a:gsLst>
                    <a:gs pos="0">
                      <a:srgbClr val="FFFFFF"/>
                    </a:gs>
                    <a:gs pos="100000">
                      <a:srgbClr val="FFFFFF"/>
                    </a:gs>
                  </a:gsLst>
                  <a:lin ang="5400000" scaled="0"/>
                </a:gradFill>
                <a:latin typeface="UD デジタル 教科書体 NK-R" panose="02020400000000000000" pitchFamily="18" charset="-128"/>
                <a:ea typeface="UD デジタル 教科書体 NK-R" panose="02020400000000000000" pitchFamily="18" charset="-128"/>
                <a:cs typeface="Segoe UI" pitchFamily="34" charset="0"/>
              </a:endParaRPr>
            </a:p>
          </p:txBody>
        </p:sp>
        <p:sp>
          <p:nvSpPr>
            <p:cNvPr id="10" name="テキスト ボックス 9">
              <a:extLst>
                <a:ext uri="{FF2B5EF4-FFF2-40B4-BE49-F238E27FC236}">
                  <a16:creationId xmlns:a16="http://schemas.microsoft.com/office/drawing/2014/main" id="{6D1E78E8-4EC4-9D3A-9A0E-0EDECB8CD07B}"/>
                </a:ext>
              </a:extLst>
            </p:cNvPr>
            <p:cNvSpPr txBox="1"/>
            <p:nvPr/>
          </p:nvSpPr>
          <p:spPr>
            <a:xfrm>
              <a:off x="639487" y="2854584"/>
              <a:ext cx="1319152" cy="584775"/>
            </a:xfrm>
            <a:prstGeom prst="rect">
              <a:avLst/>
            </a:prstGeom>
            <a:noFill/>
          </p:spPr>
          <p:txBody>
            <a:bodyPr wrap="square" rtlCol="0">
              <a:spAutoFit/>
            </a:bodyPr>
            <a:lstStyle/>
            <a:p>
              <a:r>
                <a:rPr lang="ja-JP" altLang="en-US" sz="1600" b="1" dirty="0" smtClean="0">
                  <a:latin typeface="UD デジタル 教科書体 NK-R" panose="02020400000000000000" pitchFamily="18" charset="-128"/>
                  <a:ea typeface="UD デジタル 教科書体 NK-R" panose="02020400000000000000" pitchFamily="18" charset="-128"/>
                </a:rPr>
                <a:t>マイコン</a:t>
              </a:r>
              <a:endParaRPr lang="en-US" altLang="ja-JP" sz="1600" b="1" dirty="0" smtClean="0">
                <a:latin typeface="UD デジタル 教科書体 NK-R" panose="02020400000000000000" pitchFamily="18" charset="-128"/>
                <a:ea typeface="UD デジタル 教科書体 NK-R" panose="02020400000000000000" pitchFamily="18" charset="-128"/>
              </a:endParaRPr>
            </a:p>
            <a:p>
              <a:r>
                <a:rPr kumimoji="1" lang="en-US" altLang="ja-JP" sz="1600" b="1" dirty="0" err="1" smtClean="0">
                  <a:latin typeface="UD デジタル 教科書体 NK-R" panose="02020400000000000000" pitchFamily="18" charset="-128"/>
                  <a:ea typeface="UD デジタル 教科書体 NK-R" panose="02020400000000000000" pitchFamily="18" charset="-128"/>
                </a:rPr>
                <a:t>IoT</a:t>
              </a:r>
              <a:r>
                <a:rPr kumimoji="1" lang="ja-JP" altLang="en-US" sz="1600" b="1" dirty="0" smtClean="0">
                  <a:latin typeface="UD デジタル 教科書体 NK-R" panose="02020400000000000000" pitchFamily="18" charset="-128"/>
                  <a:ea typeface="UD デジタル 教科書体 NK-R" panose="02020400000000000000" pitchFamily="18" charset="-128"/>
                </a:rPr>
                <a:t>デバイス</a:t>
              </a:r>
              <a:endParaRPr kumimoji="1" lang="ja-JP" altLang="en-US" sz="1600" b="1" dirty="0">
                <a:latin typeface="UD デジタル 教科書体 NK-R" panose="02020400000000000000" pitchFamily="18" charset="-128"/>
                <a:ea typeface="UD デジタル 教科書体 NK-R" panose="02020400000000000000" pitchFamily="18" charset="-128"/>
              </a:endParaRPr>
            </a:p>
          </p:txBody>
        </p:sp>
        <p:sp>
          <p:nvSpPr>
            <p:cNvPr id="14" name="テキスト ボックス 13">
              <a:extLst>
                <a:ext uri="{FF2B5EF4-FFF2-40B4-BE49-F238E27FC236}">
                  <a16:creationId xmlns:a16="http://schemas.microsoft.com/office/drawing/2014/main" id="{89574EE5-B45C-2DEF-9D72-9D84730992B4}"/>
                </a:ext>
              </a:extLst>
            </p:cNvPr>
            <p:cNvSpPr txBox="1"/>
            <p:nvPr/>
          </p:nvSpPr>
          <p:spPr>
            <a:xfrm>
              <a:off x="2898541" y="2978011"/>
              <a:ext cx="1319152" cy="400110"/>
            </a:xfrm>
            <a:prstGeom prst="rect">
              <a:avLst/>
            </a:prstGeom>
            <a:noFill/>
          </p:spPr>
          <p:txBody>
            <a:bodyPr wrap="square" rtlCol="0">
              <a:spAutoFit/>
            </a:bodyPr>
            <a:lstStyle/>
            <a:p>
              <a:r>
                <a:rPr lang="en-US" altLang="ja-JP" sz="2000" b="1" dirty="0">
                  <a:latin typeface="UD デジタル 教科書体 NK-R" panose="02020400000000000000" pitchFamily="18" charset="-128"/>
                  <a:ea typeface="UD デジタル 教科書体 NK-R" panose="02020400000000000000" pitchFamily="18" charset="-128"/>
                </a:rPr>
                <a:t>Gateway</a:t>
              </a:r>
              <a:endParaRPr kumimoji="1" lang="ja-JP" altLang="en-US" sz="2000" b="1" dirty="0">
                <a:latin typeface="UD デジタル 教科書体 NK-R" panose="02020400000000000000" pitchFamily="18" charset="-128"/>
                <a:ea typeface="UD デジタル 教科書体 NK-R" panose="02020400000000000000" pitchFamily="18" charset="-128"/>
              </a:endParaRPr>
            </a:p>
          </p:txBody>
        </p:sp>
        <p:sp>
          <p:nvSpPr>
            <p:cNvPr id="16" name="テキスト ボックス 15">
              <a:extLst>
                <a:ext uri="{FF2B5EF4-FFF2-40B4-BE49-F238E27FC236}">
                  <a16:creationId xmlns:a16="http://schemas.microsoft.com/office/drawing/2014/main" id="{C571CB57-1DAF-9305-D303-927FF1BC7838}"/>
                </a:ext>
              </a:extLst>
            </p:cNvPr>
            <p:cNvSpPr txBox="1"/>
            <p:nvPr/>
          </p:nvSpPr>
          <p:spPr>
            <a:xfrm>
              <a:off x="1963491" y="4684785"/>
              <a:ext cx="646331" cy="369332"/>
            </a:xfrm>
            <a:prstGeom prst="rect">
              <a:avLst/>
            </a:prstGeom>
            <a:noFill/>
          </p:spPr>
          <p:txBody>
            <a:bodyPr wrap="none" rtlCol="0">
              <a:spAutoFit/>
            </a:bodyPr>
            <a:lstStyle/>
            <a:p>
              <a:r>
                <a:rPr lang="ja-JP" altLang="en-US" dirty="0">
                  <a:latin typeface="UD デジタル 教科書体 NK-R" panose="02020400000000000000" pitchFamily="18" charset="-128"/>
                  <a:ea typeface="UD デジタル 教科書体 NK-R" panose="02020400000000000000" pitchFamily="18" charset="-128"/>
                </a:rPr>
                <a:t>通信</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cxnSp>
          <p:nvCxnSpPr>
            <p:cNvPr id="28" name="直線コネクタ 27"/>
            <p:cNvCxnSpPr/>
            <p:nvPr/>
          </p:nvCxnSpPr>
          <p:spPr>
            <a:xfrm>
              <a:off x="1678843" y="3873625"/>
              <a:ext cx="1280257" cy="7110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V="1">
              <a:off x="1568604" y="4598468"/>
              <a:ext cx="1576933" cy="9606"/>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2" name="グラフィックス 21">
              <a:extLst>
                <a:ext uri="{FF2B5EF4-FFF2-40B4-BE49-F238E27FC236}">
                  <a16:creationId xmlns:a16="http://schemas.microsoft.com/office/drawing/2014/main" id="{BE2E7937-6B0C-13BC-D752-939F6ED98E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2839808" y="3918327"/>
              <a:ext cx="972740" cy="972740"/>
            </a:xfrm>
            <a:prstGeom prst="rect">
              <a:avLst/>
            </a:prstGeom>
          </p:spPr>
        </p:pic>
        <p:sp>
          <p:nvSpPr>
            <p:cNvPr id="26" name="Rectangle 36">
              <a:extLst>
                <a:ext uri="{FF2B5EF4-FFF2-40B4-BE49-F238E27FC236}">
                  <a16:creationId xmlns:a16="http://schemas.microsoft.com/office/drawing/2014/main" id="{9B27DC98-D1BF-2FCB-689F-EB2D67CA9F1E}"/>
                </a:ext>
              </a:extLst>
            </p:cNvPr>
            <p:cNvSpPr>
              <a:spLocks noChangeAspect="1"/>
            </p:cNvSpPr>
            <p:nvPr/>
          </p:nvSpPr>
          <p:spPr>
            <a:xfrm>
              <a:off x="823310" y="4315476"/>
              <a:ext cx="855533" cy="575591"/>
            </a:xfrm>
            <a:custGeom>
              <a:avLst/>
              <a:gdLst/>
              <a:ahLst/>
              <a:cxnLst/>
              <a:rect l="l" t="t" r="r" b="b"/>
              <a:pathLst>
                <a:path w="3706697" h="2493818">
                  <a:moveTo>
                    <a:pt x="155892" y="2268472"/>
                  </a:moveTo>
                  <a:cubicBezTo>
                    <a:pt x="115912" y="2268472"/>
                    <a:pt x="83502" y="2300882"/>
                    <a:pt x="83502" y="2340862"/>
                  </a:cubicBezTo>
                  <a:cubicBezTo>
                    <a:pt x="83502" y="2380842"/>
                    <a:pt x="115912" y="2413252"/>
                    <a:pt x="155892" y="2413252"/>
                  </a:cubicBezTo>
                  <a:cubicBezTo>
                    <a:pt x="195872" y="2413252"/>
                    <a:pt x="228282" y="2380842"/>
                    <a:pt x="228282" y="2340862"/>
                  </a:cubicBezTo>
                  <a:cubicBezTo>
                    <a:pt x="228282" y="2300882"/>
                    <a:pt x="195872" y="2268472"/>
                    <a:pt x="155892" y="2268472"/>
                  </a:cubicBezTo>
                  <a:close/>
                  <a:moveTo>
                    <a:pt x="3356494" y="2165602"/>
                  </a:moveTo>
                  <a:cubicBezTo>
                    <a:pt x="3322827" y="2165602"/>
                    <a:pt x="3295534" y="2192895"/>
                    <a:pt x="3295534" y="2226562"/>
                  </a:cubicBezTo>
                  <a:cubicBezTo>
                    <a:pt x="3295534" y="2260229"/>
                    <a:pt x="3322827" y="2287522"/>
                    <a:pt x="3356494" y="2287522"/>
                  </a:cubicBezTo>
                  <a:cubicBezTo>
                    <a:pt x="3390161" y="2287522"/>
                    <a:pt x="3417454" y="2260229"/>
                    <a:pt x="3417454" y="2226562"/>
                  </a:cubicBezTo>
                  <a:cubicBezTo>
                    <a:pt x="3417454" y="2192895"/>
                    <a:pt x="3390161" y="2165602"/>
                    <a:pt x="3356494" y="2165602"/>
                  </a:cubicBezTo>
                  <a:close/>
                  <a:moveTo>
                    <a:pt x="3356494" y="1839052"/>
                  </a:moveTo>
                  <a:cubicBezTo>
                    <a:pt x="3322827" y="1839052"/>
                    <a:pt x="3295534" y="1866345"/>
                    <a:pt x="3295534" y="1900012"/>
                  </a:cubicBezTo>
                  <a:cubicBezTo>
                    <a:pt x="3295534" y="1933679"/>
                    <a:pt x="3322827" y="1960972"/>
                    <a:pt x="3356494" y="1960972"/>
                  </a:cubicBezTo>
                  <a:cubicBezTo>
                    <a:pt x="3390161" y="1960972"/>
                    <a:pt x="3417454" y="1933679"/>
                    <a:pt x="3417454" y="1900012"/>
                  </a:cubicBezTo>
                  <a:cubicBezTo>
                    <a:pt x="3417454" y="1866345"/>
                    <a:pt x="3390161" y="1839052"/>
                    <a:pt x="3356494" y="1839052"/>
                  </a:cubicBezTo>
                  <a:close/>
                  <a:moveTo>
                    <a:pt x="2278433" y="1696107"/>
                  </a:moveTo>
                  <a:cubicBezTo>
                    <a:pt x="2250873" y="1696107"/>
                    <a:pt x="2228533" y="1718448"/>
                    <a:pt x="2228532" y="1746008"/>
                  </a:cubicBezTo>
                  <a:cubicBezTo>
                    <a:pt x="2228533" y="1773567"/>
                    <a:pt x="2250873" y="1795908"/>
                    <a:pt x="2278433" y="1795908"/>
                  </a:cubicBezTo>
                  <a:lnTo>
                    <a:pt x="2299015" y="1795908"/>
                  </a:lnTo>
                  <a:cubicBezTo>
                    <a:pt x="2299015" y="1829752"/>
                    <a:pt x="2299015" y="1863595"/>
                    <a:pt x="2299015" y="1897439"/>
                  </a:cubicBezTo>
                  <a:cubicBezTo>
                    <a:pt x="2299015" y="1910064"/>
                    <a:pt x="2309250" y="1920299"/>
                    <a:pt x="2321875" y="1920299"/>
                  </a:cubicBezTo>
                  <a:lnTo>
                    <a:pt x="2321874" y="1920298"/>
                  </a:lnTo>
                  <a:cubicBezTo>
                    <a:pt x="2334499" y="1920298"/>
                    <a:pt x="2344734" y="1910063"/>
                    <a:pt x="2344734" y="1897438"/>
                  </a:cubicBezTo>
                  <a:lnTo>
                    <a:pt x="2344734" y="1795908"/>
                  </a:lnTo>
                  <a:lnTo>
                    <a:pt x="2562540" y="1795909"/>
                  </a:lnTo>
                  <a:cubicBezTo>
                    <a:pt x="2562540" y="1829752"/>
                    <a:pt x="2562540" y="1863596"/>
                    <a:pt x="2562540" y="1897439"/>
                  </a:cubicBezTo>
                  <a:cubicBezTo>
                    <a:pt x="2562540" y="1910064"/>
                    <a:pt x="2572775" y="1920299"/>
                    <a:pt x="2585400" y="1920299"/>
                  </a:cubicBezTo>
                  <a:lnTo>
                    <a:pt x="2585399" y="1920298"/>
                  </a:lnTo>
                  <a:cubicBezTo>
                    <a:pt x="2598024" y="1920298"/>
                    <a:pt x="2608259" y="1910063"/>
                    <a:pt x="2608259" y="1897438"/>
                  </a:cubicBezTo>
                  <a:lnTo>
                    <a:pt x="2608259" y="1795909"/>
                  </a:lnTo>
                  <a:lnTo>
                    <a:pt x="2628211" y="1795909"/>
                  </a:lnTo>
                  <a:cubicBezTo>
                    <a:pt x="2655771" y="1795909"/>
                    <a:pt x="2678112" y="1773568"/>
                    <a:pt x="2678112" y="1746008"/>
                  </a:cubicBezTo>
                  <a:lnTo>
                    <a:pt x="2678113" y="1746008"/>
                  </a:lnTo>
                  <a:cubicBezTo>
                    <a:pt x="2678113" y="1718448"/>
                    <a:pt x="2655772" y="1696107"/>
                    <a:pt x="2628212" y="1696107"/>
                  </a:cubicBezTo>
                  <a:close/>
                  <a:moveTo>
                    <a:pt x="3356494" y="1512501"/>
                  </a:moveTo>
                  <a:cubicBezTo>
                    <a:pt x="3322827" y="1512501"/>
                    <a:pt x="3295534" y="1539794"/>
                    <a:pt x="3295534" y="1573461"/>
                  </a:cubicBezTo>
                  <a:cubicBezTo>
                    <a:pt x="3295534" y="1607128"/>
                    <a:pt x="3322827" y="1634421"/>
                    <a:pt x="3356494" y="1634421"/>
                  </a:cubicBezTo>
                  <a:cubicBezTo>
                    <a:pt x="3390161" y="1634421"/>
                    <a:pt x="3417454" y="1607128"/>
                    <a:pt x="3417454" y="1573461"/>
                  </a:cubicBezTo>
                  <a:cubicBezTo>
                    <a:pt x="3417454" y="1539794"/>
                    <a:pt x="3390161" y="1512501"/>
                    <a:pt x="3356494" y="1512501"/>
                  </a:cubicBezTo>
                  <a:close/>
                  <a:moveTo>
                    <a:pt x="2278433" y="1363375"/>
                  </a:moveTo>
                  <a:cubicBezTo>
                    <a:pt x="2250873" y="1363375"/>
                    <a:pt x="2228533" y="1385716"/>
                    <a:pt x="2228532" y="1413276"/>
                  </a:cubicBezTo>
                  <a:cubicBezTo>
                    <a:pt x="2228533" y="1440835"/>
                    <a:pt x="2250873" y="1463176"/>
                    <a:pt x="2278433" y="1463176"/>
                  </a:cubicBezTo>
                  <a:lnTo>
                    <a:pt x="2299015" y="1463176"/>
                  </a:lnTo>
                  <a:cubicBezTo>
                    <a:pt x="2299015" y="1499980"/>
                    <a:pt x="2299015" y="1536785"/>
                    <a:pt x="2299015" y="1573589"/>
                  </a:cubicBezTo>
                  <a:cubicBezTo>
                    <a:pt x="2299015" y="1586214"/>
                    <a:pt x="2309250" y="1596449"/>
                    <a:pt x="2321875" y="1596449"/>
                  </a:cubicBezTo>
                  <a:lnTo>
                    <a:pt x="2321874" y="1596448"/>
                  </a:lnTo>
                  <a:cubicBezTo>
                    <a:pt x="2334499" y="1596448"/>
                    <a:pt x="2344734" y="1586213"/>
                    <a:pt x="2344734" y="1573588"/>
                  </a:cubicBezTo>
                  <a:lnTo>
                    <a:pt x="2344734" y="1463176"/>
                  </a:lnTo>
                  <a:lnTo>
                    <a:pt x="2562540" y="1463177"/>
                  </a:lnTo>
                  <a:cubicBezTo>
                    <a:pt x="2562540" y="1499981"/>
                    <a:pt x="2562540" y="1536785"/>
                    <a:pt x="2562540" y="1573589"/>
                  </a:cubicBezTo>
                  <a:cubicBezTo>
                    <a:pt x="2562540" y="1586214"/>
                    <a:pt x="2572775" y="1596449"/>
                    <a:pt x="2585400" y="1596449"/>
                  </a:cubicBezTo>
                  <a:lnTo>
                    <a:pt x="2585399" y="1596448"/>
                  </a:lnTo>
                  <a:cubicBezTo>
                    <a:pt x="2598024" y="1596448"/>
                    <a:pt x="2608259" y="1586213"/>
                    <a:pt x="2608259" y="1573588"/>
                  </a:cubicBezTo>
                  <a:lnTo>
                    <a:pt x="2608259" y="1463177"/>
                  </a:lnTo>
                  <a:lnTo>
                    <a:pt x="2628211" y="1463177"/>
                  </a:lnTo>
                  <a:cubicBezTo>
                    <a:pt x="2655771" y="1463177"/>
                    <a:pt x="2678112" y="1440836"/>
                    <a:pt x="2678112" y="1413276"/>
                  </a:cubicBezTo>
                  <a:lnTo>
                    <a:pt x="2678113" y="1413276"/>
                  </a:lnTo>
                  <a:cubicBezTo>
                    <a:pt x="2678113" y="1385716"/>
                    <a:pt x="2655772" y="1363375"/>
                    <a:pt x="2628212" y="1363375"/>
                  </a:cubicBezTo>
                  <a:close/>
                  <a:moveTo>
                    <a:pt x="3356494" y="1185950"/>
                  </a:moveTo>
                  <a:cubicBezTo>
                    <a:pt x="3322827" y="1185950"/>
                    <a:pt x="3295534" y="1213243"/>
                    <a:pt x="3295534" y="1246910"/>
                  </a:cubicBezTo>
                  <a:cubicBezTo>
                    <a:pt x="3295534" y="1280577"/>
                    <a:pt x="3322827" y="1307870"/>
                    <a:pt x="3356494" y="1307870"/>
                  </a:cubicBezTo>
                  <a:cubicBezTo>
                    <a:pt x="3390161" y="1307870"/>
                    <a:pt x="3417454" y="1280577"/>
                    <a:pt x="3417454" y="1246910"/>
                  </a:cubicBezTo>
                  <a:cubicBezTo>
                    <a:pt x="3417454" y="1213243"/>
                    <a:pt x="3390161" y="1185950"/>
                    <a:pt x="3356494" y="1185950"/>
                  </a:cubicBezTo>
                  <a:close/>
                  <a:moveTo>
                    <a:pt x="2278433" y="1030643"/>
                  </a:moveTo>
                  <a:cubicBezTo>
                    <a:pt x="2250873" y="1030643"/>
                    <a:pt x="2228533" y="1052984"/>
                    <a:pt x="2228532" y="1080544"/>
                  </a:cubicBezTo>
                  <a:cubicBezTo>
                    <a:pt x="2228533" y="1108103"/>
                    <a:pt x="2250873" y="1130444"/>
                    <a:pt x="2278433" y="1130444"/>
                  </a:cubicBezTo>
                  <a:lnTo>
                    <a:pt x="2299015" y="1130444"/>
                  </a:lnTo>
                  <a:cubicBezTo>
                    <a:pt x="2299015" y="1167034"/>
                    <a:pt x="2299015" y="1203624"/>
                    <a:pt x="2299015" y="1240214"/>
                  </a:cubicBezTo>
                  <a:cubicBezTo>
                    <a:pt x="2299015" y="1252839"/>
                    <a:pt x="2309250" y="1263074"/>
                    <a:pt x="2321875" y="1263074"/>
                  </a:cubicBezTo>
                  <a:lnTo>
                    <a:pt x="2321874" y="1263073"/>
                  </a:lnTo>
                  <a:cubicBezTo>
                    <a:pt x="2334499" y="1263073"/>
                    <a:pt x="2344734" y="1252838"/>
                    <a:pt x="2344734" y="1240213"/>
                  </a:cubicBezTo>
                  <a:lnTo>
                    <a:pt x="2344734" y="1130444"/>
                  </a:lnTo>
                  <a:lnTo>
                    <a:pt x="2562540" y="1130445"/>
                  </a:lnTo>
                  <a:cubicBezTo>
                    <a:pt x="2562540" y="1167035"/>
                    <a:pt x="2562540" y="1203624"/>
                    <a:pt x="2562540" y="1240214"/>
                  </a:cubicBezTo>
                  <a:cubicBezTo>
                    <a:pt x="2562540" y="1252839"/>
                    <a:pt x="2572775" y="1263074"/>
                    <a:pt x="2585400" y="1263074"/>
                  </a:cubicBezTo>
                  <a:lnTo>
                    <a:pt x="2585399" y="1263073"/>
                  </a:lnTo>
                  <a:cubicBezTo>
                    <a:pt x="2598024" y="1263073"/>
                    <a:pt x="2608259" y="1252838"/>
                    <a:pt x="2608259" y="1240213"/>
                  </a:cubicBezTo>
                  <a:lnTo>
                    <a:pt x="2608259" y="1130445"/>
                  </a:lnTo>
                  <a:lnTo>
                    <a:pt x="2628211" y="1130445"/>
                  </a:lnTo>
                  <a:cubicBezTo>
                    <a:pt x="2655771" y="1130445"/>
                    <a:pt x="2678112" y="1108104"/>
                    <a:pt x="2678112" y="1080544"/>
                  </a:cubicBezTo>
                  <a:lnTo>
                    <a:pt x="2678113" y="1080544"/>
                  </a:lnTo>
                  <a:cubicBezTo>
                    <a:pt x="2678113" y="1052984"/>
                    <a:pt x="2655772" y="1030643"/>
                    <a:pt x="2628212" y="1030643"/>
                  </a:cubicBezTo>
                  <a:close/>
                  <a:moveTo>
                    <a:pt x="3356494" y="859399"/>
                  </a:moveTo>
                  <a:cubicBezTo>
                    <a:pt x="3322827" y="859399"/>
                    <a:pt x="3295534" y="886692"/>
                    <a:pt x="3295534" y="920359"/>
                  </a:cubicBezTo>
                  <a:cubicBezTo>
                    <a:pt x="3295534" y="954026"/>
                    <a:pt x="3322827" y="981319"/>
                    <a:pt x="3356494" y="981319"/>
                  </a:cubicBezTo>
                  <a:cubicBezTo>
                    <a:pt x="3390161" y="981319"/>
                    <a:pt x="3417454" y="954026"/>
                    <a:pt x="3417454" y="920359"/>
                  </a:cubicBezTo>
                  <a:cubicBezTo>
                    <a:pt x="3417454" y="886692"/>
                    <a:pt x="3390161" y="859399"/>
                    <a:pt x="3356494" y="859399"/>
                  </a:cubicBezTo>
                  <a:close/>
                  <a:moveTo>
                    <a:pt x="2278433" y="697911"/>
                  </a:moveTo>
                  <a:cubicBezTo>
                    <a:pt x="2250873" y="697911"/>
                    <a:pt x="2228533" y="720252"/>
                    <a:pt x="2228532" y="747812"/>
                  </a:cubicBezTo>
                  <a:cubicBezTo>
                    <a:pt x="2228533" y="775371"/>
                    <a:pt x="2250873" y="797712"/>
                    <a:pt x="2278433" y="797712"/>
                  </a:cubicBezTo>
                  <a:lnTo>
                    <a:pt x="2299015" y="797712"/>
                  </a:lnTo>
                  <a:cubicBezTo>
                    <a:pt x="2299015" y="826680"/>
                    <a:pt x="2299015" y="855647"/>
                    <a:pt x="2299015" y="884614"/>
                  </a:cubicBezTo>
                  <a:cubicBezTo>
                    <a:pt x="2299015" y="897239"/>
                    <a:pt x="2309250" y="907474"/>
                    <a:pt x="2321875" y="907474"/>
                  </a:cubicBezTo>
                  <a:lnTo>
                    <a:pt x="2321874" y="907473"/>
                  </a:lnTo>
                  <a:cubicBezTo>
                    <a:pt x="2334499" y="907473"/>
                    <a:pt x="2344734" y="897238"/>
                    <a:pt x="2344734" y="884613"/>
                  </a:cubicBezTo>
                  <a:lnTo>
                    <a:pt x="2344734" y="797712"/>
                  </a:lnTo>
                  <a:lnTo>
                    <a:pt x="2562540" y="797713"/>
                  </a:lnTo>
                  <a:cubicBezTo>
                    <a:pt x="2562540" y="826680"/>
                    <a:pt x="2562540" y="855647"/>
                    <a:pt x="2562540" y="884614"/>
                  </a:cubicBezTo>
                  <a:cubicBezTo>
                    <a:pt x="2562540" y="897239"/>
                    <a:pt x="2572775" y="907474"/>
                    <a:pt x="2585400" y="907474"/>
                  </a:cubicBezTo>
                  <a:lnTo>
                    <a:pt x="2585399" y="907473"/>
                  </a:lnTo>
                  <a:cubicBezTo>
                    <a:pt x="2598024" y="907473"/>
                    <a:pt x="2608259" y="897238"/>
                    <a:pt x="2608259" y="884613"/>
                  </a:cubicBezTo>
                  <a:lnTo>
                    <a:pt x="2608259" y="797713"/>
                  </a:lnTo>
                  <a:lnTo>
                    <a:pt x="2628211" y="797713"/>
                  </a:lnTo>
                  <a:cubicBezTo>
                    <a:pt x="2655771" y="797713"/>
                    <a:pt x="2678112" y="775372"/>
                    <a:pt x="2678112" y="747812"/>
                  </a:cubicBezTo>
                  <a:lnTo>
                    <a:pt x="2678113" y="747812"/>
                  </a:lnTo>
                  <a:cubicBezTo>
                    <a:pt x="2678113" y="720252"/>
                    <a:pt x="2655772" y="697911"/>
                    <a:pt x="2628212" y="697911"/>
                  </a:cubicBezTo>
                  <a:close/>
                  <a:moveTo>
                    <a:pt x="729089" y="611830"/>
                  </a:moveTo>
                  <a:lnTo>
                    <a:pt x="1395273" y="611830"/>
                  </a:lnTo>
                  <a:lnTo>
                    <a:pt x="1395273" y="1881992"/>
                  </a:lnTo>
                  <a:lnTo>
                    <a:pt x="729089" y="1881992"/>
                  </a:lnTo>
                  <a:close/>
                  <a:moveTo>
                    <a:pt x="3356494" y="532848"/>
                  </a:moveTo>
                  <a:cubicBezTo>
                    <a:pt x="3322827" y="532848"/>
                    <a:pt x="3295534" y="560141"/>
                    <a:pt x="3295534" y="593808"/>
                  </a:cubicBezTo>
                  <a:cubicBezTo>
                    <a:pt x="3295534" y="627475"/>
                    <a:pt x="3322827" y="654768"/>
                    <a:pt x="3356494" y="654768"/>
                  </a:cubicBezTo>
                  <a:cubicBezTo>
                    <a:pt x="3390161" y="654768"/>
                    <a:pt x="3417454" y="627475"/>
                    <a:pt x="3417454" y="593808"/>
                  </a:cubicBezTo>
                  <a:cubicBezTo>
                    <a:pt x="3417454" y="560141"/>
                    <a:pt x="3390161" y="532848"/>
                    <a:pt x="3356494" y="532848"/>
                  </a:cubicBezTo>
                  <a:close/>
                  <a:moveTo>
                    <a:pt x="622932" y="474615"/>
                  </a:moveTo>
                  <a:lnTo>
                    <a:pt x="622932" y="629835"/>
                  </a:lnTo>
                  <a:lnTo>
                    <a:pt x="441095" y="629835"/>
                  </a:lnTo>
                  <a:cubicBezTo>
                    <a:pt x="433791" y="612515"/>
                    <a:pt x="416305" y="602309"/>
                    <a:pt x="396439" y="602309"/>
                  </a:cubicBezTo>
                  <a:cubicBezTo>
                    <a:pt x="365084" y="602309"/>
                    <a:pt x="339666" y="627730"/>
                    <a:pt x="339666" y="659089"/>
                  </a:cubicBezTo>
                  <a:cubicBezTo>
                    <a:pt x="339666" y="690445"/>
                    <a:pt x="365084" y="715862"/>
                    <a:pt x="396439" y="715862"/>
                  </a:cubicBezTo>
                  <a:cubicBezTo>
                    <a:pt x="416312" y="715862"/>
                    <a:pt x="433798" y="705660"/>
                    <a:pt x="441102" y="688340"/>
                  </a:cubicBezTo>
                  <a:lnTo>
                    <a:pt x="622932" y="688340"/>
                  </a:lnTo>
                  <a:lnTo>
                    <a:pt x="622932" y="826501"/>
                  </a:lnTo>
                  <a:lnTo>
                    <a:pt x="441095" y="826501"/>
                  </a:lnTo>
                  <a:cubicBezTo>
                    <a:pt x="433791" y="809181"/>
                    <a:pt x="416305" y="798975"/>
                    <a:pt x="396439" y="798975"/>
                  </a:cubicBezTo>
                  <a:cubicBezTo>
                    <a:pt x="365084" y="798975"/>
                    <a:pt x="339666" y="824393"/>
                    <a:pt x="339666" y="855748"/>
                  </a:cubicBezTo>
                  <a:cubicBezTo>
                    <a:pt x="339666" y="887107"/>
                    <a:pt x="365084" y="912528"/>
                    <a:pt x="396439" y="912528"/>
                  </a:cubicBezTo>
                  <a:cubicBezTo>
                    <a:pt x="416312" y="912528"/>
                    <a:pt x="433798" y="902319"/>
                    <a:pt x="441102" y="884996"/>
                  </a:cubicBezTo>
                  <a:lnTo>
                    <a:pt x="622932" y="884996"/>
                  </a:lnTo>
                  <a:lnTo>
                    <a:pt x="622932" y="1023163"/>
                  </a:lnTo>
                  <a:lnTo>
                    <a:pt x="441095" y="1023163"/>
                  </a:lnTo>
                  <a:cubicBezTo>
                    <a:pt x="433791" y="1005843"/>
                    <a:pt x="416305" y="995641"/>
                    <a:pt x="396439" y="995641"/>
                  </a:cubicBezTo>
                  <a:cubicBezTo>
                    <a:pt x="365084" y="995641"/>
                    <a:pt x="339666" y="1021058"/>
                    <a:pt x="339666" y="1052414"/>
                  </a:cubicBezTo>
                  <a:cubicBezTo>
                    <a:pt x="339666" y="1083767"/>
                    <a:pt x="365084" y="1109191"/>
                    <a:pt x="396439" y="1109191"/>
                  </a:cubicBezTo>
                  <a:cubicBezTo>
                    <a:pt x="416312" y="1109191"/>
                    <a:pt x="433798" y="1098982"/>
                    <a:pt x="441102" y="1081662"/>
                  </a:cubicBezTo>
                  <a:lnTo>
                    <a:pt x="622932" y="1081662"/>
                  </a:lnTo>
                  <a:lnTo>
                    <a:pt x="622932" y="1219822"/>
                  </a:lnTo>
                  <a:lnTo>
                    <a:pt x="441095" y="1219822"/>
                  </a:lnTo>
                  <a:cubicBezTo>
                    <a:pt x="433791" y="1202509"/>
                    <a:pt x="416305" y="1192303"/>
                    <a:pt x="396439" y="1192303"/>
                  </a:cubicBezTo>
                  <a:cubicBezTo>
                    <a:pt x="365084" y="1192303"/>
                    <a:pt x="339666" y="1217724"/>
                    <a:pt x="339666" y="1249077"/>
                  </a:cubicBezTo>
                  <a:cubicBezTo>
                    <a:pt x="339666" y="1280433"/>
                    <a:pt x="365084" y="1305850"/>
                    <a:pt x="396439" y="1305850"/>
                  </a:cubicBezTo>
                  <a:cubicBezTo>
                    <a:pt x="416312" y="1305850"/>
                    <a:pt x="433798" y="1295648"/>
                    <a:pt x="441102" y="1278328"/>
                  </a:cubicBezTo>
                  <a:lnTo>
                    <a:pt x="622932" y="1278328"/>
                  </a:lnTo>
                  <a:lnTo>
                    <a:pt x="622932" y="1416488"/>
                  </a:lnTo>
                  <a:lnTo>
                    <a:pt x="441095" y="1416488"/>
                  </a:lnTo>
                  <a:cubicBezTo>
                    <a:pt x="433791" y="1399172"/>
                    <a:pt x="416305" y="1388963"/>
                    <a:pt x="396439" y="1388963"/>
                  </a:cubicBezTo>
                  <a:cubicBezTo>
                    <a:pt x="365084" y="1388963"/>
                    <a:pt x="339666" y="1414387"/>
                    <a:pt x="339666" y="1445743"/>
                  </a:cubicBezTo>
                  <a:cubicBezTo>
                    <a:pt x="339666" y="1477095"/>
                    <a:pt x="365084" y="1502516"/>
                    <a:pt x="396439" y="1502516"/>
                  </a:cubicBezTo>
                  <a:cubicBezTo>
                    <a:pt x="416312" y="1502516"/>
                    <a:pt x="433798" y="1492310"/>
                    <a:pt x="441102" y="1474990"/>
                  </a:cubicBezTo>
                  <a:lnTo>
                    <a:pt x="622932" y="1474990"/>
                  </a:lnTo>
                  <a:lnTo>
                    <a:pt x="622932" y="1613151"/>
                  </a:lnTo>
                  <a:lnTo>
                    <a:pt x="441095" y="1613151"/>
                  </a:lnTo>
                  <a:cubicBezTo>
                    <a:pt x="433791" y="1595831"/>
                    <a:pt x="416305" y="1585629"/>
                    <a:pt x="396439" y="1585629"/>
                  </a:cubicBezTo>
                  <a:cubicBezTo>
                    <a:pt x="365084" y="1585629"/>
                    <a:pt x="339666" y="1611053"/>
                    <a:pt x="339666" y="1642405"/>
                  </a:cubicBezTo>
                  <a:cubicBezTo>
                    <a:pt x="339666" y="1673761"/>
                    <a:pt x="365084" y="1699178"/>
                    <a:pt x="396439" y="1699178"/>
                  </a:cubicBezTo>
                  <a:cubicBezTo>
                    <a:pt x="416312" y="1699178"/>
                    <a:pt x="433798" y="1688976"/>
                    <a:pt x="441102" y="1671656"/>
                  </a:cubicBezTo>
                  <a:lnTo>
                    <a:pt x="622932" y="1671656"/>
                  </a:lnTo>
                  <a:lnTo>
                    <a:pt x="622932" y="1809817"/>
                  </a:lnTo>
                  <a:lnTo>
                    <a:pt x="441095" y="1809817"/>
                  </a:lnTo>
                  <a:cubicBezTo>
                    <a:pt x="433791" y="1792497"/>
                    <a:pt x="416305" y="1782291"/>
                    <a:pt x="396439" y="1782291"/>
                  </a:cubicBezTo>
                  <a:cubicBezTo>
                    <a:pt x="365084" y="1782291"/>
                    <a:pt x="339666" y="1807712"/>
                    <a:pt x="339666" y="1839071"/>
                  </a:cubicBezTo>
                  <a:cubicBezTo>
                    <a:pt x="339666" y="1870423"/>
                    <a:pt x="365084" y="1895844"/>
                    <a:pt x="396439" y="1895844"/>
                  </a:cubicBezTo>
                  <a:cubicBezTo>
                    <a:pt x="416312" y="1895844"/>
                    <a:pt x="433798" y="1885639"/>
                    <a:pt x="441102" y="1868319"/>
                  </a:cubicBezTo>
                  <a:lnTo>
                    <a:pt x="622932" y="1868319"/>
                  </a:lnTo>
                  <a:lnTo>
                    <a:pt x="622932" y="2019203"/>
                  </a:lnTo>
                  <a:lnTo>
                    <a:pt x="1501420" y="2019203"/>
                  </a:lnTo>
                  <a:lnTo>
                    <a:pt x="1501420" y="1868319"/>
                  </a:lnTo>
                  <a:lnTo>
                    <a:pt x="1658463" y="1868319"/>
                  </a:lnTo>
                  <a:cubicBezTo>
                    <a:pt x="1665774" y="1885639"/>
                    <a:pt x="1683257" y="1895844"/>
                    <a:pt x="1703129" y="1895844"/>
                  </a:cubicBezTo>
                  <a:cubicBezTo>
                    <a:pt x="1734481" y="1895844"/>
                    <a:pt x="1759902" y="1870423"/>
                    <a:pt x="1759902" y="1839071"/>
                  </a:cubicBezTo>
                  <a:cubicBezTo>
                    <a:pt x="1759902" y="1807712"/>
                    <a:pt x="1734481" y="1782291"/>
                    <a:pt x="1703129" y="1782291"/>
                  </a:cubicBezTo>
                  <a:cubicBezTo>
                    <a:pt x="1683260" y="1782291"/>
                    <a:pt x="1665774" y="1792497"/>
                    <a:pt x="1658470" y="1809817"/>
                  </a:cubicBezTo>
                  <a:lnTo>
                    <a:pt x="1501420" y="1809817"/>
                  </a:lnTo>
                  <a:lnTo>
                    <a:pt x="1501420" y="1671656"/>
                  </a:lnTo>
                  <a:lnTo>
                    <a:pt x="1658463" y="1671656"/>
                  </a:lnTo>
                  <a:cubicBezTo>
                    <a:pt x="1665774" y="1688976"/>
                    <a:pt x="1683257" y="1699178"/>
                    <a:pt x="1703129" y="1699178"/>
                  </a:cubicBezTo>
                  <a:cubicBezTo>
                    <a:pt x="1734481" y="1699178"/>
                    <a:pt x="1759902" y="1673761"/>
                    <a:pt x="1759902" y="1642405"/>
                  </a:cubicBezTo>
                  <a:cubicBezTo>
                    <a:pt x="1759902" y="1611053"/>
                    <a:pt x="1734481" y="1585629"/>
                    <a:pt x="1703129" y="1585629"/>
                  </a:cubicBezTo>
                  <a:cubicBezTo>
                    <a:pt x="1683260" y="1585629"/>
                    <a:pt x="1665774" y="1595831"/>
                    <a:pt x="1658470" y="1613151"/>
                  </a:cubicBezTo>
                  <a:lnTo>
                    <a:pt x="1501420" y="1613151"/>
                  </a:lnTo>
                  <a:lnTo>
                    <a:pt x="1501420" y="1474990"/>
                  </a:lnTo>
                  <a:lnTo>
                    <a:pt x="1658463" y="1474990"/>
                  </a:lnTo>
                  <a:cubicBezTo>
                    <a:pt x="1665774" y="1492310"/>
                    <a:pt x="1683257" y="1502516"/>
                    <a:pt x="1703129" y="1502516"/>
                  </a:cubicBezTo>
                  <a:cubicBezTo>
                    <a:pt x="1734481" y="1502516"/>
                    <a:pt x="1759902" y="1477095"/>
                    <a:pt x="1759902" y="1445743"/>
                  </a:cubicBezTo>
                  <a:cubicBezTo>
                    <a:pt x="1759902" y="1414387"/>
                    <a:pt x="1734481" y="1388963"/>
                    <a:pt x="1703129" y="1388963"/>
                  </a:cubicBezTo>
                  <a:cubicBezTo>
                    <a:pt x="1683260" y="1388963"/>
                    <a:pt x="1665774" y="1399172"/>
                    <a:pt x="1658470" y="1416488"/>
                  </a:cubicBezTo>
                  <a:lnTo>
                    <a:pt x="1501420" y="1416488"/>
                  </a:lnTo>
                  <a:lnTo>
                    <a:pt x="1501420" y="1278328"/>
                  </a:lnTo>
                  <a:lnTo>
                    <a:pt x="1658463" y="1278328"/>
                  </a:lnTo>
                  <a:cubicBezTo>
                    <a:pt x="1665774" y="1295648"/>
                    <a:pt x="1683257" y="1305850"/>
                    <a:pt x="1703129" y="1305850"/>
                  </a:cubicBezTo>
                  <a:cubicBezTo>
                    <a:pt x="1734481" y="1305850"/>
                    <a:pt x="1759902" y="1280433"/>
                    <a:pt x="1759902" y="1249077"/>
                  </a:cubicBezTo>
                  <a:cubicBezTo>
                    <a:pt x="1759902" y="1217724"/>
                    <a:pt x="1734481" y="1192303"/>
                    <a:pt x="1703129" y="1192303"/>
                  </a:cubicBezTo>
                  <a:cubicBezTo>
                    <a:pt x="1683260" y="1192303"/>
                    <a:pt x="1665774" y="1202509"/>
                    <a:pt x="1658470" y="1219822"/>
                  </a:cubicBezTo>
                  <a:lnTo>
                    <a:pt x="1501420" y="1219822"/>
                  </a:lnTo>
                  <a:lnTo>
                    <a:pt x="1501420" y="1081662"/>
                  </a:lnTo>
                  <a:lnTo>
                    <a:pt x="1658463" y="1081662"/>
                  </a:lnTo>
                  <a:cubicBezTo>
                    <a:pt x="1665774" y="1098982"/>
                    <a:pt x="1683257" y="1109191"/>
                    <a:pt x="1703129" y="1109191"/>
                  </a:cubicBezTo>
                  <a:cubicBezTo>
                    <a:pt x="1734481" y="1109191"/>
                    <a:pt x="1759902" y="1083767"/>
                    <a:pt x="1759902" y="1052414"/>
                  </a:cubicBezTo>
                  <a:cubicBezTo>
                    <a:pt x="1759902" y="1021058"/>
                    <a:pt x="1734481" y="995641"/>
                    <a:pt x="1703129" y="995641"/>
                  </a:cubicBezTo>
                  <a:cubicBezTo>
                    <a:pt x="1683260" y="995641"/>
                    <a:pt x="1665774" y="1005843"/>
                    <a:pt x="1658470" y="1023163"/>
                  </a:cubicBezTo>
                  <a:lnTo>
                    <a:pt x="1501420" y="1023163"/>
                  </a:lnTo>
                  <a:lnTo>
                    <a:pt x="1501420" y="884996"/>
                  </a:lnTo>
                  <a:lnTo>
                    <a:pt x="1658463" y="884996"/>
                  </a:lnTo>
                  <a:cubicBezTo>
                    <a:pt x="1665774" y="902319"/>
                    <a:pt x="1683257" y="912528"/>
                    <a:pt x="1703129" y="912528"/>
                  </a:cubicBezTo>
                  <a:cubicBezTo>
                    <a:pt x="1734481" y="912528"/>
                    <a:pt x="1759902" y="887107"/>
                    <a:pt x="1759902" y="855748"/>
                  </a:cubicBezTo>
                  <a:cubicBezTo>
                    <a:pt x="1759902" y="824393"/>
                    <a:pt x="1734481" y="798975"/>
                    <a:pt x="1703129" y="798975"/>
                  </a:cubicBezTo>
                  <a:cubicBezTo>
                    <a:pt x="1683260" y="798975"/>
                    <a:pt x="1665774" y="809181"/>
                    <a:pt x="1658470" y="826501"/>
                  </a:cubicBezTo>
                  <a:lnTo>
                    <a:pt x="1501420" y="826501"/>
                  </a:lnTo>
                  <a:lnTo>
                    <a:pt x="1501420" y="688340"/>
                  </a:lnTo>
                  <a:lnTo>
                    <a:pt x="1658463" y="688340"/>
                  </a:lnTo>
                  <a:cubicBezTo>
                    <a:pt x="1665774" y="705660"/>
                    <a:pt x="1683257" y="715862"/>
                    <a:pt x="1703129" y="715862"/>
                  </a:cubicBezTo>
                  <a:cubicBezTo>
                    <a:pt x="1733220" y="715862"/>
                    <a:pt x="1757845" y="692448"/>
                    <a:pt x="1758384" y="662753"/>
                  </a:cubicBezTo>
                  <a:lnTo>
                    <a:pt x="1755496" y="648456"/>
                  </a:lnTo>
                  <a:cubicBezTo>
                    <a:pt x="1753540" y="621846"/>
                    <a:pt x="1730614" y="602309"/>
                    <a:pt x="1703129" y="602309"/>
                  </a:cubicBezTo>
                  <a:cubicBezTo>
                    <a:pt x="1683260" y="602309"/>
                    <a:pt x="1665774" y="612515"/>
                    <a:pt x="1658470" y="629835"/>
                  </a:cubicBezTo>
                  <a:lnTo>
                    <a:pt x="1501420" y="629835"/>
                  </a:lnTo>
                  <a:lnTo>
                    <a:pt x="1501420" y="474615"/>
                  </a:lnTo>
                  <a:close/>
                  <a:moveTo>
                    <a:pt x="3356494" y="206297"/>
                  </a:moveTo>
                  <a:cubicBezTo>
                    <a:pt x="3322827" y="206297"/>
                    <a:pt x="3295534" y="233590"/>
                    <a:pt x="3295534" y="267257"/>
                  </a:cubicBezTo>
                  <a:cubicBezTo>
                    <a:pt x="3295534" y="300924"/>
                    <a:pt x="3322827" y="328217"/>
                    <a:pt x="3356494" y="328217"/>
                  </a:cubicBezTo>
                  <a:cubicBezTo>
                    <a:pt x="3390161" y="328217"/>
                    <a:pt x="3417454" y="300924"/>
                    <a:pt x="3417454" y="267257"/>
                  </a:cubicBezTo>
                  <a:cubicBezTo>
                    <a:pt x="3417454" y="233590"/>
                    <a:pt x="3390161" y="206297"/>
                    <a:pt x="3356494" y="206297"/>
                  </a:cubicBezTo>
                  <a:close/>
                  <a:moveTo>
                    <a:pt x="155892" y="80567"/>
                  </a:moveTo>
                  <a:cubicBezTo>
                    <a:pt x="115912" y="80567"/>
                    <a:pt x="83502" y="112977"/>
                    <a:pt x="83502" y="152957"/>
                  </a:cubicBezTo>
                  <a:cubicBezTo>
                    <a:pt x="83502" y="192937"/>
                    <a:pt x="115912" y="225347"/>
                    <a:pt x="155892" y="225347"/>
                  </a:cubicBezTo>
                  <a:cubicBezTo>
                    <a:pt x="195872" y="225347"/>
                    <a:pt x="228282" y="192937"/>
                    <a:pt x="228282" y="152957"/>
                  </a:cubicBezTo>
                  <a:cubicBezTo>
                    <a:pt x="228282" y="112977"/>
                    <a:pt x="195872" y="80567"/>
                    <a:pt x="155892" y="80567"/>
                  </a:cubicBezTo>
                  <a:close/>
                  <a:moveTo>
                    <a:pt x="0" y="0"/>
                  </a:moveTo>
                  <a:lnTo>
                    <a:pt x="3706697" y="0"/>
                  </a:lnTo>
                  <a:lnTo>
                    <a:pt x="3706697" y="2493818"/>
                  </a:lnTo>
                  <a:lnTo>
                    <a:pt x="0" y="2493818"/>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solidFill>
                  <a:srgbClr val="FFFFFF"/>
                </a:solidFill>
                <a:latin typeface="UD デジタル 教科書体 NK-R" panose="02020400000000000000" pitchFamily="18" charset="-128"/>
                <a:ea typeface="UD デジタル 教科書体 NK-R" panose="02020400000000000000" pitchFamily="18" charset="-128"/>
              </a:endParaRPr>
            </a:p>
          </p:txBody>
        </p:sp>
      </p:grpSp>
      <p:cxnSp>
        <p:nvCxnSpPr>
          <p:cNvPr id="38" name="直線コネクタ 37"/>
          <p:cNvCxnSpPr>
            <a:stCxn id="7" idx="4"/>
            <a:endCxn id="23" idx="1"/>
          </p:cNvCxnSpPr>
          <p:nvPr/>
        </p:nvCxnSpPr>
        <p:spPr>
          <a:xfrm flipV="1">
            <a:off x="7832803" y="2508651"/>
            <a:ext cx="1596659" cy="1823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直線コネクタ 42"/>
          <p:cNvCxnSpPr>
            <a:stCxn id="42" idx="0"/>
            <a:endCxn id="23" idx="2"/>
          </p:cNvCxnSpPr>
          <p:nvPr/>
        </p:nvCxnSpPr>
        <p:spPr>
          <a:xfrm flipV="1">
            <a:off x="9956236" y="3035425"/>
            <a:ext cx="1" cy="84000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51" name="グループ化 50"/>
          <p:cNvGrpSpPr/>
          <p:nvPr/>
        </p:nvGrpSpPr>
        <p:grpSpPr>
          <a:xfrm>
            <a:off x="9292432" y="3875425"/>
            <a:ext cx="1327608" cy="993113"/>
            <a:chOff x="9155404" y="4215917"/>
            <a:chExt cx="1601666" cy="1198121"/>
          </a:xfrm>
        </p:grpSpPr>
        <p:pic>
          <p:nvPicPr>
            <p:cNvPr id="42" name="図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55404" y="4215917"/>
              <a:ext cx="1601666" cy="1198121"/>
            </a:xfrm>
            <a:prstGeom prst="rect">
              <a:avLst/>
            </a:prstGeom>
          </p:spPr>
        </p:pic>
        <p:pic>
          <p:nvPicPr>
            <p:cNvPr id="3074" name="Picture 2" descr="株価、業績など"/>
            <p:cNvPicPr>
              <a:picLocks noChangeAspect="1" noChangeArrowheads="1"/>
            </p:cNvPicPr>
            <p:nvPr/>
          </p:nvPicPr>
          <p:blipFill rotWithShape="1">
            <a:blip r:embed="rId9">
              <a:extLst>
                <a:ext uri="{28A0092B-C50C-407E-A947-70E740481C1C}">
                  <a14:useLocalDpi xmlns:a14="http://schemas.microsoft.com/office/drawing/2010/main" val="0"/>
                </a:ext>
              </a:extLst>
            </a:blip>
            <a:srcRect l="53149" t="20852" r="10851" b="57281"/>
            <a:stretch/>
          </p:blipFill>
          <p:spPr bwMode="auto">
            <a:xfrm>
              <a:off x="9364860" y="4313847"/>
              <a:ext cx="1219916" cy="740986"/>
            </a:xfrm>
            <a:prstGeom prst="rect">
              <a:avLst/>
            </a:prstGeom>
            <a:noFill/>
            <a:extLst>
              <a:ext uri="{909E8E84-426E-40DD-AFC4-6F175D3DCCD1}">
                <a14:hiddenFill xmlns:a14="http://schemas.microsoft.com/office/drawing/2010/main">
                  <a:solidFill>
                    <a:srgbClr val="FFFFFF"/>
                  </a:solidFill>
                </a14:hiddenFill>
              </a:ext>
            </a:extLst>
          </p:spPr>
        </p:pic>
        <p:sp>
          <p:nvSpPr>
            <p:cNvPr id="49" name="正方形/長方形 48"/>
            <p:cNvSpPr/>
            <p:nvPr/>
          </p:nvSpPr>
          <p:spPr>
            <a:xfrm>
              <a:off x="9327701" y="4313847"/>
              <a:ext cx="222699" cy="1438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3076" name="Picture 4" descr="ひらめく人"/>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075031" y="3682081"/>
            <a:ext cx="1933701" cy="1933701"/>
          </a:xfrm>
          <a:prstGeom prst="rect">
            <a:avLst/>
          </a:prstGeom>
          <a:noFill/>
          <a:extLst>
            <a:ext uri="{909E8E84-426E-40DD-AFC4-6F175D3DCCD1}">
              <a14:hiddenFill xmlns:a14="http://schemas.microsoft.com/office/drawing/2010/main">
                <a:solidFill>
                  <a:srgbClr val="FFFFFF"/>
                </a:solidFill>
              </a14:hiddenFill>
            </a:ext>
          </a:extLst>
        </p:spPr>
      </p:pic>
      <p:sp>
        <p:nvSpPr>
          <p:cNvPr id="52" name="テキスト ボックス 51"/>
          <p:cNvSpPr txBox="1"/>
          <p:nvPr/>
        </p:nvSpPr>
        <p:spPr>
          <a:xfrm>
            <a:off x="8343446" y="5703090"/>
            <a:ext cx="3162754" cy="400110"/>
          </a:xfrm>
          <a:prstGeom prst="rect">
            <a:avLst/>
          </a:prstGeom>
          <a:noFill/>
        </p:spPr>
        <p:txBody>
          <a:bodyPr wrap="square" rtlCol="0">
            <a:spAutoFit/>
          </a:bodyPr>
          <a:lstStyle/>
          <a:p>
            <a:r>
              <a:rPr lang="ja-JP" altLang="en-US" sz="2000" dirty="0">
                <a:latin typeface="UD デジタル 教科書体 NK-R" panose="02020400000000000000" pitchFamily="18" charset="-128"/>
                <a:ea typeface="UD デジタル 教科書体 NK-R" panose="02020400000000000000" pitchFamily="18" charset="-128"/>
              </a:rPr>
              <a:t>外部</a:t>
            </a:r>
            <a:r>
              <a:rPr lang="ja-JP" altLang="en-US" sz="2000" dirty="0" smtClean="0">
                <a:latin typeface="UD デジタル 教科書体 NK-R" panose="02020400000000000000" pitchFamily="18" charset="-128"/>
                <a:ea typeface="UD デジタル 教科書体 NK-R" panose="02020400000000000000" pitchFamily="18" charset="-128"/>
              </a:rPr>
              <a:t>ネットワーク</a:t>
            </a:r>
            <a:r>
              <a:rPr lang="en-US" altLang="ja-JP" sz="2000" dirty="0" smtClean="0">
                <a:latin typeface="UD デジタル 教科書体 NK-R" panose="02020400000000000000" pitchFamily="18" charset="-128"/>
                <a:ea typeface="UD デジタル 教科書体 NK-R" panose="02020400000000000000" pitchFamily="18" charset="-128"/>
              </a:rPr>
              <a:t>(</a:t>
            </a:r>
            <a:r>
              <a:rPr lang="ja-JP" altLang="en-US" sz="2000" dirty="0" smtClean="0">
                <a:latin typeface="UD デジタル 教科書体 NK-R" panose="02020400000000000000" pitchFamily="18" charset="-128"/>
                <a:ea typeface="UD デジタル 教科書体 NK-R" panose="02020400000000000000" pitchFamily="18" charset="-128"/>
              </a:rPr>
              <a:t>工場外</a:t>
            </a:r>
            <a:r>
              <a:rPr lang="en-US" altLang="ja-JP" sz="2000" dirty="0" smtClean="0">
                <a:latin typeface="UD デジタル 教科書体 NK-R" panose="02020400000000000000" pitchFamily="18" charset="-128"/>
                <a:ea typeface="UD デジタル 教科書体 NK-R" panose="02020400000000000000" pitchFamily="18" charset="-128"/>
              </a:rPr>
              <a:t>)</a:t>
            </a:r>
            <a:endParaRPr kumimoji="1" lang="ja-JP" altLang="en-US" sz="2000" dirty="0">
              <a:latin typeface="UD デジタル 教科書体 NK-R" panose="02020400000000000000" pitchFamily="18" charset="-128"/>
              <a:ea typeface="UD デジタル 教科書体 NK-R" panose="02020400000000000000" pitchFamily="18" charset="-128"/>
            </a:endParaRPr>
          </a:p>
        </p:txBody>
      </p:sp>
    </p:spTree>
    <p:extLst>
      <p:ext uri="{BB962C8B-B14F-4D97-AF65-F5344CB8AC3E}">
        <p14:creationId xmlns:p14="http://schemas.microsoft.com/office/powerpoint/2010/main" val="309302685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else if</a:t>
            </a:r>
            <a:r>
              <a:rPr kumimoji="1" lang="ja-JP" altLang="en-US" dirty="0" smtClean="0"/>
              <a:t>文</a:t>
            </a:r>
            <a:endParaRPr kumimoji="1" lang="ja-JP" altLang="en-US" dirty="0"/>
          </a:p>
        </p:txBody>
      </p:sp>
      <p:sp>
        <p:nvSpPr>
          <p:cNvPr id="3" name="コンテンツ プレースホルダ 2"/>
          <p:cNvSpPr>
            <a:spLocks noGrp="1"/>
          </p:cNvSpPr>
          <p:nvPr>
            <p:ph idx="1"/>
          </p:nvPr>
        </p:nvSpPr>
        <p:spPr/>
        <p:txBody>
          <a:bodyPr/>
          <a:lstStyle/>
          <a:p>
            <a:pPr marL="0" indent="0">
              <a:buNone/>
            </a:pPr>
            <a:r>
              <a:rPr kumimoji="1" lang="en-US" altLang="ja-JP" dirty="0" smtClean="0"/>
              <a:t>else		</a:t>
            </a:r>
            <a:r>
              <a:rPr kumimoji="1" lang="ja-JP" altLang="en-US" dirty="0" smtClean="0"/>
              <a:t>➡</a:t>
            </a:r>
            <a:r>
              <a:rPr kumimoji="1" lang="en-US" altLang="ja-JP" dirty="0" smtClean="0"/>
              <a:t>	if</a:t>
            </a:r>
            <a:r>
              <a:rPr kumimoji="1" lang="ja-JP" altLang="en-US" dirty="0" smtClean="0"/>
              <a:t>の条件以外の時の処理</a:t>
            </a:r>
            <a:endParaRPr kumimoji="1" lang="en-US" altLang="ja-JP" dirty="0" smtClean="0"/>
          </a:p>
          <a:p>
            <a:pPr marL="0" indent="0">
              <a:buNone/>
            </a:pPr>
            <a:r>
              <a:rPr lang="en-US" altLang="ja-JP" dirty="0" smtClean="0"/>
              <a:t>if		</a:t>
            </a:r>
            <a:r>
              <a:rPr lang="ja-JP" altLang="en-US" dirty="0" smtClean="0"/>
              <a:t>➡</a:t>
            </a:r>
            <a:r>
              <a:rPr lang="en-US" altLang="ja-JP" dirty="0" smtClean="0"/>
              <a:t>	</a:t>
            </a:r>
            <a:r>
              <a:rPr lang="ja-JP" altLang="en-US" dirty="0" smtClean="0"/>
              <a:t>条件を付けて処理を分岐</a:t>
            </a:r>
            <a:endParaRPr lang="en-US" altLang="ja-JP" dirty="0" smtClean="0"/>
          </a:p>
          <a:p>
            <a:endParaRPr kumimoji="1" lang="en-US" altLang="ja-JP" dirty="0" smtClean="0"/>
          </a:p>
          <a:p>
            <a:pPr marL="0" indent="0">
              <a:buNone/>
            </a:pPr>
            <a:r>
              <a:rPr lang="en-US" altLang="ja-JP" dirty="0" smtClean="0">
                <a:solidFill>
                  <a:srgbClr val="FF0000"/>
                </a:solidFill>
              </a:rPr>
              <a:t>else if	</a:t>
            </a:r>
            <a:r>
              <a:rPr lang="ja-JP" altLang="en-US" dirty="0" smtClean="0"/>
              <a:t>➡</a:t>
            </a:r>
            <a:r>
              <a:rPr lang="en-US" altLang="ja-JP" dirty="0" smtClean="0"/>
              <a:t>	if</a:t>
            </a:r>
            <a:r>
              <a:rPr lang="ja-JP" altLang="en-US" dirty="0" smtClean="0"/>
              <a:t>の条件以外の時</a:t>
            </a:r>
            <a:r>
              <a:rPr lang="ja-JP" altLang="en-US" dirty="0" smtClean="0"/>
              <a:t>、</a:t>
            </a:r>
            <a:r>
              <a:rPr lang="en-US" altLang="ja-JP" dirty="0" smtClean="0"/>
              <a:t/>
            </a:r>
            <a:br>
              <a:rPr lang="en-US" altLang="ja-JP" dirty="0" smtClean="0"/>
            </a:br>
            <a:r>
              <a:rPr lang="en-US" altLang="ja-JP" dirty="0" smtClean="0"/>
              <a:t>			</a:t>
            </a:r>
            <a:r>
              <a:rPr lang="ja-JP" altLang="en-US" dirty="0" smtClean="0"/>
              <a:t>更に</a:t>
            </a:r>
            <a:r>
              <a:rPr lang="ja-JP" altLang="en-US" dirty="0" smtClean="0"/>
              <a:t>条件を付けて</a:t>
            </a:r>
            <a:r>
              <a:rPr lang="en-US" altLang="ja-JP" dirty="0" smtClean="0"/>
              <a:t/>
            </a:r>
            <a:br>
              <a:rPr lang="en-US" altLang="ja-JP" dirty="0" smtClean="0"/>
            </a:br>
            <a:r>
              <a:rPr lang="en-US" altLang="ja-JP" dirty="0" smtClean="0"/>
              <a:t>			</a:t>
            </a:r>
            <a:r>
              <a:rPr lang="ja-JP" altLang="en-US" dirty="0" smtClean="0"/>
              <a:t>処理を分岐</a:t>
            </a:r>
            <a:endParaRPr lang="en-US" altLang="ja-JP" dirty="0" smtClean="0"/>
          </a:p>
          <a:p>
            <a:pPr>
              <a:buNone/>
            </a:pPr>
            <a:endParaRPr kumimoji="1" lang="ja-JP" altLang="en-US" dirty="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100</a:t>
            </a:fld>
            <a:endParaRPr kumimoji="1" lang="ja-JP" altLang="en-US"/>
          </a:p>
        </p:txBody>
      </p:sp>
    </p:spTree>
    <p:extLst>
      <p:ext uri="{BB962C8B-B14F-4D97-AF65-F5344CB8AC3E}">
        <p14:creationId xmlns:p14="http://schemas.microsoft.com/office/powerpoint/2010/main" val="79934626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基本構文</a:t>
            </a:r>
            <a:endParaRPr kumimoji="1" lang="ja-JP" altLang="en-US" dirty="0"/>
          </a:p>
        </p:txBody>
      </p:sp>
      <p:sp>
        <p:nvSpPr>
          <p:cNvPr id="3" name="コンテンツ プレースホルダ 2"/>
          <p:cNvSpPr>
            <a:spLocks noGrp="1"/>
          </p:cNvSpPr>
          <p:nvPr>
            <p:ph idx="1"/>
          </p:nvPr>
        </p:nvSpPr>
        <p:spPr>
          <a:xfrm>
            <a:off x="825500" y="1200151"/>
            <a:ext cx="10756900" cy="4679442"/>
          </a:xfrm>
        </p:spPr>
        <p:txBody>
          <a:bodyPr>
            <a:normAutofit lnSpcReduction="10000"/>
          </a:bodyPr>
          <a:lstStyle/>
          <a:p>
            <a:pPr>
              <a:buNone/>
            </a:pPr>
            <a:r>
              <a:rPr lang="en-US" altLang="ja-JP" dirty="0" smtClean="0"/>
              <a:t>	if(</a:t>
            </a:r>
            <a:r>
              <a:rPr lang="ja-JP" altLang="en-US" dirty="0" smtClean="0"/>
              <a:t>条件式</a:t>
            </a:r>
            <a:r>
              <a:rPr lang="en-US" altLang="ja-JP" dirty="0" smtClean="0"/>
              <a:t>) {</a:t>
            </a:r>
          </a:p>
          <a:p>
            <a:pPr>
              <a:buNone/>
            </a:pPr>
            <a:r>
              <a:rPr lang="en-US" altLang="ja-JP" dirty="0" smtClean="0"/>
              <a:t>			</a:t>
            </a:r>
            <a:r>
              <a:rPr lang="ja-JP" altLang="en-US" dirty="0" smtClean="0"/>
              <a:t>条件式を満たしている時の処理</a:t>
            </a:r>
            <a:endParaRPr lang="en-US" altLang="ja-JP" dirty="0" smtClean="0"/>
          </a:p>
          <a:p>
            <a:pPr>
              <a:buNone/>
            </a:pPr>
            <a:r>
              <a:rPr lang="en-US" altLang="ja-JP" dirty="0" smtClean="0"/>
              <a:t>	}</a:t>
            </a:r>
          </a:p>
          <a:p>
            <a:pPr>
              <a:buNone/>
            </a:pPr>
            <a:r>
              <a:rPr lang="ja-JP" altLang="en-US" dirty="0" smtClean="0"/>
              <a:t>　</a:t>
            </a:r>
            <a:r>
              <a:rPr lang="en-US" altLang="ja-JP" dirty="0" smtClean="0">
                <a:solidFill>
                  <a:srgbClr val="FF0000"/>
                </a:solidFill>
              </a:rPr>
              <a:t>else if</a:t>
            </a:r>
            <a:r>
              <a:rPr lang="en-US" altLang="ja-JP" dirty="0" smtClean="0"/>
              <a:t>(</a:t>
            </a:r>
            <a:r>
              <a:rPr lang="ja-JP" altLang="en-US" dirty="0" smtClean="0">
                <a:solidFill>
                  <a:schemeClr val="accent1"/>
                </a:solidFill>
              </a:rPr>
              <a:t>条件式</a:t>
            </a:r>
            <a:r>
              <a:rPr lang="en-US" altLang="ja-JP" dirty="0" smtClean="0"/>
              <a:t>){</a:t>
            </a:r>
          </a:p>
          <a:p>
            <a:pPr>
              <a:buNone/>
            </a:pPr>
            <a:r>
              <a:rPr lang="en-US" altLang="ja-JP" dirty="0" smtClean="0"/>
              <a:t>			if</a:t>
            </a:r>
            <a:r>
              <a:rPr lang="ja-JP" altLang="en-US" dirty="0" smtClean="0"/>
              <a:t>の条件以外の時</a:t>
            </a:r>
            <a:r>
              <a:rPr lang="ja-JP" altLang="en-US" dirty="0" smtClean="0"/>
              <a:t>で</a:t>
            </a:r>
            <a:r>
              <a:rPr lang="en-US" altLang="ja-JP" dirty="0" smtClean="0"/>
              <a:t/>
            </a:r>
            <a:br>
              <a:rPr lang="en-US" altLang="ja-JP" dirty="0" smtClean="0"/>
            </a:br>
            <a:r>
              <a:rPr lang="en-US" altLang="ja-JP" dirty="0" smtClean="0"/>
              <a:t>		else </a:t>
            </a:r>
            <a:r>
              <a:rPr lang="en-US" altLang="ja-JP" dirty="0" smtClean="0"/>
              <a:t>if</a:t>
            </a:r>
            <a:r>
              <a:rPr lang="ja-JP" altLang="en-US" dirty="0" smtClean="0"/>
              <a:t>の</a:t>
            </a:r>
            <a:r>
              <a:rPr lang="ja-JP" altLang="en-US" dirty="0" smtClean="0"/>
              <a:t>条件式を満たして</a:t>
            </a:r>
            <a:r>
              <a:rPr lang="ja-JP" altLang="en-US" dirty="0" smtClean="0"/>
              <a:t>いる時の処理</a:t>
            </a:r>
            <a:endParaRPr lang="en-US" altLang="ja-JP" dirty="0" smtClean="0"/>
          </a:p>
          <a:p>
            <a:pPr>
              <a:buNone/>
            </a:pPr>
            <a:r>
              <a:rPr lang="en-US" altLang="ja-JP" dirty="0" smtClean="0"/>
              <a:t>	}</a:t>
            </a:r>
          </a:p>
          <a:p>
            <a:endParaRPr kumimoji="1" lang="ja-JP" altLang="en-US" dirty="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101</a:t>
            </a:fld>
            <a:endParaRPr kumimoji="1" lang="ja-JP" altLang="en-US"/>
          </a:p>
        </p:txBody>
      </p:sp>
    </p:spTree>
    <p:extLst>
      <p:ext uri="{BB962C8B-B14F-4D97-AF65-F5344CB8AC3E}">
        <p14:creationId xmlns:p14="http://schemas.microsoft.com/office/powerpoint/2010/main" val="240936460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ひとこと</a:t>
            </a:r>
            <a:r>
              <a:rPr kumimoji="1" lang="ja-JP" altLang="en-US" dirty="0" smtClean="0"/>
              <a:t>まとめ</a:t>
            </a:r>
            <a:endParaRPr kumimoji="1" lang="ja-JP" altLang="en-US" dirty="0"/>
          </a:p>
        </p:txBody>
      </p:sp>
      <p:sp>
        <p:nvSpPr>
          <p:cNvPr id="3" name="コンテンツ プレースホルダ 2"/>
          <p:cNvSpPr>
            <a:spLocks noGrp="1"/>
          </p:cNvSpPr>
          <p:nvPr>
            <p:ph idx="1"/>
          </p:nvPr>
        </p:nvSpPr>
        <p:spPr>
          <a:xfrm>
            <a:off x="838200" y="2013857"/>
            <a:ext cx="10515600" cy="4163106"/>
          </a:xfrm>
        </p:spPr>
        <p:txBody>
          <a:bodyPr/>
          <a:lstStyle/>
          <a:p>
            <a:pPr>
              <a:buNone/>
            </a:pPr>
            <a:r>
              <a:rPr lang="ja-JP" altLang="en-US" dirty="0" smtClean="0"/>
              <a:t>　</a:t>
            </a:r>
            <a:r>
              <a:rPr lang="ja-JP" altLang="en-US" dirty="0" smtClean="0">
                <a:solidFill>
                  <a:srgbClr val="FF0000"/>
                </a:solidFill>
              </a:rPr>
              <a:t>論理演算子</a:t>
            </a:r>
            <a:r>
              <a:rPr lang="en-US" altLang="ja-JP" dirty="0" smtClean="0">
                <a:solidFill>
                  <a:srgbClr val="FF0000"/>
                </a:solidFill>
              </a:rPr>
              <a:t>	</a:t>
            </a:r>
            <a:r>
              <a:rPr lang="ja-JP" altLang="en-US" dirty="0" smtClean="0"/>
              <a:t>➡</a:t>
            </a:r>
            <a:r>
              <a:rPr lang="en-US" altLang="ja-JP" dirty="0" smtClean="0"/>
              <a:t>	</a:t>
            </a:r>
            <a:r>
              <a:rPr lang="ja-JP" altLang="en-US" dirty="0" smtClean="0"/>
              <a:t>複数</a:t>
            </a:r>
            <a:r>
              <a:rPr lang="ja-JP" altLang="en-US" dirty="0" smtClean="0"/>
              <a:t>の条件式をまとめるための</a:t>
            </a:r>
            <a:r>
              <a:rPr lang="en-US" altLang="ja-JP" dirty="0" smtClean="0"/>
              <a:t>				</a:t>
            </a:r>
            <a:r>
              <a:rPr lang="ja-JP" altLang="en-US" dirty="0" smtClean="0"/>
              <a:t>　　</a:t>
            </a:r>
            <a:r>
              <a:rPr lang="en-US" altLang="ja-JP" dirty="0" smtClean="0"/>
              <a:t>	</a:t>
            </a:r>
            <a:r>
              <a:rPr lang="ja-JP" altLang="en-US" dirty="0" smtClean="0"/>
              <a:t>演算子</a:t>
            </a:r>
            <a:endParaRPr lang="en-US" altLang="ja-JP" dirty="0" smtClean="0"/>
          </a:p>
          <a:p>
            <a:pPr>
              <a:buNone/>
            </a:pPr>
            <a:endParaRPr lang="en-US" altLang="ja-JP" dirty="0" smtClean="0"/>
          </a:p>
          <a:p>
            <a:pPr>
              <a:buNone/>
            </a:pPr>
            <a:r>
              <a:rPr lang="ja-JP" altLang="en-US" dirty="0" smtClean="0">
                <a:solidFill>
                  <a:srgbClr val="FF0000"/>
                </a:solidFill>
              </a:rPr>
              <a:t>　</a:t>
            </a:r>
            <a:r>
              <a:rPr lang="en-US" altLang="ja-JP" dirty="0" smtClean="0">
                <a:solidFill>
                  <a:srgbClr val="FF0000"/>
                </a:solidFill>
              </a:rPr>
              <a:t>else if		</a:t>
            </a:r>
            <a:r>
              <a:rPr lang="ja-JP" altLang="en-US" dirty="0" smtClean="0"/>
              <a:t>➡</a:t>
            </a:r>
            <a:r>
              <a:rPr lang="en-US" altLang="ja-JP" dirty="0" smtClean="0"/>
              <a:t>	if</a:t>
            </a:r>
            <a:r>
              <a:rPr lang="ja-JP" altLang="en-US" dirty="0" smtClean="0"/>
              <a:t>の条件が偽の時</a:t>
            </a:r>
            <a:r>
              <a:rPr lang="ja-JP" altLang="en-US" dirty="0" smtClean="0"/>
              <a:t>、</a:t>
            </a:r>
            <a:r>
              <a:rPr lang="en-US" altLang="ja-JP" dirty="0" smtClean="0"/>
              <a:t/>
            </a:r>
            <a:br>
              <a:rPr lang="en-US" altLang="ja-JP" dirty="0" smtClean="0"/>
            </a:br>
            <a:r>
              <a:rPr lang="en-US" altLang="ja-JP" dirty="0" smtClean="0"/>
              <a:t>				</a:t>
            </a:r>
            <a:r>
              <a:rPr lang="ja-JP" altLang="en-US" dirty="0" smtClean="0"/>
              <a:t>さらに</a:t>
            </a:r>
            <a:r>
              <a:rPr lang="ja-JP" altLang="en-US" dirty="0" smtClean="0"/>
              <a:t>条件</a:t>
            </a:r>
            <a:r>
              <a:rPr lang="ja-JP" altLang="en-US" dirty="0" smtClean="0"/>
              <a:t>を付ける</a:t>
            </a:r>
            <a:r>
              <a:rPr lang="ja-JP" altLang="en-US" dirty="0" smtClean="0"/>
              <a:t>文</a:t>
            </a:r>
            <a:endParaRPr lang="en-US" altLang="ja-JP" dirty="0" smtClean="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102</a:t>
            </a:fld>
            <a:endParaRPr kumimoji="1" lang="ja-JP" altLang="en-US"/>
          </a:p>
        </p:txBody>
      </p:sp>
    </p:spTree>
    <p:extLst>
      <p:ext uri="{BB962C8B-B14F-4D97-AF65-F5344CB8AC3E}">
        <p14:creationId xmlns:p14="http://schemas.microsoft.com/office/powerpoint/2010/main" val="332635221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制御</a:t>
            </a:r>
            <a:r>
              <a:rPr lang="ja-JP" altLang="en-US" dirty="0" smtClean="0"/>
              <a:t>構造 </a:t>
            </a:r>
            <a:r>
              <a:rPr lang="en-US" altLang="ja-JP" dirty="0" smtClean="0"/>
              <a:t>switch</a:t>
            </a:r>
            <a:r>
              <a:rPr lang="ja-JP" altLang="en-US" dirty="0" smtClean="0"/>
              <a:t>文</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103</a:t>
            </a:fld>
            <a:endParaRPr kumimoji="1" lang="ja-JP" altLang="en-US" dirty="0"/>
          </a:p>
        </p:txBody>
      </p:sp>
    </p:spTree>
    <p:extLst>
      <p:ext uri="{BB962C8B-B14F-4D97-AF65-F5344CB8AC3E}">
        <p14:creationId xmlns:p14="http://schemas.microsoft.com/office/powerpoint/2010/main" val="397785145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switch</a:t>
            </a:r>
            <a:r>
              <a:rPr kumimoji="1" lang="ja-JP" altLang="en-US" dirty="0" smtClean="0"/>
              <a:t>文とは</a:t>
            </a:r>
            <a:endParaRPr kumimoji="1" lang="ja-JP" altLang="en-US" dirty="0"/>
          </a:p>
        </p:txBody>
      </p:sp>
      <p:sp>
        <p:nvSpPr>
          <p:cNvPr id="3" name="コンテンツ プレースホルダ 2"/>
          <p:cNvSpPr>
            <a:spLocks noGrp="1"/>
          </p:cNvSpPr>
          <p:nvPr>
            <p:ph idx="1"/>
          </p:nvPr>
        </p:nvSpPr>
        <p:spPr>
          <a:xfrm>
            <a:off x="901700" y="1200151"/>
            <a:ext cx="10528300" cy="4679442"/>
          </a:xfrm>
        </p:spPr>
        <p:txBody>
          <a:bodyPr/>
          <a:lstStyle/>
          <a:p>
            <a:pPr marL="0" indent="0">
              <a:buNone/>
            </a:pPr>
            <a:r>
              <a:rPr lang="en-US" altLang="ja-JP" dirty="0" smtClean="0"/>
              <a:t>switch	</a:t>
            </a:r>
            <a:r>
              <a:rPr lang="ja-JP" altLang="en-US" dirty="0" smtClean="0"/>
              <a:t>➡</a:t>
            </a:r>
            <a:r>
              <a:rPr lang="en-US" altLang="ja-JP" dirty="0" smtClean="0"/>
              <a:t>	</a:t>
            </a:r>
            <a:r>
              <a:rPr lang="ja-JP" altLang="en-US" dirty="0" smtClean="0"/>
              <a:t>英語で「切り替える」</a:t>
            </a:r>
            <a:endParaRPr lang="en-US" altLang="ja-JP" dirty="0" smtClean="0"/>
          </a:p>
          <a:p>
            <a:pPr marL="0" indent="0">
              <a:buNone/>
            </a:pPr>
            <a:endParaRPr kumimoji="1" lang="en-US" altLang="ja-JP" dirty="0" smtClean="0"/>
          </a:p>
          <a:p>
            <a:pPr marL="0" indent="0">
              <a:buNone/>
            </a:pPr>
            <a:r>
              <a:rPr lang="ja-JP" altLang="en-US" dirty="0" smtClean="0">
                <a:solidFill>
                  <a:srgbClr val="FF0000"/>
                </a:solidFill>
              </a:rPr>
              <a:t>制御式</a:t>
            </a:r>
            <a:r>
              <a:rPr lang="ja-JP" altLang="en-US" dirty="0" smtClean="0"/>
              <a:t>の値によって処理を</a:t>
            </a:r>
            <a:r>
              <a:rPr lang="en-US" altLang="ja-JP" dirty="0" smtClean="0"/>
              <a:t/>
            </a:r>
            <a:br>
              <a:rPr lang="en-US" altLang="ja-JP" dirty="0" smtClean="0"/>
            </a:br>
            <a:r>
              <a:rPr lang="ja-JP" altLang="en-US" dirty="0" smtClean="0"/>
              <a:t>複数に分ける（切り替える）。</a:t>
            </a:r>
            <a:endParaRPr kumimoji="1" lang="ja-JP" altLang="en-US" dirty="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104</a:t>
            </a:fld>
            <a:endParaRPr kumimoji="1" lang="ja-JP" altLang="en-US"/>
          </a:p>
        </p:txBody>
      </p:sp>
    </p:spTree>
    <p:extLst>
      <p:ext uri="{BB962C8B-B14F-4D97-AF65-F5344CB8AC3E}">
        <p14:creationId xmlns:p14="http://schemas.microsoft.com/office/powerpoint/2010/main" val="128893251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switch</a:t>
            </a:r>
            <a:r>
              <a:rPr kumimoji="1" lang="ja-JP" altLang="en-US" dirty="0" smtClean="0"/>
              <a:t>文の基本構文</a:t>
            </a:r>
            <a:endParaRPr kumimoji="1" lang="ja-JP" altLang="en-US" dirty="0"/>
          </a:p>
        </p:txBody>
      </p:sp>
      <p:sp>
        <p:nvSpPr>
          <p:cNvPr id="3" name="コンテンツ プレースホルダ 2"/>
          <p:cNvSpPr>
            <a:spLocks noGrp="1"/>
          </p:cNvSpPr>
          <p:nvPr>
            <p:ph idx="1"/>
          </p:nvPr>
        </p:nvSpPr>
        <p:spPr>
          <a:xfrm>
            <a:off x="965200" y="965200"/>
            <a:ext cx="10807700" cy="5678510"/>
          </a:xfrm>
        </p:spPr>
        <p:txBody>
          <a:bodyPr>
            <a:noAutofit/>
          </a:bodyPr>
          <a:lstStyle/>
          <a:p>
            <a:pPr>
              <a:buNone/>
            </a:pPr>
            <a:r>
              <a:rPr lang="en-US" altLang="ja-JP" sz="2400" dirty="0"/>
              <a:t>	</a:t>
            </a:r>
            <a:r>
              <a:rPr lang="en-US" altLang="ja-JP" sz="2400" dirty="0">
                <a:solidFill>
                  <a:srgbClr val="FF0000"/>
                </a:solidFill>
              </a:rPr>
              <a:t>switch</a:t>
            </a:r>
            <a:r>
              <a:rPr lang="en-US" altLang="ja-JP" sz="2400" dirty="0"/>
              <a:t>(</a:t>
            </a:r>
            <a:r>
              <a:rPr lang="ja-JP" altLang="en-US" sz="2400" dirty="0">
                <a:solidFill>
                  <a:schemeClr val="accent1"/>
                </a:solidFill>
              </a:rPr>
              <a:t>制御式</a:t>
            </a:r>
            <a:r>
              <a:rPr lang="en-US" altLang="ja-JP" sz="2400" dirty="0"/>
              <a:t>){</a:t>
            </a:r>
          </a:p>
          <a:p>
            <a:pPr>
              <a:buNone/>
            </a:pPr>
            <a:r>
              <a:rPr lang="en-US" altLang="ja-JP" sz="2400" dirty="0"/>
              <a:t>		</a:t>
            </a:r>
            <a:r>
              <a:rPr lang="en-US" altLang="ja-JP" sz="2400" dirty="0">
                <a:solidFill>
                  <a:schemeClr val="accent6">
                    <a:lumMod val="75000"/>
                  </a:schemeClr>
                </a:solidFill>
              </a:rPr>
              <a:t>case</a:t>
            </a:r>
            <a:r>
              <a:rPr lang="en-US" altLang="ja-JP" sz="2400" dirty="0"/>
              <a:t>  </a:t>
            </a:r>
            <a:r>
              <a:rPr lang="ja-JP" altLang="en-US" sz="2400" dirty="0" smtClean="0"/>
              <a:t>値</a:t>
            </a:r>
            <a:r>
              <a:rPr lang="en-US" altLang="ja-JP" sz="2400" dirty="0" smtClean="0"/>
              <a:t>1:</a:t>
            </a:r>
            <a:endParaRPr lang="en-US" altLang="ja-JP" sz="2400" dirty="0"/>
          </a:p>
          <a:p>
            <a:pPr>
              <a:buNone/>
            </a:pPr>
            <a:r>
              <a:rPr lang="en-US" altLang="ja-JP" sz="2400" dirty="0"/>
              <a:t>			</a:t>
            </a:r>
            <a:r>
              <a:rPr lang="ja-JP" altLang="en-US" sz="2400" dirty="0"/>
              <a:t>制御式の結果が値</a:t>
            </a:r>
            <a:r>
              <a:rPr lang="en-US" altLang="ja-JP" sz="2400" dirty="0"/>
              <a:t>1</a:t>
            </a:r>
            <a:r>
              <a:rPr lang="ja-JP" altLang="en-US" sz="2400" dirty="0"/>
              <a:t>の時の処理</a:t>
            </a:r>
            <a:endParaRPr lang="en-US" altLang="ja-JP" sz="2400" dirty="0"/>
          </a:p>
          <a:p>
            <a:pPr>
              <a:buNone/>
            </a:pPr>
            <a:r>
              <a:rPr lang="en-US" altLang="ja-JP" sz="2400" dirty="0"/>
              <a:t>			</a:t>
            </a:r>
            <a:r>
              <a:rPr lang="en-US" altLang="ja-JP" sz="2400" dirty="0">
                <a:solidFill>
                  <a:schemeClr val="accent4">
                    <a:lumMod val="75000"/>
                  </a:schemeClr>
                </a:solidFill>
              </a:rPr>
              <a:t>break;</a:t>
            </a:r>
          </a:p>
          <a:p>
            <a:pPr>
              <a:buNone/>
            </a:pPr>
            <a:r>
              <a:rPr lang="en-US" altLang="ja-JP" sz="2400" dirty="0"/>
              <a:t>		</a:t>
            </a:r>
            <a:r>
              <a:rPr lang="en-US" altLang="ja-JP" sz="2400" dirty="0">
                <a:solidFill>
                  <a:schemeClr val="accent6">
                    <a:lumMod val="75000"/>
                  </a:schemeClr>
                </a:solidFill>
              </a:rPr>
              <a:t>case</a:t>
            </a:r>
            <a:r>
              <a:rPr lang="en-US" altLang="ja-JP" sz="2400" dirty="0"/>
              <a:t>  </a:t>
            </a:r>
            <a:r>
              <a:rPr lang="ja-JP" altLang="en-US" sz="2400" dirty="0"/>
              <a:t>値</a:t>
            </a:r>
            <a:r>
              <a:rPr lang="en-US" altLang="ja-JP" sz="2400" dirty="0"/>
              <a:t>2:</a:t>
            </a:r>
          </a:p>
          <a:p>
            <a:pPr>
              <a:buNone/>
            </a:pPr>
            <a:r>
              <a:rPr lang="en-US" altLang="ja-JP" sz="2400" dirty="0"/>
              <a:t>			</a:t>
            </a:r>
            <a:r>
              <a:rPr lang="ja-JP" altLang="en-US" sz="2400" dirty="0"/>
              <a:t>制御式の結果が値</a:t>
            </a:r>
            <a:r>
              <a:rPr lang="en-US" altLang="ja-JP" sz="2400" dirty="0"/>
              <a:t>2</a:t>
            </a:r>
            <a:r>
              <a:rPr lang="ja-JP" altLang="en-US" sz="2400" dirty="0"/>
              <a:t>の時の処理</a:t>
            </a:r>
            <a:endParaRPr lang="en-US" altLang="ja-JP" sz="2400" dirty="0"/>
          </a:p>
          <a:p>
            <a:pPr>
              <a:buNone/>
            </a:pPr>
            <a:r>
              <a:rPr lang="en-US" altLang="ja-JP" sz="2400" dirty="0"/>
              <a:t>			</a:t>
            </a:r>
            <a:r>
              <a:rPr lang="en-US" altLang="ja-JP" sz="2400" dirty="0">
                <a:solidFill>
                  <a:schemeClr val="accent4">
                    <a:lumMod val="75000"/>
                  </a:schemeClr>
                </a:solidFill>
              </a:rPr>
              <a:t>break</a:t>
            </a:r>
            <a:r>
              <a:rPr lang="en-US" altLang="ja-JP" sz="2400" dirty="0" smtClean="0">
                <a:solidFill>
                  <a:schemeClr val="accent4">
                    <a:lumMod val="75000"/>
                  </a:schemeClr>
                </a:solidFill>
              </a:rPr>
              <a:t>;</a:t>
            </a:r>
          </a:p>
          <a:p>
            <a:pPr>
              <a:buNone/>
            </a:pPr>
            <a:endParaRPr lang="en-US" altLang="ja-JP" sz="2400" dirty="0"/>
          </a:p>
          <a:p>
            <a:pPr>
              <a:buNone/>
            </a:pPr>
            <a:r>
              <a:rPr lang="en-US" altLang="ja-JP" sz="2400" dirty="0"/>
              <a:t>		</a:t>
            </a:r>
            <a:r>
              <a:rPr lang="en-US" altLang="ja-JP" sz="2400" dirty="0">
                <a:solidFill>
                  <a:schemeClr val="accent3">
                    <a:lumMod val="50000"/>
                  </a:schemeClr>
                </a:solidFill>
              </a:rPr>
              <a:t>default</a:t>
            </a:r>
            <a:r>
              <a:rPr lang="en-US" altLang="ja-JP" sz="2400" dirty="0"/>
              <a:t>:</a:t>
            </a:r>
          </a:p>
          <a:p>
            <a:pPr>
              <a:buNone/>
            </a:pPr>
            <a:r>
              <a:rPr lang="en-US" altLang="ja-JP" sz="2400" dirty="0"/>
              <a:t>			</a:t>
            </a:r>
            <a:r>
              <a:rPr lang="ja-JP" altLang="en-US" sz="2400" dirty="0"/>
              <a:t>制御式の結果がどの値でもない</a:t>
            </a:r>
            <a:r>
              <a:rPr lang="ja-JP" altLang="en-US" sz="2400" dirty="0" smtClean="0"/>
              <a:t>時</a:t>
            </a:r>
            <a:endParaRPr lang="en-US" altLang="ja-JP" sz="2400" dirty="0" smtClean="0"/>
          </a:p>
          <a:p>
            <a:pPr>
              <a:buNone/>
            </a:pPr>
            <a:r>
              <a:rPr lang="en-US" altLang="ja-JP" sz="2400" dirty="0">
                <a:latin typeface="+mn-ea"/>
              </a:rPr>
              <a:t>	}</a:t>
            </a:r>
            <a:endParaRPr lang="ja-JP" altLang="en-US" sz="2400" dirty="0">
              <a:latin typeface="+mn-ea"/>
            </a:endParaRPr>
          </a:p>
        </p:txBody>
      </p:sp>
      <p:sp>
        <p:nvSpPr>
          <p:cNvPr id="5" name="テキスト ボックス 4"/>
          <p:cNvSpPr txBox="1"/>
          <p:nvPr/>
        </p:nvSpPr>
        <p:spPr>
          <a:xfrm>
            <a:off x="3185049" y="4343400"/>
            <a:ext cx="461665" cy="370114"/>
          </a:xfrm>
          <a:prstGeom prst="rect">
            <a:avLst/>
          </a:prstGeom>
          <a:noFill/>
        </p:spPr>
        <p:txBody>
          <a:bodyPr vert="eaVert" wrap="square" rtlCol="0">
            <a:spAutoFit/>
          </a:bodyPr>
          <a:lstStyle/>
          <a:p>
            <a:r>
              <a:rPr kumimoji="1" lang="en-US" altLang="ja-JP" dirty="0" smtClean="0"/>
              <a:t>…</a:t>
            </a:r>
            <a:endParaRPr kumimoji="1" lang="ja-JP" altLang="en-US" dirty="0"/>
          </a:p>
        </p:txBody>
      </p:sp>
      <p:sp>
        <p:nvSpPr>
          <p:cNvPr id="6" name="スライド番号プレースホルダー 5"/>
          <p:cNvSpPr>
            <a:spLocks noGrp="1"/>
          </p:cNvSpPr>
          <p:nvPr>
            <p:ph type="sldNum" sz="quarter" idx="12"/>
          </p:nvPr>
        </p:nvSpPr>
        <p:spPr/>
        <p:txBody>
          <a:bodyPr/>
          <a:lstStyle/>
          <a:p>
            <a:fld id="{DDAA87E6-26F4-4CAD-96E5-E55ED5D15559}" type="slidenum">
              <a:rPr kumimoji="1" lang="ja-JP" altLang="en-US" smtClean="0"/>
              <a:t>105</a:t>
            </a:fld>
            <a:endParaRPr kumimoji="1" lang="ja-JP" altLang="en-US"/>
          </a:p>
        </p:txBody>
      </p:sp>
    </p:spTree>
    <p:extLst>
      <p:ext uri="{BB962C8B-B14F-4D97-AF65-F5344CB8AC3E}">
        <p14:creationId xmlns:p14="http://schemas.microsoft.com/office/powerpoint/2010/main" val="391847971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例</a:t>
            </a:r>
            <a:endParaRPr kumimoji="1" lang="ja-JP" altLang="en-US" dirty="0"/>
          </a:p>
        </p:txBody>
      </p:sp>
      <p:sp>
        <p:nvSpPr>
          <p:cNvPr id="3" name="コンテンツ プレースホルダ 2"/>
          <p:cNvSpPr>
            <a:spLocks noGrp="1"/>
          </p:cNvSpPr>
          <p:nvPr>
            <p:ph idx="1"/>
          </p:nvPr>
        </p:nvSpPr>
        <p:spPr/>
        <p:txBody>
          <a:bodyPr/>
          <a:lstStyle/>
          <a:p>
            <a:pPr marL="0" indent="0">
              <a:buNone/>
            </a:pPr>
            <a:r>
              <a:rPr lang="ja-JP" altLang="en-US" dirty="0" smtClean="0"/>
              <a:t>変数 </a:t>
            </a:r>
            <a:r>
              <a:rPr lang="en-US" altLang="ja-JP" dirty="0" smtClean="0"/>
              <a:t>$</a:t>
            </a:r>
            <a:r>
              <a:rPr lang="en-US" altLang="ja-JP" dirty="0" err="1" smtClean="0"/>
              <a:t>num</a:t>
            </a:r>
            <a:r>
              <a:rPr lang="ja-JP" altLang="en-US" dirty="0" smtClean="0"/>
              <a:t> </a:t>
            </a:r>
            <a:r>
              <a:rPr lang="ja-JP" altLang="en-US" dirty="0" smtClean="0"/>
              <a:t>の値が、</a:t>
            </a:r>
            <a:endParaRPr lang="en-US" altLang="ja-JP" dirty="0" smtClean="0"/>
          </a:p>
          <a:p>
            <a:pPr>
              <a:buNone/>
            </a:pPr>
            <a:r>
              <a:rPr lang="en-US" altLang="ja-JP" dirty="0" smtClean="0"/>
              <a:t>0</a:t>
            </a:r>
            <a:r>
              <a:rPr lang="ja-JP" altLang="en-US" dirty="0" smtClean="0"/>
              <a:t>ならば処理</a:t>
            </a:r>
            <a:r>
              <a:rPr lang="en-US" altLang="ja-JP" dirty="0" smtClean="0"/>
              <a:t>a</a:t>
            </a:r>
          </a:p>
          <a:p>
            <a:pPr>
              <a:buNone/>
            </a:pPr>
            <a:r>
              <a:rPr lang="en-US" altLang="ja-JP" dirty="0" smtClean="0"/>
              <a:t>1</a:t>
            </a:r>
            <a:r>
              <a:rPr lang="ja-JP" altLang="en-US" dirty="0" smtClean="0"/>
              <a:t>ならば処理</a:t>
            </a:r>
            <a:r>
              <a:rPr lang="en-US" altLang="ja-JP" dirty="0" smtClean="0"/>
              <a:t>b</a:t>
            </a:r>
          </a:p>
          <a:p>
            <a:pPr>
              <a:buNone/>
            </a:pPr>
            <a:r>
              <a:rPr kumimoji="1" lang="en-US" altLang="ja-JP" dirty="0" smtClean="0"/>
              <a:t>2</a:t>
            </a:r>
            <a:r>
              <a:rPr lang="ja-JP" altLang="en-US" dirty="0" smtClean="0"/>
              <a:t>ならば処理</a:t>
            </a:r>
            <a:r>
              <a:rPr lang="en-US" altLang="ja-JP" dirty="0" smtClean="0"/>
              <a:t>c</a:t>
            </a:r>
          </a:p>
          <a:p>
            <a:pPr>
              <a:buNone/>
            </a:pPr>
            <a:r>
              <a:rPr kumimoji="1" lang="ja-JP" altLang="en-US" dirty="0" smtClean="0"/>
              <a:t>それ以外なら処理</a:t>
            </a:r>
            <a:r>
              <a:rPr kumimoji="1" lang="en-US" altLang="ja-JP" dirty="0" smtClean="0"/>
              <a:t>d</a:t>
            </a:r>
          </a:p>
          <a:p>
            <a:pPr>
              <a:buNone/>
            </a:pPr>
            <a:r>
              <a:rPr lang="ja-JP" altLang="en-US" dirty="0" smtClean="0"/>
              <a:t>というように処理を分けたい。</a:t>
            </a:r>
            <a:endParaRPr kumimoji="1" lang="en-US" altLang="ja-JP" dirty="0" smtClean="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106</a:t>
            </a:fld>
            <a:endParaRPr kumimoji="1" lang="ja-JP" altLang="en-US"/>
          </a:p>
        </p:txBody>
      </p:sp>
    </p:spTree>
    <p:extLst>
      <p:ext uri="{BB962C8B-B14F-4D97-AF65-F5344CB8AC3E}">
        <p14:creationId xmlns:p14="http://schemas.microsoft.com/office/powerpoint/2010/main" val="133130132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idx="1"/>
          </p:nvPr>
        </p:nvSpPr>
        <p:spPr>
          <a:xfrm>
            <a:off x="653143" y="428605"/>
            <a:ext cx="11070771" cy="6292870"/>
          </a:xfrm>
        </p:spPr>
        <p:txBody>
          <a:bodyPr>
            <a:normAutofit fontScale="77500" lnSpcReduction="20000"/>
          </a:bodyPr>
          <a:lstStyle/>
          <a:p>
            <a:pPr>
              <a:buNone/>
            </a:pPr>
            <a:r>
              <a:rPr kumimoji="1" lang="en-US" altLang="ja-JP" dirty="0" smtClean="0">
                <a:solidFill>
                  <a:srgbClr val="FF0000"/>
                </a:solidFill>
              </a:rPr>
              <a:t>switch</a:t>
            </a:r>
            <a:r>
              <a:rPr kumimoji="1" lang="en-US" altLang="ja-JP" dirty="0" smtClean="0"/>
              <a:t>( </a:t>
            </a:r>
            <a:r>
              <a:rPr kumimoji="1" lang="en-US" altLang="ja-JP" dirty="0" smtClean="0"/>
              <a:t>$</a:t>
            </a:r>
            <a:r>
              <a:rPr lang="en-US" altLang="ja-JP" dirty="0" err="1" smtClean="0">
                <a:solidFill>
                  <a:schemeClr val="accent1"/>
                </a:solidFill>
              </a:rPr>
              <a:t>num</a:t>
            </a:r>
            <a:r>
              <a:rPr lang="en-US" altLang="ja-JP" dirty="0" smtClean="0">
                <a:solidFill>
                  <a:schemeClr val="accent1"/>
                </a:solidFill>
              </a:rPr>
              <a:t> </a:t>
            </a:r>
            <a:r>
              <a:rPr kumimoji="1" lang="en-US" altLang="ja-JP" dirty="0" smtClean="0"/>
              <a:t>){</a:t>
            </a:r>
          </a:p>
          <a:p>
            <a:pPr>
              <a:buNone/>
            </a:pPr>
            <a:r>
              <a:rPr kumimoji="1" lang="en-US" altLang="ja-JP" dirty="0" smtClean="0"/>
              <a:t>	</a:t>
            </a:r>
            <a:r>
              <a:rPr kumimoji="1" lang="en-US" altLang="ja-JP" dirty="0" smtClean="0">
                <a:solidFill>
                  <a:schemeClr val="accent6"/>
                </a:solidFill>
              </a:rPr>
              <a:t>case</a:t>
            </a:r>
            <a:r>
              <a:rPr kumimoji="1" lang="en-US" altLang="ja-JP" dirty="0" smtClean="0"/>
              <a:t> 0:</a:t>
            </a:r>
          </a:p>
          <a:p>
            <a:pPr>
              <a:buNone/>
            </a:pPr>
            <a:r>
              <a:rPr lang="en-US" altLang="ja-JP" dirty="0" smtClean="0"/>
              <a:t>		</a:t>
            </a:r>
            <a:r>
              <a:rPr lang="ja-JP" altLang="en-US" dirty="0" smtClean="0"/>
              <a:t>処理</a:t>
            </a:r>
            <a:r>
              <a:rPr lang="en-US" altLang="ja-JP" dirty="0" smtClean="0"/>
              <a:t>a;</a:t>
            </a:r>
          </a:p>
          <a:p>
            <a:pPr>
              <a:buNone/>
            </a:pPr>
            <a:r>
              <a:rPr lang="en-US" altLang="ja-JP" dirty="0" smtClean="0"/>
              <a:t>		</a:t>
            </a:r>
            <a:r>
              <a:rPr lang="en-US" altLang="ja-JP" dirty="0" smtClean="0">
                <a:solidFill>
                  <a:schemeClr val="accent4"/>
                </a:solidFill>
              </a:rPr>
              <a:t>break;</a:t>
            </a:r>
          </a:p>
          <a:p>
            <a:pPr>
              <a:buNone/>
            </a:pPr>
            <a:r>
              <a:rPr lang="en-US" altLang="ja-JP" dirty="0" smtClean="0"/>
              <a:t>	</a:t>
            </a:r>
            <a:r>
              <a:rPr lang="en-US" altLang="ja-JP" dirty="0" smtClean="0">
                <a:solidFill>
                  <a:schemeClr val="accent6"/>
                </a:solidFill>
              </a:rPr>
              <a:t>case</a:t>
            </a:r>
            <a:r>
              <a:rPr lang="en-US" altLang="ja-JP" dirty="0" smtClean="0"/>
              <a:t> 1:</a:t>
            </a:r>
          </a:p>
          <a:p>
            <a:pPr>
              <a:buNone/>
            </a:pPr>
            <a:r>
              <a:rPr lang="en-US" altLang="ja-JP" dirty="0" smtClean="0"/>
              <a:t>		</a:t>
            </a:r>
            <a:r>
              <a:rPr lang="ja-JP" altLang="en-US" dirty="0" smtClean="0"/>
              <a:t>処理</a:t>
            </a:r>
            <a:r>
              <a:rPr lang="en-US" altLang="ja-JP" dirty="0" smtClean="0"/>
              <a:t>b;</a:t>
            </a:r>
          </a:p>
          <a:p>
            <a:pPr>
              <a:buNone/>
            </a:pPr>
            <a:r>
              <a:rPr lang="en-US" altLang="ja-JP" dirty="0" smtClean="0"/>
              <a:t>		</a:t>
            </a:r>
            <a:r>
              <a:rPr lang="en-US" altLang="ja-JP" dirty="0" smtClean="0">
                <a:solidFill>
                  <a:schemeClr val="accent4"/>
                </a:solidFill>
              </a:rPr>
              <a:t>break;</a:t>
            </a:r>
          </a:p>
          <a:p>
            <a:pPr>
              <a:buNone/>
            </a:pPr>
            <a:r>
              <a:rPr lang="en-US" altLang="ja-JP" dirty="0" smtClean="0"/>
              <a:t>	</a:t>
            </a:r>
            <a:r>
              <a:rPr lang="en-US" altLang="ja-JP" dirty="0" smtClean="0">
                <a:solidFill>
                  <a:schemeClr val="accent6"/>
                </a:solidFill>
              </a:rPr>
              <a:t>case</a:t>
            </a:r>
            <a:r>
              <a:rPr lang="en-US" altLang="ja-JP" dirty="0" smtClean="0"/>
              <a:t> 2:</a:t>
            </a:r>
          </a:p>
          <a:p>
            <a:pPr>
              <a:buNone/>
            </a:pPr>
            <a:r>
              <a:rPr lang="en-US" altLang="ja-JP" dirty="0" smtClean="0"/>
              <a:t>		</a:t>
            </a:r>
            <a:r>
              <a:rPr lang="ja-JP" altLang="en-US" dirty="0" smtClean="0"/>
              <a:t>処理</a:t>
            </a:r>
            <a:r>
              <a:rPr lang="en-US" altLang="ja-JP" dirty="0" smtClean="0"/>
              <a:t>c;</a:t>
            </a:r>
          </a:p>
          <a:p>
            <a:pPr>
              <a:buNone/>
            </a:pPr>
            <a:r>
              <a:rPr lang="en-US" altLang="ja-JP" dirty="0" smtClean="0"/>
              <a:t>		</a:t>
            </a:r>
            <a:r>
              <a:rPr lang="en-US" altLang="ja-JP" dirty="0" smtClean="0">
                <a:solidFill>
                  <a:schemeClr val="accent4"/>
                </a:solidFill>
              </a:rPr>
              <a:t>break;</a:t>
            </a:r>
          </a:p>
          <a:p>
            <a:pPr>
              <a:buNone/>
            </a:pPr>
            <a:r>
              <a:rPr lang="en-US" altLang="ja-JP" dirty="0" smtClean="0"/>
              <a:t>	</a:t>
            </a:r>
            <a:r>
              <a:rPr lang="en-US" altLang="ja-JP" dirty="0" smtClean="0">
                <a:solidFill>
                  <a:schemeClr val="accent3">
                    <a:lumMod val="50000"/>
                  </a:schemeClr>
                </a:solidFill>
              </a:rPr>
              <a:t>default:</a:t>
            </a:r>
          </a:p>
          <a:p>
            <a:pPr>
              <a:buNone/>
            </a:pPr>
            <a:r>
              <a:rPr lang="en-US" altLang="ja-JP" dirty="0" smtClean="0"/>
              <a:t>		</a:t>
            </a:r>
            <a:r>
              <a:rPr lang="ja-JP" altLang="en-US" dirty="0" smtClean="0"/>
              <a:t>処理</a:t>
            </a:r>
            <a:r>
              <a:rPr lang="en-US" altLang="ja-JP" dirty="0" smtClean="0"/>
              <a:t>d;</a:t>
            </a:r>
          </a:p>
          <a:p>
            <a:pPr>
              <a:buNone/>
            </a:pPr>
            <a:r>
              <a:rPr lang="en-US" altLang="ja-JP" dirty="0" smtClean="0"/>
              <a:t>}</a:t>
            </a:r>
          </a:p>
        </p:txBody>
      </p:sp>
      <p:sp>
        <p:nvSpPr>
          <p:cNvPr id="2" name="スライド番号プレースホルダー 1"/>
          <p:cNvSpPr>
            <a:spLocks noGrp="1"/>
          </p:cNvSpPr>
          <p:nvPr>
            <p:ph type="sldNum" sz="quarter" idx="12"/>
          </p:nvPr>
        </p:nvSpPr>
        <p:spPr/>
        <p:txBody>
          <a:bodyPr/>
          <a:lstStyle/>
          <a:p>
            <a:fld id="{DDAA87E6-26F4-4CAD-96E5-E55ED5D15559}" type="slidenum">
              <a:rPr kumimoji="1" lang="ja-JP" altLang="en-US" smtClean="0"/>
              <a:t>107</a:t>
            </a:fld>
            <a:endParaRPr kumimoji="1" lang="ja-JP" altLang="en-US"/>
          </a:p>
        </p:txBody>
      </p:sp>
    </p:spTree>
    <p:extLst>
      <p:ext uri="{BB962C8B-B14F-4D97-AF65-F5344CB8AC3E}">
        <p14:creationId xmlns:p14="http://schemas.microsoft.com/office/powerpoint/2010/main" val="30642217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break</a:t>
            </a:r>
            <a:r>
              <a:rPr kumimoji="1" lang="ja-JP" altLang="en-US" dirty="0" smtClean="0"/>
              <a:t>文</a:t>
            </a:r>
            <a:endParaRPr kumimoji="1" lang="ja-JP" altLang="en-US" dirty="0"/>
          </a:p>
        </p:txBody>
      </p:sp>
      <p:sp>
        <p:nvSpPr>
          <p:cNvPr id="3" name="コンテンツ プレースホルダ 2"/>
          <p:cNvSpPr>
            <a:spLocks noGrp="1"/>
          </p:cNvSpPr>
          <p:nvPr>
            <p:ph idx="1"/>
          </p:nvPr>
        </p:nvSpPr>
        <p:spPr>
          <a:xfrm>
            <a:off x="711200" y="1200151"/>
            <a:ext cx="10718800" cy="4679442"/>
          </a:xfrm>
        </p:spPr>
        <p:txBody>
          <a:bodyPr>
            <a:normAutofit/>
          </a:bodyPr>
          <a:lstStyle/>
          <a:p>
            <a:pPr marL="0" indent="0">
              <a:buNone/>
            </a:pPr>
            <a:r>
              <a:rPr kumimoji="1" lang="en-US" altLang="ja-JP" sz="4000" dirty="0" smtClean="0"/>
              <a:t>switch</a:t>
            </a:r>
            <a:r>
              <a:rPr kumimoji="1" lang="ja-JP" altLang="en-US" sz="4000" dirty="0" smtClean="0"/>
              <a:t>文もしくは反復文の実行を終了させる文</a:t>
            </a:r>
            <a:endParaRPr kumimoji="1" lang="en-US" altLang="ja-JP" sz="4000" dirty="0" smtClean="0"/>
          </a:p>
          <a:p>
            <a:pPr marL="0" indent="0">
              <a:buNone/>
            </a:pPr>
            <a:endParaRPr lang="en-US" altLang="ja-JP" sz="4000" dirty="0" smtClean="0">
              <a:solidFill>
                <a:srgbClr val="FF0000"/>
              </a:solidFill>
            </a:endParaRPr>
          </a:p>
          <a:p>
            <a:pPr marL="0" indent="0">
              <a:buNone/>
            </a:pPr>
            <a:r>
              <a:rPr lang="en-US" altLang="ja-JP" sz="4000" dirty="0" smtClean="0">
                <a:solidFill>
                  <a:srgbClr val="FF0000"/>
                </a:solidFill>
              </a:rPr>
              <a:t>break</a:t>
            </a:r>
            <a:r>
              <a:rPr lang="ja-JP" altLang="en-US" sz="4000" dirty="0" smtClean="0">
                <a:solidFill>
                  <a:srgbClr val="FF0000"/>
                </a:solidFill>
              </a:rPr>
              <a:t>文</a:t>
            </a:r>
            <a:r>
              <a:rPr lang="ja-JP" altLang="en-US" sz="4000" dirty="0" smtClean="0"/>
              <a:t>を実行すると強制的に</a:t>
            </a:r>
            <a:r>
              <a:rPr lang="en-US" altLang="ja-JP" sz="4000" dirty="0" smtClean="0"/>
              <a:t/>
            </a:r>
            <a:br>
              <a:rPr lang="en-US" altLang="ja-JP" sz="4000" dirty="0" smtClean="0"/>
            </a:br>
            <a:r>
              <a:rPr lang="ja-JP" altLang="en-US" sz="4000" dirty="0" smtClean="0"/>
              <a:t>そのブロックを終了させ、</a:t>
            </a:r>
            <a:r>
              <a:rPr lang="ja-JP" altLang="en-US" sz="4000" dirty="0" smtClean="0">
                <a:solidFill>
                  <a:srgbClr val="FF0000"/>
                </a:solidFill>
              </a:rPr>
              <a:t>次の処理へと進む</a:t>
            </a:r>
            <a:endParaRPr kumimoji="1" lang="ja-JP" altLang="en-US" sz="4000" dirty="0">
              <a:solidFill>
                <a:srgbClr val="FF0000"/>
              </a:solidFill>
            </a:endParaRPr>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108</a:t>
            </a:fld>
            <a:endParaRPr kumimoji="1" lang="ja-JP" altLang="en-US"/>
          </a:p>
        </p:txBody>
      </p:sp>
    </p:spTree>
    <p:extLst>
      <p:ext uri="{BB962C8B-B14F-4D97-AF65-F5344CB8AC3E}">
        <p14:creationId xmlns:p14="http://schemas.microsoft.com/office/powerpoint/2010/main" val="184640756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if</a:t>
            </a:r>
            <a:r>
              <a:rPr kumimoji="1" lang="ja-JP" altLang="en-US" dirty="0" smtClean="0"/>
              <a:t>文を使った場合</a:t>
            </a:r>
            <a:endParaRPr kumimoji="1" lang="ja-JP" altLang="en-US" dirty="0"/>
          </a:p>
        </p:txBody>
      </p:sp>
      <p:sp>
        <p:nvSpPr>
          <p:cNvPr id="3" name="コンテンツ プレースホルダ 2"/>
          <p:cNvSpPr>
            <a:spLocks noGrp="1"/>
          </p:cNvSpPr>
          <p:nvPr>
            <p:ph idx="1"/>
          </p:nvPr>
        </p:nvSpPr>
        <p:spPr/>
        <p:txBody>
          <a:bodyPr>
            <a:normAutofit fontScale="85000" lnSpcReduction="20000"/>
          </a:bodyPr>
          <a:lstStyle/>
          <a:p>
            <a:pPr>
              <a:buNone/>
            </a:pPr>
            <a:r>
              <a:rPr lang="en-US" altLang="ja-JP" sz="2400" dirty="0"/>
              <a:t>if( </a:t>
            </a:r>
            <a:r>
              <a:rPr lang="en-US" altLang="ja-JP" sz="2400" dirty="0" smtClean="0"/>
              <a:t>$</a:t>
            </a:r>
            <a:r>
              <a:rPr lang="en-US" altLang="ja-JP" sz="2400" dirty="0" err="1" smtClean="0"/>
              <a:t>num</a:t>
            </a:r>
            <a:r>
              <a:rPr lang="en-US" altLang="ja-JP" sz="2400" dirty="0" smtClean="0"/>
              <a:t> </a:t>
            </a:r>
            <a:r>
              <a:rPr lang="en-US" altLang="ja-JP" sz="2400" dirty="0"/>
              <a:t>== 0){</a:t>
            </a:r>
          </a:p>
          <a:p>
            <a:pPr>
              <a:buNone/>
            </a:pPr>
            <a:r>
              <a:rPr lang="en-US" altLang="ja-JP" sz="2400" dirty="0"/>
              <a:t>			</a:t>
            </a:r>
            <a:r>
              <a:rPr lang="ja-JP" altLang="en-US" sz="2400" dirty="0"/>
              <a:t>処理</a:t>
            </a:r>
            <a:r>
              <a:rPr lang="en-US" altLang="ja-JP" sz="2400" dirty="0"/>
              <a:t>a;</a:t>
            </a:r>
          </a:p>
          <a:p>
            <a:pPr>
              <a:buNone/>
            </a:pPr>
            <a:r>
              <a:rPr lang="en-US" altLang="ja-JP" sz="2400" dirty="0"/>
              <a:t>}</a:t>
            </a:r>
          </a:p>
          <a:p>
            <a:pPr>
              <a:buNone/>
            </a:pPr>
            <a:r>
              <a:rPr lang="en-US" altLang="ja-JP" sz="2400" dirty="0"/>
              <a:t>else if( </a:t>
            </a:r>
            <a:r>
              <a:rPr lang="en-US" altLang="ja-JP" sz="2400" dirty="0" smtClean="0"/>
              <a:t>$</a:t>
            </a:r>
            <a:r>
              <a:rPr lang="en-US" altLang="ja-JP" sz="2400" dirty="0" err="1" smtClean="0"/>
              <a:t>num</a:t>
            </a:r>
            <a:r>
              <a:rPr lang="en-US" altLang="ja-JP" sz="2400" dirty="0" smtClean="0"/>
              <a:t> </a:t>
            </a:r>
            <a:r>
              <a:rPr lang="en-US" altLang="ja-JP" sz="2400" dirty="0"/>
              <a:t>== 1){</a:t>
            </a:r>
          </a:p>
          <a:p>
            <a:pPr>
              <a:buNone/>
            </a:pPr>
            <a:r>
              <a:rPr lang="en-US" altLang="ja-JP" sz="2400" dirty="0"/>
              <a:t>			</a:t>
            </a:r>
            <a:r>
              <a:rPr lang="ja-JP" altLang="en-US" sz="2400" dirty="0"/>
              <a:t>処理</a:t>
            </a:r>
            <a:r>
              <a:rPr lang="en-US" altLang="ja-JP" sz="2400" dirty="0"/>
              <a:t>b;</a:t>
            </a:r>
          </a:p>
          <a:p>
            <a:pPr>
              <a:buNone/>
            </a:pPr>
            <a:r>
              <a:rPr lang="en-US" altLang="ja-JP" sz="2400" dirty="0"/>
              <a:t>}</a:t>
            </a:r>
          </a:p>
          <a:p>
            <a:pPr>
              <a:buNone/>
            </a:pPr>
            <a:r>
              <a:rPr lang="en-US" altLang="ja-JP" sz="2400" dirty="0"/>
              <a:t>else if( </a:t>
            </a:r>
            <a:r>
              <a:rPr lang="en-US" altLang="ja-JP" sz="2400" dirty="0" smtClean="0"/>
              <a:t>$</a:t>
            </a:r>
            <a:r>
              <a:rPr lang="en-US" altLang="ja-JP" sz="2400" dirty="0" err="1" smtClean="0"/>
              <a:t>num</a:t>
            </a:r>
            <a:r>
              <a:rPr lang="en-US" altLang="ja-JP" sz="2400" dirty="0" smtClean="0"/>
              <a:t> </a:t>
            </a:r>
            <a:r>
              <a:rPr lang="en-US" altLang="ja-JP" sz="2400" dirty="0"/>
              <a:t>== 2){</a:t>
            </a:r>
          </a:p>
          <a:p>
            <a:pPr>
              <a:buNone/>
            </a:pPr>
            <a:r>
              <a:rPr lang="en-US" altLang="ja-JP" sz="2400" dirty="0"/>
              <a:t>			</a:t>
            </a:r>
            <a:r>
              <a:rPr lang="ja-JP" altLang="en-US" sz="2400" dirty="0"/>
              <a:t>処理</a:t>
            </a:r>
            <a:r>
              <a:rPr lang="en-US" altLang="ja-JP" sz="2400" dirty="0"/>
              <a:t>c;</a:t>
            </a:r>
          </a:p>
          <a:p>
            <a:pPr>
              <a:buNone/>
            </a:pPr>
            <a:r>
              <a:rPr lang="en-US" altLang="ja-JP" sz="2400" dirty="0"/>
              <a:t>}</a:t>
            </a:r>
          </a:p>
          <a:p>
            <a:pPr>
              <a:buNone/>
            </a:pPr>
            <a:r>
              <a:rPr lang="en-US" altLang="ja-JP" sz="2400" dirty="0"/>
              <a:t>else{</a:t>
            </a:r>
          </a:p>
          <a:p>
            <a:pPr>
              <a:buNone/>
            </a:pPr>
            <a:r>
              <a:rPr lang="en-US" altLang="ja-JP" sz="2400" dirty="0"/>
              <a:t>			</a:t>
            </a:r>
            <a:r>
              <a:rPr lang="ja-JP" altLang="en-US" sz="2400" dirty="0"/>
              <a:t>処理</a:t>
            </a:r>
            <a:r>
              <a:rPr lang="en-US" altLang="ja-JP" sz="2400" dirty="0"/>
              <a:t>d;</a:t>
            </a:r>
          </a:p>
          <a:p>
            <a:pPr>
              <a:buNone/>
            </a:pPr>
            <a:r>
              <a:rPr lang="en-US" altLang="ja-JP" sz="2400" dirty="0"/>
              <a:t>}</a:t>
            </a:r>
            <a:endParaRPr lang="ja-JP" altLang="en-US" sz="2400" dirty="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109</a:t>
            </a:fld>
            <a:endParaRPr kumimoji="1" lang="ja-JP" altLang="en-US"/>
          </a:p>
        </p:txBody>
      </p:sp>
    </p:spTree>
    <p:extLst>
      <p:ext uri="{BB962C8B-B14F-4D97-AF65-F5344CB8AC3E}">
        <p14:creationId xmlns:p14="http://schemas.microsoft.com/office/powerpoint/2010/main" val="13500946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DX</a:t>
            </a:r>
            <a:r>
              <a:rPr kumimoji="1" lang="ja-JP" altLang="en-US" dirty="0" smtClean="0"/>
              <a:t>と</a:t>
            </a:r>
            <a:r>
              <a:rPr kumimoji="1" lang="en-US" altLang="ja-JP" dirty="0" smtClean="0"/>
              <a:t>【</a:t>
            </a:r>
            <a:r>
              <a:rPr kumimoji="1" lang="ja-JP" altLang="en-US" dirty="0" smtClean="0"/>
              <a:t>見える化</a:t>
            </a:r>
            <a:r>
              <a:rPr kumimoji="1" lang="en-US" altLang="ja-JP" dirty="0" smtClean="0"/>
              <a:t>】</a:t>
            </a:r>
            <a:endParaRPr kumimoji="1" lang="ja-JP" altLang="en-US" dirty="0"/>
          </a:p>
        </p:txBody>
      </p:sp>
      <p:sp>
        <p:nvSpPr>
          <p:cNvPr id="3" name="コンテンツ プレースホルダー 2"/>
          <p:cNvSpPr>
            <a:spLocks noGrp="1"/>
          </p:cNvSpPr>
          <p:nvPr>
            <p:ph idx="1"/>
          </p:nvPr>
        </p:nvSpPr>
        <p:spPr>
          <a:xfrm>
            <a:off x="542925" y="1200150"/>
            <a:ext cx="11125200" cy="4952999"/>
          </a:xfrm>
        </p:spPr>
        <p:txBody>
          <a:bodyPr/>
          <a:lstStyle/>
          <a:p>
            <a:pPr marL="0" indent="0">
              <a:buNone/>
            </a:pPr>
            <a:r>
              <a:rPr kumimoji="1" lang="ja-JP" altLang="en-US" dirty="0" smtClean="0"/>
              <a:t>　見える化</a:t>
            </a:r>
            <a:endParaRPr kumimoji="1" lang="en-US" altLang="ja-JP" dirty="0" smtClean="0"/>
          </a:p>
          <a:p>
            <a:pPr lvl="1"/>
            <a:r>
              <a:rPr lang="ja-JP" altLang="en-US" dirty="0"/>
              <a:t>仕事</a:t>
            </a:r>
            <a:r>
              <a:rPr lang="ja-JP" altLang="en-US" dirty="0" smtClean="0"/>
              <a:t>をするにあたって「見えにくい・見えない情報」を</a:t>
            </a:r>
            <a:r>
              <a:rPr lang="en-US" altLang="ja-JP" dirty="0" smtClean="0"/>
              <a:t/>
            </a:r>
            <a:br>
              <a:rPr lang="en-US" altLang="ja-JP" dirty="0" smtClean="0"/>
            </a:br>
            <a:r>
              <a:rPr lang="ja-JP" altLang="en-US" dirty="0" smtClean="0"/>
              <a:t>いつでも見えるように可視化すること</a:t>
            </a:r>
            <a:endParaRPr lang="en-US" altLang="ja-JP" dirty="0" smtClean="0"/>
          </a:p>
          <a:p>
            <a:pPr lvl="1"/>
            <a:endParaRPr kumimoji="1" lang="en-US" altLang="ja-JP" dirty="0"/>
          </a:p>
          <a:p>
            <a:pPr marL="0" indent="0">
              <a:buNone/>
            </a:pPr>
            <a:r>
              <a:rPr kumimoji="1" lang="ja-JP" altLang="en-US" dirty="0" smtClean="0"/>
              <a:t>現在の仕事を</a:t>
            </a:r>
            <a:r>
              <a:rPr kumimoji="1" lang="en-US" altLang="ja-JP" dirty="0" smtClean="0"/>
              <a:t>【</a:t>
            </a:r>
            <a:r>
              <a:rPr kumimoji="1" lang="ja-JP" altLang="en-US" dirty="0" smtClean="0"/>
              <a:t>見える化</a:t>
            </a:r>
            <a:r>
              <a:rPr kumimoji="1" lang="en-US" altLang="ja-JP" dirty="0" smtClean="0"/>
              <a:t>】</a:t>
            </a:r>
            <a:r>
              <a:rPr kumimoji="1" lang="ja-JP" altLang="en-US" dirty="0" smtClean="0"/>
              <a:t>することが</a:t>
            </a:r>
            <a:r>
              <a:rPr kumimoji="1" lang="en-US" altLang="ja-JP" dirty="0" smtClean="0"/>
              <a:t>DX</a:t>
            </a:r>
            <a:r>
              <a:rPr kumimoji="1" lang="ja-JP" altLang="en-US" dirty="0" smtClean="0"/>
              <a:t>の第一歩</a:t>
            </a:r>
            <a:endParaRPr kumimoji="1" lang="en-US" altLang="ja-JP" dirty="0" smtClean="0"/>
          </a:p>
          <a:p>
            <a:pPr marL="0" indent="0">
              <a:buNone/>
            </a:pPr>
            <a:r>
              <a:rPr lang="ja-JP" altLang="en-US" dirty="0" smtClean="0"/>
              <a:t>その後、分析によりムダや簡易化できるものを発見し</a:t>
            </a:r>
            <a:r>
              <a:rPr lang="en-US" altLang="ja-JP" dirty="0" smtClean="0"/>
              <a:t/>
            </a:r>
            <a:br>
              <a:rPr lang="en-US" altLang="ja-JP" dirty="0" smtClean="0"/>
            </a:br>
            <a:r>
              <a:rPr lang="ja-JP" altLang="en-US" dirty="0" smtClean="0"/>
              <a:t>改善につなげる</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11</a:t>
            </a:fld>
            <a:endParaRPr kumimoji="1" lang="ja-JP" altLang="en-US"/>
          </a:p>
        </p:txBody>
      </p:sp>
    </p:spTree>
    <p:extLst>
      <p:ext uri="{BB962C8B-B14F-4D97-AF65-F5344CB8AC3E}">
        <p14:creationId xmlns:p14="http://schemas.microsoft.com/office/powerpoint/2010/main" val="34402193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やって</a:t>
            </a:r>
            <a:r>
              <a:rPr lang="ja-JP" altLang="en-US" dirty="0" smtClean="0"/>
              <a:t>みよう：</a:t>
            </a:r>
            <a:r>
              <a:rPr lang="en-US" altLang="ja-JP" dirty="0" smtClean="0"/>
              <a:t>switch</a:t>
            </a:r>
            <a:r>
              <a:rPr lang="ja-JP" altLang="en-US" dirty="0" smtClean="0"/>
              <a:t>文</a:t>
            </a:r>
            <a:r>
              <a:rPr lang="ja-JP" altLang="en-US" dirty="0"/>
              <a:t>①</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110</a:t>
            </a:fld>
            <a:endParaRPr kumimoji="1" lang="ja-JP" altLang="en-US"/>
          </a:p>
        </p:txBody>
      </p:sp>
      <p:sp>
        <p:nvSpPr>
          <p:cNvPr id="6" name="コンテンツ プレースホルダ 2"/>
          <p:cNvSpPr>
            <a:spLocks noGrp="1"/>
          </p:cNvSpPr>
          <p:nvPr>
            <p:ph idx="1"/>
          </p:nvPr>
        </p:nvSpPr>
        <p:spPr>
          <a:xfrm>
            <a:off x="635000" y="5105399"/>
            <a:ext cx="10807700" cy="1333501"/>
          </a:xfrm>
        </p:spPr>
        <p:txBody>
          <a:bodyPr anchor="t">
            <a:normAutofit lnSpcReduction="10000"/>
          </a:bodyPr>
          <a:lstStyle/>
          <a:p>
            <a:pPr marL="0" indent="0">
              <a:buNone/>
            </a:pPr>
            <a:r>
              <a:rPr kumimoji="1" lang="en-US" altLang="ja-JP" sz="4000" dirty="0" smtClean="0"/>
              <a:t>08_swTest.html</a:t>
            </a:r>
            <a:r>
              <a:rPr kumimoji="1" lang="ja-JP" altLang="en-US" sz="4000" dirty="0" smtClean="0"/>
              <a:t>を作成し上図のコードを</a:t>
            </a:r>
            <a:r>
              <a:rPr kumimoji="1" lang="en-US" altLang="ja-JP" sz="4000" dirty="0" smtClean="0"/>
              <a:t/>
            </a:r>
            <a:br>
              <a:rPr kumimoji="1" lang="en-US" altLang="ja-JP" sz="4000" dirty="0" smtClean="0"/>
            </a:br>
            <a:r>
              <a:rPr kumimoji="1" lang="ja-JP" altLang="en-US" sz="4000" dirty="0" smtClean="0"/>
              <a:t>入力しましょう。</a:t>
            </a:r>
            <a:endParaRPr kumimoji="1" lang="en-US" altLang="ja-JP" sz="4000" dirty="0" smtClean="0"/>
          </a:p>
        </p:txBody>
      </p:sp>
      <p:pic>
        <p:nvPicPr>
          <p:cNvPr id="7" name="図 6"/>
          <p:cNvPicPr>
            <a:picLocks noChangeAspect="1"/>
          </p:cNvPicPr>
          <p:nvPr/>
        </p:nvPicPr>
        <p:blipFill>
          <a:blip r:embed="rId2"/>
          <a:stretch>
            <a:fillRect/>
          </a:stretch>
        </p:blipFill>
        <p:spPr>
          <a:xfrm>
            <a:off x="0" y="874914"/>
            <a:ext cx="9275458" cy="4230485"/>
          </a:xfrm>
          <a:prstGeom prst="rect">
            <a:avLst/>
          </a:prstGeom>
        </p:spPr>
      </p:pic>
    </p:spTree>
    <p:extLst>
      <p:ext uri="{BB962C8B-B14F-4D97-AF65-F5344CB8AC3E}">
        <p14:creationId xmlns:p14="http://schemas.microsoft.com/office/powerpoint/2010/main" val="341014114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やってみよう：</a:t>
            </a:r>
            <a:r>
              <a:rPr lang="en-US" altLang="ja-JP" dirty="0"/>
              <a:t>switch</a:t>
            </a:r>
            <a:r>
              <a:rPr lang="ja-JP" altLang="en-US" dirty="0" smtClean="0"/>
              <a:t>文②</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111</a:t>
            </a:fld>
            <a:endParaRPr kumimoji="1" lang="ja-JP" altLang="en-US"/>
          </a:p>
        </p:txBody>
      </p:sp>
      <p:pic>
        <p:nvPicPr>
          <p:cNvPr id="6" name="図 5"/>
          <p:cNvPicPr>
            <a:picLocks noChangeAspect="1"/>
          </p:cNvPicPr>
          <p:nvPr/>
        </p:nvPicPr>
        <p:blipFill>
          <a:blip r:embed="rId2"/>
          <a:stretch>
            <a:fillRect/>
          </a:stretch>
        </p:blipFill>
        <p:spPr>
          <a:xfrm>
            <a:off x="521964" y="874913"/>
            <a:ext cx="6058032" cy="5983087"/>
          </a:xfrm>
          <a:prstGeom prst="rect">
            <a:avLst/>
          </a:prstGeom>
        </p:spPr>
      </p:pic>
      <p:sp>
        <p:nvSpPr>
          <p:cNvPr id="3" name="コンテンツ プレースホルダー 2"/>
          <p:cNvSpPr>
            <a:spLocks noGrp="1"/>
          </p:cNvSpPr>
          <p:nvPr>
            <p:ph idx="1"/>
          </p:nvPr>
        </p:nvSpPr>
        <p:spPr>
          <a:xfrm>
            <a:off x="5905500" y="983556"/>
            <a:ext cx="6286500" cy="2082800"/>
          </a:xfrm>
        </p:spPr>
        <p:txBody>
          <a:bodyPr>
            <a:normAutofit/>
          </a:bodyPr>
          <a:lstStyle/>
          <a:p>
            <a:pPr marL="0" indent="0">
              <a:buNone/>
            </a:pPr>
            <a:r>
              <a:rPr lang="en-US" altLang="ja-JP" dirty="0" smtClean="0"/>
              <a:t>09_swTest.php</a:t>
            </a:r>
            <a:r>
              <a:rPr lang="ja-JP" altLang="en-US" dirty="0" smtClean="0"/>
              <a:t>を作成し</a:t>
            </a:r>
            <a:r>
              <a:rPr lang="ja-JP" altLang="en-US" dirty="0"/>
              <a:t>左</a:t>
            </a:r>
            <a:r>
              <a:rPr lang="ja-JP" altLang="en-US" dirty="0" smtClean="0"/>
              <a:t>図の</a:t>
            </a:r>
            <a:r>
              <a:rPr lang="en-US" altLang="ja-JP" dirty="0" smtClean="0"/>
              <a:t/>
            </a:r>
            <a:br>
              <a:rPr lang="en-US" altLang="ja-JP" dirty="0" smtClean="0"/>
            </a:br>
            <a:r>
              <a:rPr lang="ja-JP" altLang="en-US" dirty="0" smtClean="0"/>
              <a:t>コードを入力</a:t>
            </a:r>
            <a:r>
              <a:rPr lang="ja-JP" altLang="en-US" dirty="0"/>
              <a:t>しましょう。</a:t>
            </a:r>
            <a:endParaRPr lang="en-US" altLang="ja-JP" dirty="0"/>
          </a:p>
          <a:p>
            <a:pPr marL="0" indent="0">
              <a:buNone/>
            </a:pPr>
            <a:endParaRPr kumimoji="1" lang="ja-JP" altLang="en-US" dirty="0"/>
          </a:p>
        </p:txBody>
      </p:sp>
    </p:spTree>
    <p:extLst>
      <p:ext uri="{BB962C8B-B14F-4D97-AF65-F5344CB8AC3E}">
        <p14:creationId xmlns:p14="http://schemas.microsoft.com/office/powerpoint/2010/main" val="60871646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ラジオボタン</a:t>
            </a:r>
            <a:endParaRPr kumimoji="1" lang="ja-JP" altLang="en-US" dirty="0"/>
          </a:p>
        </p:txBody>
      </p:sp>
      <p:sp>
        <p:nvSpPr>
          <p:cNvPr id="3" name="コンテンツ プレースホルダー 2"/>
          <p:cNvSpPr>
            <a:spLocks noGrp="1"/>
          </p:cNvSpPr>
          <p:nvPr>
            <p:ph idx="1"/>
          </p:nvPr>
        </p:nvSpPr>
        <p:spPr>
          <a:xfrm>
            <a:off x="357352" y="3492024"/>
            <a:ext cx="11503572" cy="3034899"/>
          </a:xfrm>
        </p:spPr>
        <p:txBody>
          <a:bodyPr>
            <a:normAutofit/>
          </a:bodyPr>
          <a:lstStyle/>
          <a:p>
            <a:pPr marL="0" indent="0">
              <a:buNone/>
            </a:pPr>
            <a:r>
              <a:rPr kumimoji="1" lang="ja-JP" altLang="en-US" dirty="0" smtClean="0"/>
              <a:t>複数の選択肢から</a:t>
            </a:r>
            <a:r>
              <a:rPr kumimoji="1" lang="en-US" altLang="ja-JP" dirty="0" smtClean="0"/>
              <a:t>1</a:t>
            </a:r>
            <a:r>
              <a:rPr kumimoji="1" lang="ja-JP" altLang="en-US" dirty="0" err="1" smtClean="0"/>
              <a:t>つを</a:t>
            </a:r>
            <a:r>
              <a:rPr kumimoji="1" lang="ja-JP" altLang="en-US" dirty="0" smtClean="0"/>
              <a:t>選ぶ際</a:t>
            </a:r>
            <a:r>
              <a:rPr lang="ja-JP" altLang="en-US" dirty="0" smtClean="0"/>
              <a:t>に利用できる</a:t>
            </a:r>
            <a:r>
              <a:rPr kumimoji="1" lang="ja-JP" altLang="en-US" dirty="0" smtClean="0"/>
              <a:t>コントロール。</a:t>
            </a:r>
            <a:endParaRPr kumimoji="1" lang="en-US" altLang="ja-JP" dirty="0" smtClean="0"/>
          </a:p>
          <a:p>
            <a:pPr marL="0" indent="0">
              <a:buNone/>
            </a:pPr>
            <a:r>
              <a:rPr lang="en-US" altLang="ja-JP" dirty="0" smtClean="0"/>
              <a:t>&lt;input&gt;</a:t>
            </a:r>
            <a:r>
              <a:rPr lang="ja-JP" altLang="en-US" dirty="0" smtClean="0"/>
              <a:t>の</a:t>
            </a:r>
            <a:r>
              <a:rPr lang="en-US" altLang="ja-JP" dirty="0" smtClean="0">
                <a:solidFill>
                  <a:srgbClr val="FF0000"/>
                </a:solidFill>
              </a:rPr>
              <a:t>type</a:t>
            </a:r>
            <a:r>
              <a:rPr lang="ja-JP" altLang="en-US" dirty="0" smtClean="0"/>
              <a:t>を</a:t>
            </a:r>
            <a:r>
              <a:rPr lang="en-US" altLang="ja-JP" dirty="0" smtClean="0">
                <a:solidFill>
                  <a:schemeClr val="accent2">
                    <a:lumMod val="60000"/>
                    <a:lumOff val="40000"/>
                  </a:schemeClr>
                </a:solidFill>
              </a:rPr>
              <a:t>"radio"</a:t>
            </a:r>
            <a:r>
              <a:rPr lang="ja-JP" altLang="en-US" dirty="0" smtClean="0"/>
              <a:t>とすることで作成。</a:t>
            </a:r>
            <a:r>
              <a:rPr lang="en-US" altLang="ja-JP" dirty="0" smtClean="0"/>
              <a:t/>
            </a:r>
            <a:br>
              <a:rPr lang="en-US" altLang="ja-JP" dirty="0" smtClean="0"/>
            </a:br>
            <a:r>
              <a:rPr lang="ja-JP" altLang="en-US" dirty="0" smtClean="0"/>
              <a:t>同じ設問のラジオボタンは</a:t>
            </a:r>
            <a:r>
              <a:rPr lang="en-US" altLang="ja-JP" dirty="0" smtClean="0">
                <a:solidFill>
                  <a:srgbClr val="FF0000"/>
                </a:solidFill>
              </a:rPr>
              <a:t>name</a:t>
            </a:r>
            <a:r>
              <a:rPr lang="ja-JP" altLang="en-US" dirty="0" err="1" smtClean="0"/>
              <a:t>を統</a:t>
            </a:r>
            <a:r>
              <a:rPr lang="ja-JP" altLang="en-US" dirty="0" smtClean="0"/>
              <a:t>一する必要がある。</a:t>
            </a:r>
            <a:r>
              <a:rPr lang="en-US" altLang="ja-JP" dirty="0" smtClean="0"/>
              <a:t/>
            </a:r>
            <a:br>
              <a:rPr lang="en-US" altLang="ja-JP" dirty="0" smtClean="0"/>
            </a:br>
            <a:r>
              <a:rPr lang="ja-JP" altLang="en-US" dirty="0" smtClean="0"/>
              <a:t>選ばれたラジオボタンの</a:t>
            </a:r>
            <a:r>
              <a:rPr lang="en-US" altLang="ja-JP" dirty="0" smtClean="0">
                <a:solidFill>
                  <a:srgbClr val="FF0000"/>
                </a:solidFill>
              </a:rPr>
              <a:t>value</a:t>
            </a:r>
            <a:r>
              <a:rPr lang="ja-JP" altLang="en-US" dirty="0" smtClean="0"/>
              <a:t>の値を送信する。</a:t>
            </a:r>
            <a:endParaRPr lang="en-US" altLang="ja-JP" dirty="0" smtClean="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112</a:t>
            </a:fld>
            <a:endParaRPr kumimoji="1" lang="ja-JP" altLang="en-US"/>
          </a:p>
        </p:txBody>
      </p:sp>
      <p:pic>
        <p:nvPicPr>
          <p:cNvPr id="5" name="図 4"/>
          <p:cNvPicPr>
            <a:picLocks noChangeAspect="1"/>
          </p:cNvPicPr>
          <p:nvPr/>
        </p:nvPicPr>
        <p:blipFill rotWithShape="1">
          <a:blip r:embed="rId2"/>
          <a:srcRect t="16214"/>
          <a:stretch/>
        </p:blipFill>
        <p:spPr>
          <a:xfrm>
            <a:off x="0" y="1485207"/>
            <a:ext cx="2190081" cy="1460499"/>
          </a:xfrm>
          <a:prstGeom prst="rect">
            <a:avLst/>
          </a:prstGeom>
        </p:spPr>
      </p:pic>
      <p:pic>
        <p:nvPicPr>
          <p:cNvPr id="6" name="図 5"/>
          <p:cNvPicPr>
            <a:picLocks noChangeAspect="1"/>
          </p:cNvPicPr>
          <p:nvPr/>
        </p:nvPicPr>
        <p:blipFill rotWithShape="1">
          <a:blip r:embed="rId3"/>
          <a:srcRect l="20017" t="55778" b="37371"/>
          <a:stretch/>
        </p:blipFill>
        <p:spPr>
          <a:xfrm>
            <a:off x="1513490" y="1433010"/>
            <a:ext cx="10520855" cy="417487"/>
          </a:xfrm>
          <a:prstGeom prst="rect">
            <a:avLst/>
          </a:prstGeom>
        </p:spPr>
      </p:pic>
      <p:pic>
        <p:nvPicPr>
          <p:cNvPr id="7" name="図 6"/>
          <p:cNvPicPr>
            <a:picLocks noChangeAspect="1"/>
          </p:cNvPicPr>
          <p:nvPr/>
        </p:nvPicPr>
        <p:blipFill rotWithShape="1">
          <a:blip r:embed="rId3"/>
          <a:srcRect l="20017" t="63005" b="30958"/>
          <a:stretch/>
        </p:blipFill>
        <p:spPr>
          <a:xfrm>
            <a:off x="1513487" y="2031525"/>
            <a:ext cx="10520855" cy="367862"/>
          </a:xfrm>
          <a:prstGeom prst="rect">
            <a:avLst/>
          </a:prstGeom>
        </p:spPr>
      </p:pic>
      <p:pic>
        <p:nvPicPr>
          <p:cNvPr id="8" name="図 7"/>
          <p:cNvPicPr>
            <a:picLocks noChangeAspect="1"/>
          </p:cNvPicPr>
          <p:nvPr/>
        </p:nvPicPr>
        <p:blipFill rotWithShape="1">
          <a:blip r:embed="rId3"/>
          <a:srcRect l="20017" t="68690" b="24756"/>
          <a:stretch/>
        </p:blipFill>
        <p:spPr>
          <a:xfrm>
            <a:off x="1513487" y="2546313"/>
            <a:ext cx="10520855" cy="399393"/>
          </a:xfrm>
          <a:prstGeom prst="rect">
            <a:avLst/>
          </a:prstGeom>
        </p:spPr>
      </p:pic>
    </p:spTree>
    <p:extLst>
      <p:ext uri="{BB962C8B-B14F-4D97-AF65-F5344CB8AC3E}">
        <p14:creationId xmlns:p14="http://schemas.microsoft.com/office/powerpoint/2010/main" val="177727306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ひとこと</a:t>
            </a:r>
            <a:r>
              <a:rPr kumimoji="1" lang="ja-JP" altLang="en-US" dirty="0" smtClean="0"/>
              <a:t>まとめ</a:t>
            </a:r>
            <a:endParaRPr kumimoji="1" lang="ja-JP" altLang="en-US" dirty="0"/>
          </a:p>
        </p:txBody>
      </p:sp>
      <p:sp>
        <p:nvSpPr>
          <p:cNvPr id="3" name="コンテンツ プレースホルダー 2"/>
          <p:cNvSpPr>
            <a:spLocks noGrp="1"/>
          </p:cNvSpPr>
          <p:nvPr>
            <p:ph idx="1"/>
          </p:nvPr>
        </p:nvSpPr>
        <p:spPr>
          <a:xfrm>
            <a:off x="294290" y="1480457"/>
            <a:ext cx="11729544" cy="5241019"/>
          </a:xfrm>
        </p:spPr>
        <p:txBody>
          <a:bodyPr>
            <a:normAutofit/>
          </a:bodyPr>
          <a:lstStyle/>
          <a:p>
            <a:pPr marL="0" indent="0">
              <a:buNone/>
            </a:pPr>
            <a:r>
              <a:rPr kumimoji="1" lang="en-US" altLang="ja-JP" dirty="0" smtClean="0">
                <a:solidFill>
                  <a:srgbClr val="FF0000"/>
                </a:solidFill>
              </a:rPr>
              <a:t>switch</a:t>
            </a:r>
            <a:r>
              <a:rPr kumimoji="1" lang="ja-JP" altLang="en-US" dirty="0" smtClean="0">
                <a:solidFill>
                  <a:srgbClr val="FF0000"/>
                </a:solidFill>
              </a:rPr>
              <a:t>文</a:t>
            </a:r>
            <a:r>
              <a:rPr kumimoji="1" lang="en-US" altLang="ja-JP" dirty="0" smtClean="0">
                <a:solidFill>
                  <a:srgbClr val="FF0000"/>
                </a:solidFill>
              </a:rPr>
              <a:t>	</a:t>
            </a:r>
            <a:r>
              <a:rPr kumimoji="1" lang="ja-JP" altLang="en-US" dirty="0" smtClean="0">
                <a:solidFill>
                  <a:srgbClr val="FF0000"/>
                </a:solidFill>
              </a:rPr>
              <a:t>　</a:t>
            </a:r>
            <a:r>
              <a:rPr kumimoji="1" lang="en-US" altLang="ja-JP" dirty="0" smtClean="0">
                <a:solidFill>
                  <a:srgbClr val="FF0000"/>
                </a:solidFill>
              </a:rPr>
              <a:t>	</a:t>
            </a:r>
            <a:r>
              <a:rPr lang="ja-JP" altLang="en-US" dirty="0" smtClean="0"/>
              <a:t>➡　制御式</a:t>
            </a:r>
            <a:r>
              <a:rPr lang="ja-JP" altLang="en-US" dirty="0" smtClean="0"/>
              <a:t>の値によって処理</a:t>
            </a:r>
            <a:r>
              <a:rPr lang="ja-JP" altLang="en-US" dirty="0" smtClean="0"/>
              <a:t>を</a:t>
            </a:r>
            <a:r>
              <a:rPr lang="en-US" altLang="ja-JP" dirty="0" smtClean="0"/>
              <a:t/>
            </a:r>
            <a:br>
              <a:rPr lang="en-US" altLang="ja-JP" dirty="0" smtClean="0"/>
            </a:br>
            <a:r>
              <a:rPr lang="en-US" altLang="ja-JP" dirty="0" smtClean="0"/>
              <a:t>			</a:t>
            </a:r>
            <a:r>
              <a:rPr lang="ja-JP" altLang="en-US" dirty="0" smtClean="0"/>
              <a:t>　　　分岐させる制御</a:t>
            </a:r>
            <a:r>
              <a:rPr lang="ja-JP" altLang="en-US" dirty="0" smtClean="0"/>
              <a:t>文</a:t>
            </a:r>
            <a:r>
              <a:rPr lang="ja-JP" altLang="en-US" dirty="0" smtClean="0"/>
              <a:t>。</a:t>
            </a:r>
            <a:endParaRPr kumimoji="1" lang="en-US" altLang="ja-JP" dirty="0" smtClean="0"/>
          </a:p>
          <a:p>
            <a:pPr marL="0" indent="0">
              <a:buNone/>
            </a:pPr>
            <a:r>
              <a:rPr lang="ja-JP" altLang="en-US" dirty="0" smtClean="0">
                <a:solidFill>
                  <a:srgbClr val="FF0000"/>
                </a:solidFill>
              </a:rPr>
              <a:t>制御式</a:t>
            </a:r>
            <a:r>
              <a:rPr lang="en-US" altLang="ja-JP" dirty="0">
                <a:solidFill>
                  <a:srgbClr val="FF0000"/>
                </a:solidFill>
              </a:rPr>
              <a:t>	</a:t>
            </a:r>
            <a:r>
              <a:rPr lang="ja-JP" altLang="en-US" dirty="0" smtClean="0">
                <a:solidFill>
                  <a:srgbClr val="FF0000"/>
                </a:solidFill>
              </a:rPr>
              <a:t>　</a:t>
            </a:r>
            <a:r>
              <a:rPr lang="en-US" altLang="ja-JP" dirty="0" smtClean="0">
                <a:solidFill>
                  <a:srgbClr val="FF0000"/>
                </a:solidFill>
              </a:rPr>
              <a:t>	</a:t>
            </a:r>
            <a:r>
              <a:rPr lang="ja-JP" altLang="en-US" dirty="0" smtClean="0"/>
              <a:t>➡　</a:t>
            </a:r>
            <a:r>
              <a:rPr lang="en-US" altLang="ja-JP" dirty="0" smtClean="0"/>
              <a:t>switch</a:t>
            </a:r>
            <a:r>
              <a:rPr lang="ja-JP" altLang="en-US" dirty="0" smtClean="0"/>
              <a:t>文の分岐に使う式。主に変数</a:t>
            </a:r>
            <a:r>
              <a:rPr lang="ja-JP" altLang="en-US" dirty="0" smtClean="0"/>
              <a:t>。</a:t>
            </a:r>
            <a:endParaRPr kumimoji="1" lang="en-US" altLang="ja-JP" dirty="0" smtClean="0"/>
          </a:p>
          <a:p>
            <a:pPr marL="0" indent="0">
              <a:buNone/>
            </a:pPr>
            <a:r>
              <a:rPr kumimoji="1" lang="en-US" altLang="ja-JP" dirty="0" smtClean="0">
                <a:solidFill>
                  <a:srgbClr val="FF0000"/>
                </a:solidFill>
              </a:rPr>
              <a:t>break</a:t>
            </a:r>
            <a:r>
              <a:rPr kumimoji="1" lang="ja-JP" altLang="en-US" dirty="0" smtClean="0">
                <a:solidFill>
                  <a:srgbClr val="FF0000"/>
                </a:solidFill>
              </a:rPr>
              <a:t>文</a:t>
            </a:r>
            <a:r>
              <a:rPr lang="en-US" altLang="ja-JP" dirty="0">
                <a:solidFill>
                  <a:srgbClr val="FF0000"/>
                </a:solidFill>
              </a:rPr>
              <a:t>	</a:t>
            </a:r>
            <a:r>
              <a:rPr lang="ja-JP" altLang="en-US" dirty="0">
                <a:solidFill>
                  <a:srgbClr val="FF0000"/>
                </a:solidFill>
              </a:rPr>
              <a:t>　</a:t>
            </a:r>
            <a:r>
              <a:rPr lang="en-US" altLang="ja-JP" dirty="0" smtClean="0">
                <a:solidFill>
                  <a:srgbClr val="FF0000"/>
                </a:solidFill>
              </a:rPr>
              <a:t>	</a:t>
            </a:r>
            <a:r>
              <a:rPr kumimoji="1" lang="ja-JP" altLang="en-US" dirty="0" smtClean="0"/>
              <a:t>➡　実行</a:t>
            </a:r>
            <a:r>
              <a:rPr kumimoji="1" lang="ja-JP" altLang="en-US" dirty="0" smtClean="0"/>
              <a:t>するとそのブロックを終了させる</a:t>
            </a:r>
            <a:endParaRPr kumimoji="1" lang="en-US" altLang="ja-JP" dirty="0" smtClean="0"/>
          </a:p>
          <a:p>
            <a:pPr marL="0" indent="0">
              <a:buNone/>
            </a:pPr>
            <a:r>
              <a:rPr kumimoji="1" lang="ja-JP" altLang="en-US" dirty="0" smtClean="0">
                <a:solidFill>
                  <a:srgbClr val="FF0000"/>
                </a:solidFill>
              </a:rPr>
              <a:t>ラジオボタン</a:t>
            </a:r>
            <a:r>
              <a:rPr kumimoji="1" lang="en-US" altLang="ja-JP" dirty="0" smtClean="0">
                <a:solidFill>
                  <a:srgbClr val="FF0000"/>
                </a:solidFill>
              </a:rPr>
              <a:t>	</a:t>
            </a:r>
            <a:r>
              <a:rPr kumimoji="1" lang="ja-JP" altLang="en-US" dirty="0" smtClean="0"/>
              <a:t>➡</a:t>
            </a:r>
            <a:r>
              <a:rPr lang="ja-JP" altLang="en-US" dirty="0" smtClean="0"/>
              <a:t>　複数の選択肢から</a:t>
            </a:r>
            <a:r>
              <a:rPr lang="en-US" altLang="ja-JP" dirty="0" smtClean="0"/>
              <a:t>1</a:t>
            </a:r>
            <a:r>
              <a:rPr lang="ja-JP" altLang="en-US" dirty="0" err="1" smtClean="0"/>
              <a:t>つを</a:t>
            </a:r>
            <a:r>
              <a:rPr lang="ja-JP" altLang="en-US" dirty="0" smtClean="0"/>
              <a:t>選ぶ際に</a:t>
            </a:r>
            <a:r>
              <a:rPr lang="en-US" altLang="ja-JP" dirty="0" smtClean="0"/>
              <a:t/>
            </a:r>
            <a:br>
              <a:rPr lang="en-US" altLang="ja-JP" dirty="0" smtClean="0"/>
            </a:br>
            <a:r>
              <a:rPr lang="en-US" altLang="ja-JP" dirty="0" smtClean="0"/>
              <a:t>			</a:t>
            </a:r>
            <a:r>
              <a:rPr lang="ja-JP" altLang="en-US" dirty="0" smtClean="0"/>
              <a:t>　　　利用できるコントロール</a:t>
            </a:r>
            <a:endParaRPr kumimoji="1" lang="en-US" altLang="ja-JP" dirty="0" smtClean="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113</a:t>
            </a:fld>
            <a:endParaRPr kumimoji="1" lang="ja-JP" altLang="en-US"/>
          </a:p>
        </p:txBody>
      </p:sp>
    </p:spTree>
    <p:extLst>
      <p:ext uri="{BB962C8B-B14F-4D97-AF65-F5344CB8AC3E}">
        <p14:creationId xmlns:p14="http://schemas.microsoft.com/office/powerpoint/2010/main" val="345875789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制御</a:t>
            </a:r>
            <a:r>
              <a:rPr lang="ja-JP" altLang="en-US" dirty="0" smtClean="0"/>
              <a:t>構造</a:t>
            </a:r>
            <a:r>
              <a:rPr lang="en-US" altLang="ja-JP" dirty="0" smtClean="0"/>
              <a:t/>
            </a:r>
            <a:br>
              <a:rPr lang="en-US" altLang="ja-JP" dirty="0" smtClean="0"/>
            </a:br>
            <a:r>
              <a:rPr lang="en-US" altLang="ja-JP" dirty="0" smtClean="0"/>
              <a:t>for</a:t>
            </a:r>
            <a:r>
              <a:rPr lang="ja-JP" altLang="en-US" dirty="0" smtClean="0"/>
              <a:t>文</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114</a:t>
            </a:fld>
            <a:endParaRPr kumimoji="1" lang="ja-JP" altLang="en-US" dirty="0"/>
          </a:p>
        </p:txBody>
      </p:sp>
    </p:spTree>
    <p:extLst>
      <p:ext uri="{BB962C8B-B14F-4D97-AF65-F5344CB8AC3E}">
        <p14:creationId xmlns:p14="http://schemas.microsoft.com/office/powerpoint/2010/main" val="310961462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f</a:t>
            </a:r>
            <a:r>
              <a:rPr kumimoji="1" lang="en-US" altLang="ja-JP" dirty="0" smtClean="0"/>
              <a:t>or</a:t>
            </a:r>
            <a:r>
              <a:rPr kumimoji="1" lang="ja-JP" altLang="en-US" dirty="0" smtClean="0"/>
              <a:t>文</a:t>
            </a:r>
            <a:endParaRPr kumimoji="1" lang="ja-JP" altLang="en-US" dirty="0"/>
          </a:p>
        </p:txBody>
      </p:sp>
      <p:sp>
        <p:nvSpPr>
          <p:cNvPr id="3" name="コンテンツ プレースホルダ 2"/>
          <p:cNvSpPr>
            <a:spLocks noGrp="1"/>
          </p:cNvSpPr>
          <p:nvPr>
            <p:ph idx="1"/>
          </p:nvPr>
        </p:nvSpPr>
        <p:spPr/>
        <p:txBody>
          <a:bodyPr>
            <a:normAutofit/>
          </a:bodyPr>
          <a:lstStyle/>
          <a:p>
            <a:pPr marL="0" indent="0">
              <a:buNone/>
            </a:pPr>
            <a:r>
              <a:rPr lang="ja-JP" altLang="en-US" sz="3600" dirty="0" smtClean="0"/>
              <a:t>ある</a:t>
            </a:r>
            <a:r>
              <a:rPr lang="ja-JP" altLang="en-US" sz="3600" dirty="0"/>
              <a:t>処理を指定回数繰り返す時に用いる</a:t>
            </a:r>
            <a:endParaRPr lang="en-US" altLang="ja-JP" sz="3600" dirty="0"/>
          </a:p>
          <a:p>
            <a:pPr marL="0" indent="0">
              <a:buNone/>
            </a:pPr>
            <a:endParaRPr lang="en-US" altLang="ja-JP" sz="3600" dirty="0"/>
          </a:p>
          <a:p>
            <a:pPr marL="0" indent="0">
              <a:buNone/>
            </a:pPr>
            <a:r>
              <a:rPr lang="ja-JP" altLang="en-US" sz="3600" dirty="0" smtClean="0">
                <a:solidFill>
                  <a:srgbClr val="FF0000"/>
                </a:solidFill>
              </a:rPr>
              <a:t>初期</a:t>
            </a:r>
            <a:r>
              <a:rPr lang="ja-JP" altLang="en-US" sz="3600" dirty="0">
                <a:solidFill>
                  <a:srgbClr val="FF0000"/>
                </a:solidFill>
              </a:rPr>
              <a:t>設定</a:t>
            </a:r>
            <a:r>
              <a:rPr lang="ja-JP" altLang="en-US" sz="3600" dirty="0"/>
              <a:t>、</a:t>
            </a:r>
            <a:r>
              <a:rPr lang="ja-JP" altLang="en-US" sz="3600" dirty="0">
                <a:solidFill>
                  <a:srgbClr val="FF0000"/>
                </a:solidFill>
              </a:rPr>
              <a:t>条件式</a:t>
            </a:r>
            <a:r>
              <a:rPr lang="ja-JP" altLang="en-US" sz="3600" dirty="0"/>
              <a:t>、</a:t>
            </a:r>
            <a:r>
              <a:rPr lang="ja-JP" altLang="en-US" sz="3600" dirty="0">
                <a:solidFill>
                  <a:srgbClr val="FF0000"/>
                </a:solidFill>
              </a:rPr>
              <a:t>後処理</a:t>
            </a:r>
            <a:r>
              <a:rPr lang="ja-JP" altLang="en-US" sz="3600" dirty="0"/>
              <a:t>の３つの要素</a:t>
            </a:r>
            <a:r>
              <a:rPr lang="ja-JP" altLang="en-US" sz="3600" dirty="0" smtClean="0"/>
              <a:t>で構成</a:t>
            </a:r>
            <a:endParaRPr lang="en-US" altLang="ja-JP" sz="3600" dirty="0"/>
          </a:p>
          <a:p>
            <a:pPr marL="0" indent="0">
              <a:buNone/>
            </a:pPr>
            <a:endParaRPr lang="en-US" altLang="ja-JP" sz="3600" dirty="0"/>
          </a:p>
          <a:p>
            <a:pPr marL="0" indent="0">
              <a:buNone/>
            </a:pPr>
            <a:r>
              <a:rPr lang="ja-JP" altLang="en-US" sz="3600" dirty="0"/>
              <a:t>条件式</a:t>
            </a:r>
            <a:r>
              <a:rPr lang="ja-JP" altLang="en-US" sz="3600" dirty="0" smtClean="0"/>
              <a:t>が</a:t>
            </a:r>
            <a:r>
              <a:rPr lang="en-US" altLang="ja-JP" sz="3600" dirty="0" smtClean="0">
                <a:solidFill>
                  <a:srgbClr val="FF0000"/>
                </a:solidFill>
              </a:rPr>
              <a:t>True</a:t>
            </a:r>
            <a:r>
              <a:rPr lang="ja-JP" altLang="en-US" sz="3600" dirty="0" smtClean="0"/>
              <a:t>で</a:t>
            </a:r>
            <a:r>
              <a:rPr lang="ja-JP" altLang="en-US" sz="3600" dirty="0"/>
              <a:t>あるとき処理を繰り返す</a:t>
            </a:r>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115</a:t>
            </a:fld>
            <a:endParaRPr kumimoji="1" lang="ja-JP" altLang="en-US"/>
          </a:p>
        </p:txBody>
      </p:sp>
    </p:spTree>
    <p:extLst>
      <p:ext uri="{BB962C8B-B14F-4D97-AF65-F5344CB8AC3E}">
        <p14:creationId xmlns:p14="http://schemas.microsoft.com/office/powerpoint/2010/main" val="2463159019"/>
      </p:ext>
    </p:extLst>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smtClean="0"/>
              <a:t>for</a:t>
            </a:r>
            <a:r>
              <a:rPr kumimoji="1" lang="ja-JP" altLang="en-US" dirty="0" smtClean="0"/>
              <a:t>文の基本構文</a:t>
            </a:r>
            <a:endParaRPr kumimoji="1" lang="ja-JP" altLang="en-US" dirty="0"/>
          </a:p>
        </p:txBody>
      </p:sp>
      <p:sp>
        <p:nvSpPr>
          <p:cNvPr id="3" name="コンテンツ プレースホルダ 2"/>
          <p:cNvSpPr>
            <a:spLocks noGrp="1"/>
          </p:cNvSpPr>
          <p:nvPr>
            <p:ph idx="1"/>
          </p:nvPr>
        </p:nvSpPr>
        <p:spPr>
          <a:xfrm>
            <a:off x="1093076" y="1114098"/>
            <a:ext cx="9727324" cy="5339254"/>
          </a:xfrm>
        </p:spPr>
        <p:txBody>
          <a:bodyPr>
            <a:normAutofit fontScale="92500" lnSpcReduction="20000"/>
          </a:bodyPr>
          <a:lstStyle/>
          <a:p>
            <a:pPr>
              <a:buNone/>
            </a:pPr>
            <a:endParaRPr lang="en-US" altLang="ja-JP" sz="4300" dirty="0">
              <a:solidFill>
                <a:srgbClr val="FF0000"/>
              </a:solidFill>
            </a:endParaRPr>
          </a:p>
          <a:p>
            <a:pPr>
              <a:buNone/>
            </a:pPr>
            <a:r>
              <a:rPr lang="en-US" altLang="ja-JP" sz="4300" dirty="0" smtClean="0">
                <a:solidFill>
                  <a:srgbClr val="FF0000"/>
                </a:solidFill>
              </a:rPr>
              <a:t>	for</a:t>
            </a:r>
            <a:r>
              <a:rPr lang="en-US" altLang="ja-JP" sz="4300" dirty="0" smtClean="0">
                <a:solidFill>
                  <a:schemeClr val="accent1">
                    <a:lumMod val="75000"/>
                  </a:schemeClr>
                </a:solidFill>
              </a:rPr>
              <a:t>(</a:t>
            </a:r>
            <a:r>
              <a:rPr lang="ja-JP" altLang="en-US" sz="4300" dirty="0" smtClean="0">
                <a:solidFill>
                  <a:schemeClr val="accent1">
                    <a:lumMod val="75000"/>
                  </a:schemeClr>
                </a:solidFill>
              </a:rPr>
              <a:t>初期設定</a:t>
            </a:r>
            <a:r>
              <a:rPr lang="ja-JP" altLang="en-US" sz="4300" dirty="0" smtClean="0">
                <a:solidFill>
                  <a:schemeClr val="accent1">
                    <a:lumMod val="75000"/>
                  </a:schemeClr>
                </a:solidFill>
              </a:rPr>
              <a:t>； 条件式； 後処理</a:t>
            </a:r>
            <a:r>
              <a:rPr lang="en-US" altLang="ja-JP" sz="4300" dirty="0" smtClean="0">
                <a:solidFill>
                  <a:schemeClr val="accent1">
                    <a:lumMod val="75000"/>
                  </a:schemeClr>
                </a:solidFill>
              </a:rPr>
              <a:t>) </a:t>
            </a:r>
            <a:r>
              <a:rPr lang="en-US" altLang="ja-JP" sz="4300" dirty="0" smtClean="0"/>
              <a:t>{</a:t>
            </a:r>
          </a:p>
          <a:p>
            <a:pPr>
              <a:buNone/>
            </a:pPr>
            <a:endParaRPr lang="en-US" altLang="ja-JP" sz="4300" dirty="0" smtClean="0"/>
          </a:p>
          <a:p>
            <a:pPr>
              <a:buNone/>
            </a:pPr>
            <a:r>
              <a:rPr kumimoji="1" lang="en-US" altLang="ja-JP" sz="4300" dirty="0" smtClean="0"/>
              <a:t>			</a:t>
            </a:r>
            <a:r>
              <a:rPr kumimoji="1" lang="ja-JP" altLang="en-US" sz="4300" dirty="0" smtClean="0"/>
              <a:t>繰り返し行いたい</a:t>
            </a:r>
            <a:r>
              <a:rPr lang="ja-JP" altLang="en-US" sz="4300" dirty="0" smtClean="0"/>
              <a:t>処理</a:t>
            </a:r>
            <a:endParaRPr lang="en-US" altLang="ja-JP" sz="4300" dirty="0" smtClean="0"/>
          </a:p>
          <a:p>
            <a:pPr>
              <a:buNone/>
            </a:pPr>
            <a:endParaRPr kumimoji="1" lang="en-US" altLang="ja-JP" sz="4300" dirty="0" smtClean="0"/>
          </a:p>
          <a:p>
            <a:pPr>
              <a:buNone/>
            </a:pPr>
            <a:r>
              <a:rPr lang="en-US" altLang="ja-JP" sz="4300" dirty="0" smtClean="0"/>
              <a:t>	}</a:t>
            </a:r>
          </a:p>
          <a:p>
            <a:pPr>
              <a:buNone/>
            </a:pPr>
            <a:endParaRPr kumimoji="1" lang="en-US" altLang="ja-JP" dirty="0" smtClean="0"/>
          </a:p>
          <a:p>
            <a:pPr>
              <a:buNone/>
            </a:pPr>
            <a:r>
              <a:rPr lang="en-US" altLang="ja-JP" dirty="0" smtClean="0"/>
              <a:t>	</a:t>
            </a:r>
            <a:endParaRPr kumimoji="1" lang="ja-JP" altLang="en-US" dirty="0"/>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116</a:t>
            </a:fld>
            <a:endParaRPr kumimoji="1" lang="ja-JP" altLang="en-US"/>
          </a:p>
        </p:txBody>
      </p:sp>
    </p:spTree>
    <p:extLst>
      <p:ext uri="{BB962C8B-B14F-4D97-AF65-F5344CB8AC3E}">
        <p14:creationId xmlns:p14="http://schemas.microsoft.com/office/powerpoint/2010/main" val="144927914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5400" dirty="0"/>
              <a:t>for</a:t>
            </a:r>
            <a:r>
              <a:rPr lang="ja-JP" altLang="en-US" sz="5400" dirty="0"/>
              <a:t>文 フローチャート </a:t>
            </a:r>
            <a:r>
              <a:rPr lang="en-US" altLang="ja-JP" sz="5400" dirty="0"/>
              <a:t>(</a:t>
            </a:r>
            <a:r>
              <a:rPr lang="ja-JP" altLang="en-US" sz="5400" dirty="0"/>
              <a:t>例</a:t>
            </a:r>
            <a:r>
              <a:rPr lang="en-US" altLang="ja-JP" sz="5400" dirty="0"/>
              <a:t>)</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117</a:t>
            </a:fld>
            <a:endParaRPr kumimoji="1" lang="ja-JP" altLang="en-US"/>
          </a:p>
        </p:txBody>
      </p:sp>
      <p:grpSp>
        <p:nvGrpSpPr>
          <p:cNvPr id="29" name="グループ化 28"/>
          <p:cNvGrpSpPr/>
          <p:nvPr/>
        </p:nvGrpSpPr>
        <p:grpSpPr>
          <a:xfrm>
            <a:off x="2856192" y="836713"/>
            <a:ext cx="6720278" cy="5946236"/>
            <a:chOff x="2856192" y="836713"/>
            <a:chExt cx="6720278" cy="5946236"/>
          </a:xfrm>
        </p:grpSpPr>
        <p:sp>
          <p:nvSpPr>
            <p:cNvPr id="23" name="正方形/長方形 22"/>
            <p:cNvSpPr/>
            <p:nvPr/>
          </p:nvSpPr>
          <p:spPr>
            <a:xfrm>
              <a:off x="6213159" y="5947060"/>
              <a:ext cx="3363311" cy="1804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5980567" y="1570506"/>
              <a:ext cx="484632" cy="49034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a:off x="5970843" y="3758783"/>
              <a:ext cx="484632" cy="49034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下矢印 19"/>
            <p:cNvSpPr/>
            <p:nvPr/>
          </p:nvSpPr>
          <p:spPr>
            <a:xfrm>
              <a:off x="5970843" y="4686084"/>
              <a:ext cx="484632" cy="49034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下矢印 20"/>
            <p:cNvSpPr/>
            <p:nvPr/>
          </p:nvSpPr>
          <p:spPr>
            <a:xfrm>
              <a:off x="5970843" y="5886076"/>
              <a:ext cx="484632" cy="490342"/>
            </a:xfrm>
            <a:prstGeom prst="downArrow">
              <a:avLst>
                <a:gd name="adj1" fmla="val 50000"/>
                <a:gd name="adj2" fmla="val 32650"/>
              </a:avLst>
            </a:prstGeom>
            <a:solidFill>
              <a:srgbClr val="62B4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5183894" y="4221088"/>
              <a:ext cx="2064235" cy="57606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2400" dirty="0">
                  <a:latin typeface="UD デジタル 教科書体 NK-R" panose="02020400000000000000" pitchFamily="18" charset="-128"/>
                  <a:ea typeface="UD デジタル 教科書体 NK-R" panose="02020400000000000000" pitchFamily="18" charset="-128"/>
                </a:rPr>
                <a:t>繰り返す処理</a:t>
              </a:r>
              <a:endParaRPr lang="en-US" altLang="ja-JP" sz="2400" dirty="0">
                <a:latin typeface="UD デジタル 教科書体 NK-R" panose="02020400000000000000" pitchFamily="18" charset="-128"/>
                <a:ea typeface="UD デジタル 教科書体 NK-R" panose="02020400000000000000" pitchFamily="18" charset="-128"/>
              </a:endParaRPr>
            </a:p>
          </p:txBody>
        </p:sp>
        <p:sp>
          <p:nvSpPr>
            <p:cNvPr id="6" name="ひし形 5"/>
            <p:cNvSpPr/>
            <p:nvPr/>
          </p:nvSpPr>
          <p:spPr>
            <a:xfrm>
              <a:off x="4172634" y="2060848"/>
              <a:ext cx="4100498" cy="1797120"/>
            </a:xfrm>
            <a:prstGeom prst="diamon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2400" dirty="0">
                  <a:latin typeface="UD デジタル 教科書体 NK-R" panose="02020400000000000000" pitchFamily="18" charset="-128"/>
                  <a:ea typeface="UD デジタル 教科書体 NK-R" panose="02020400000000000000" pitchFamily="18" charset="-128"/>
                </a:rPr>
                <a:t>条件式</a:t>
              </a:r>
              <a:endParaRPr lang="en-US" altLang="ja-JP" sz="2400" dirty="0">
                <a:latin typeface="UD デジタル 教科書体 NK-R" panose="02020400000000000000" pitchFamily="18" charset="-128"/>
                <a:ea typeface="UD デジタル 教科書体 NK-R" panose="02020400000000000000" pitchFamily="18" charset="-128"/>
              </a:endParaRPr>
            </a:p>
            <a:p>
              <a:pPr algn="ctr"/>
              <a:r>
                <a:rPr lang="ja-JP" altLang="en-US" sz="2400" dirty="0">
                  <a:latin typeface="UD デジタル 教科書体 NK-R" panose="02020400000000000000" pitchFamily="18" charset="-128"/>
                  <a:ea typeface="UD デジタル 教科書体 NK-R" panose="02020400000000000000" pitchFamily="18" charset="-128"/>
                </a:rPr>
                <a:t>変数 </a:t>
              </a:r>
              <a:r>
                <a:rPr lang="en-US" altLang="ja-JP" sz="2400" dirty="0" err="1">
                  <a:latin typeface="UD デジタル 教科書体 NK-R" panose="02020400000000000000" pitchFamily="18" charset="-128"/>
                  <a:ea typeface="UD デジタル 教科書体 NK-R" panose="02020400000000000000" pitchFamily="18" charset="-128"/>
                </a:rPr>
                <a:t>i</a:t>
              </a:r>
              <a:r>
                <a:rPr lang="en-US" altLang="ja-JP" sz="2400" dirty="0">
                  <a:latin typeface="UD デジタル 教科書体 NK-R" panose="02020400000000000000" pitchFamily="18" charset="-128"/>
                  <a:ea typeface="UD デジタル 教科書体 NK-R" panose="02020400000000000000" pitchFamily="18" charset="-128"/>
                </a:rPr>
                <a:t> </a:t>
              </a:r>
              <a:r>
                <a:rPr lang="ja-JP" altLang="en-US" sz="2400" dirty="0">
                  <a:latin typeface="UD デジタル 教科書体 NK-R" panose="02020400000000000000" pitchFamily="18" charset="-128"/>
                  <a:ea typeface="UD デジタル 教科書体 NK-R" panose="02020400000000000000" pitchFamily="18" charset="-128"/>
                </a:rPr>
                <a:t>が</a:t>
              </a:r>
              <a:r>
                <a:rPr lang="en-US" altLang="ja-JP" sz="2400" dirty="0">
                  <a:latin typeface="UD デジタル 教科書体 NK-R" panose="02020400000000000000" pitchFamily="18" charset="-128"/>
                  <a:ea typeface="UD デジタル 教科書体 NK-R" panose="02020400000000000000" pitchFamily="18" charset="-128"/>
                </a:rPr>
                <a:t>5</a:t>
              </a:r>
            </a:p>
            <a:p>
              <a:pPr algn="ctr"/>
              <a:r>
                <a:rPr lang="ja-JP" altLang="en-US" sz="2400" dirty="0">
                  <a:latin typeface="UD デジタル 教科書体 NK-R" panose="02020400000000000000" pitchFamily="18" charset="-128"/>
                  <a:ea typeface="UD デジタル 教科書体 NK-R" panose="02020400000000000000" pitchFamily="18" charset="-128"/>
                </a:rPr>
                <a:t>より</a:t>
              </a:r>
              <a:r>
                <a:rPr lang="ja-JP" altLang="en-US" sz="2400" dirty="0" smtClean="0">
                  <a:latin typeface="UD デジタル 教科書体 NK-R" panose="02020400000000000000" pitchFamily="18" charset="-128"/>
                  <a:ea typeface="UD デジタル 教科書体 NK-R" panose="02020400000000000000" pitchFamily="18" charset="-128"/>
                </a:rPr>
                <a:t>小さい</a:t>
              </a:r>
              <a:endParaRPr lang="ja-JP" altLang="en-US" sz="2400" dirty="0">
                <a:latin typeface="UD デジタル 教科書体 NK-R" panose="02020400000000000000" pitchFamily="18" charset="-128"/>
                <a:ea typeface="UD デジタル 教科書体 NK-R" panose="02020400000000000000" pitchFamily="18" charset="-128"/>
              </a:endParaRPr>
            </a:p>
          </p:txBody>
        </p:sp>
        <p:sp>
          <p:nvSpPr>
            <p:cNvPr id="7" name="正方形/長方形 6"/>
            <p:cNvSpPr/>
            <p:nvPr/>
          </p:nvSpPr>
          <p:spPr>
            <a:xfrm>
              <a:off x="5183893" y="836713"/>
              <a:ext cx="2058533" cy="73379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2400" dirty="0">
                  <a:latin typeface="UD デジタル 教科書体 NK-R" panose="02020400000000000000" pitchFamily="18" charset="-128"/>
                  <a:ea typeface="UD デジタル 教科書体 NK-R" panose="02020400000000000000" pitchFamily="18" charset="-128"/>
                </a:rPr>
                <a:t>初期設定</a:t>
              </a:r>
              <a:endParaRPr lang="en-US" altLang="ja-JP" sz="2400" dirty="0">
                <a:latin typeface="UD デジタル 教科書体 NK-R" panose="02020400000000000000" pitchFamily="18" charset="-128"/>
                <a:ea typeface="UD デジタル 教科書体 NK-R" panose="02020400000000000000" pitchFamily="18" charset="-128"/>
              </a:endParaRPr>
            </a:p>
            <a:p>
              <a:pPr algn="ctr"/>
              <a:r>
                <a:rPr lang="ja-JP" altLang="en-US" sz="2400" dirty="0">
                  <a:latin typeface="UD デジタル 教科書体 NK-R" panose="02020400000000000000" pitchFamily="18" charset="-128"/>
                  <a:ea typeface="UD デジタル 教科書体 NK-R" panose="02020400000000000000" pitchFamily="18" charset="-128"/>
                </a:rPr>
                <a:t>変数 </a:t>
              </a:r>
              <a:r>
                <a:rPr lang="en-US" altLang="ja-JP" sz="2400" dirty="0" err="1">
                  <a:latin typeface="UD デジタル 教科書体 NK-R" panose="02020400000000000000" pitchFamily="18" charset="-128"/>
                  <a:ea typeface="UD デジタル 教科書体 NK-R" panose="02020400000000000000" pitchFamily="18" charset="-128"/>
                </a:rPr>
                <a:t>i</a:t>
              </a:r>
              <a:r>
                <a:rPr lang="en-US" altLang="ja-JP" sz="2400" dirty="0">
                  <a:latin typeface="UD デジタル 教科書体 NK-R" panose="02020400000000000000" pitchFamily="18" charset="-128"/>
                  <a:ea typeface="UD デジタル 教科書体 NK-R" panose="02020400000000000000" pitchFamily="18" charset="-128"/>
                </a:rPr>
                <a:t> = 0</a:t>
              </a:r>
            </a:p>
          </p:txBody>
        </p:sp>
        <p:sp>
          <p:nvSpPr>
            <p:cNvPr id="8" name="正方形/長方形 7"/>
            <p:cNvSpPr/>
            <p:nvPr/>
          </p:nvSpPr>
          <p:spPr>
            <a:xfrm>
              <a:off x="5183893" y="6376418"/>
              <a:ext cx="2058533" cy="40653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2400" dirty="0">
                  <a:latin typeface="UD デジタル 教科書体 NK-R" panose="02020400000000000000" pitchFamily="18" charset="-128"/>
                  <a:ea typeface="UD デジタル 教科書体 NK-R" panose="02020400000000000000" pitchFamily="18" charset="-128"/>
                </a:rPr>
                <a:t>次の処理へ</a:t>
              </a:r>
            </a:p>
          </p:txBody>
        </p:sp>
        <p:sp>
          <p:nvSpPr>
            <p:cNvPr id="9" name="正方形/長方形 8"/>
            <p:cNvSpPr/>
            <p:nvPr/>
          </p:nvSpPr>
          <p:spPr>
            <a:xfrm>
              <a:off x="5183893" y="5157193"/>
              <a:ext cx="2064235" cy="73379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2400" dirty="0">
                  <a:latin typeface="UD デジタル 教科書体 NK-R" panose="02020400000000000000" pitchFamily="18" charset="-128"/>
                  <a:ea typeface="UD デジタル 教科書体 NK-R" panose="02020400000000000000" pitchFamily="18" charset="-128"/>
                </a:rPr>
                <a:t>後処理</a:t>
              </a:r>
              <a:endParaRPr lang="en-US" altLang="ja-JP" sz="2400" dirty="0">
                <a:latin typeface="UD デジタル 教科書体 NK-R" panose="02020400000000000000" pitchFamily="18" charset="-128"/>
                <a:ea typeface="UD デジタル 教科書体 NK-R" panose="02020400000000000000" pitchFamily="18" charset="-128"/>
              </a:endParaRPr>
            </a:p>
            <a:p>
              <a:pPr algn="ctr"/>
              <a:r>
                <a:rPr lang="ja-JP" altLang="en-US" sz="2400" dirty="0">
                  <a:latin typeface="UD デジタル 教科書体 NK-R" panose="02020400000000000000" pitchFamily="18" charset="-128"/>
                  <a:ea typeface="UD デジタル 教科書体 NK-R" panose="02020400000000000000" pitchFamily="18" charset="-128"/>
                </a:rPr>
                <a:t>変数 </a:t>
              </a:r>
              <a:r>
                <a:rPr lang="en-US" altLang="ja-JP" sz="2400" dirty="0" err="1">
                  <a:latin typeface="UD デジタル 教科書体 NK-R" panose="02020400000000000000" pitchFamily="18" charset="-128"/>
                  <a:ea typeface="UD デジタル 教科書体 NK-R" panose="02020400000000000000" pitchFamily="18" charset="-128"/>
                </a:rPr>
                <a:t>i</a:t>
              </a:r>
              <a:r>
                <a:rPr lang="en-US" altLang="ja-JP" sz="2400" dirty="0">
                  <a:latin typeface="UD デジタル 教科書体 NK-R" panose="02020400000000000000" pitchFamily="18" charset="-128"/>
                  <a:ea typeface="UD デジタル 教科書体 NK-R" panose="02020400000000000000" pitchFamily="18" charset="-128"/>
                </a:rPr>
                <a:t> </a:t>
              </a:r>
              <a:r>
                <a:rPr lang="ja-JP" altLang="en-US" sz="2400" dirty="0">
                  <a:latin typeface="UD デジタル 教科書体 NK-R" panose="02020400000000000000" pitchFamily="18" charset="-128"/>
                  <a:ea typeface="UD デジタル 教科書体 NK-R" panose="02020400000000000000" pitchFamily="18" charset="-128"/>
                </a:rPr>
                <a:t>を</a:t>
              </a:r>
              <a:r>
                <a:rPr lang="en-US" altLang="ja-JP" sz="2400" dirty="0">
                  <a:latin typeface="UD デジタル 教科書体 NK-R" panose="02020400000000000000" pitchFamily="18" charset="-128"/>
                  <a:ea typeface="UD デジタル 教科書体 NK-R" panose="02020400000000000000" pitchFamily="18" charset="-128"/>
                </a:rPr>
                <a:t>+1</a:t>
              </a:r>
            </a:p>
          </p:txBody>
        </p:sp>
        <p:sp>
          <p:nvSpPr>
            <p:cNvPr id="14" name="テキスト ボックス 13"/>
            <p:cNvSpPr txBox="1"/>
            <p:nvPr/>
          </p:nvSpPr>
          <p:spPr>
            <a:xfrm>
              <a:off x="6456041" y="3655862"/>
              <a:ext cx="1229273" cy="584775"/>
            </a:xfrm>
            <a:prstGeom prst="rect">
              <a:avLst/>
            </a:prstGeom>
            <a:noFill/>
          </p:spPr>
          <p:txBody>
            <a:bodyPr wrap="square" rtlCol="0">
              <a:spAutoFit/>
            </a:bodyPr>
            <a:lstStyle/>
            <a:p>
              <a:r>
                <a:rPr lang="en-US" altLang="ja-JP" sz="3200" dirty="0" smtClean="0">
                  <a:solidFill>
                    <a:schemeClr val="accent1">
                      <a:lumMod val="75000"/>
                    </a:schemeClr>
                  </a:solidFill>
                  <a:latin typeface="UD デジタル 教科書体 NK-R" panose="02020400000000000000" pitchFamily="18" charset="-128"/>
                  <a:ea typeface="UD デジタル 教科書体 NK-R" panose="02020400000000000000" pitchFamily="18" charset="-128"/>
                </a:rPr>
                <a:t>True</a:t>
              </a:r>
              <a:endParaRPr lang="ja-JP" altLang="en-US" sz="3200" dirty="0">
                <a:solidFill>
                  <a:schemeClr val="accent1">
                    <a:lumMod val="75000"/>
                  </a:schemeClr>
                </a:solidFill>
                <a:latin typeface="UD デジタル 教科書体 NK-R" panose="02020400000000000000" pitchFamily="18" charset="-128"/>
                <a:ea typeface="UD デジタル 教科書体 NK-R" panose="02020400000000000000" pitchFamily="18" charset="-128"/>
              </a:endParaRPr>
            </a:p>
          </p:txBody>
        </p:sp>
        <p:sp>
          <p:nvSpPr>
            <p:cNvPr id="15" name="テキスト ボックス 14"/>
            <p:cNvSpPr txBox="1"/>
            <p:nvPr/>
          </p:nvSpPr>
          <p:spPr>
            <a:xfrm>
              <a:off x="2856192" y="2533825"/>
              <a:ext cx="1288233" cy="584775"/>
            </a:xfrm>
            <a:prstGeom prst="rect">
              <a:avLst/>
            </a:prstGeom>
            <a:noFill/>
          </p:spPr>
          <p:txBody>
            <a:bodyPr wrap="square" rtlCol="0">
              <a:spAutoFit/>
            </a:bodyPr>
            <a:lstStyle/>
            <a:p>
              <a:r>
                <a:rPr lang="en-US" altLang="ja-JP" sz="3200" dirty="0" smtClean="0">
                  <a:solidFill>
                    <a:srgbClr val="FF0000"/>
                  </a:solidFill>
                  <a:latin typeface="UD デジタル 教科書体 NK-R" panose="02020400000000000000" pitchFamily="18" charset="-128"/>
                  <a:ea typeface="UD デジタル 教科書体 NK-R" panose="02020400000000000000" pitchFamily="18" charset="-128"/>
                </a:rPr>
                <a:t>False</a:t>
              </a:r>
              <a:endParaRPr lang="ja-JP" altLang="en-US" sz="3200" dirty="0">
                <a:solidFill>
                  <a:srgbClr val="FF0000"/>
                </a:solidFill>
                <a:latin typeface="UD デジタル 教科書体 NK-R" panose="02020400000000000000" pitchFamily="18" charset="-128"/>
                <a:ea typeface="UD デジタル 教科書体 NK-R" panose="02020400000000000000" pitchFamily="18" charset="-128"/>
              </a:endParaRPr>
            </a:p>
          </p:txBody>
        </p:sp>
        <p:sp>
          <p:nvSpPr>
            <p:cNvPr id="24" name="屈折矢印 23"/>
            <p:cNvSpPr/>
            <p:nvPr/>
          </p:nvSpPr>
          <p:spPr>
            <a:xfrm rot="16200000">
              <a:off x="7222125" y="3773186"/>
              <a:ext cx="3405352" cy="1303338"/>
            </a:xfrm>
            <a:prstGeom prst="bentUpArrow">
              <a:avLst>
                <a:gd name="adj1" fmla="val 13710"/>
                <a:gd name="adj2" fmla="val 18952"/>
                <a:gd name="adj3" fmla="val 2258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rot="5400000">
              <a:off x="2597234" y="4436545"/>
              <a:ext cx="3182273" cy="1997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rot="10800000">
              <a:off x="4088521" y="5950895"/>
              <a:ext cx="1559804" cy="17663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上矢印 27"/>
            <p:cNvSpPr/>
            <p:nvPr/>
          </p:nvSpPr>
          <p:spPr>
            <a:xfrm rot="10800000">
              <a:off x="5384799" y="5994400"/>
              <a:ext cx="348827" cy="382018"/>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83711002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試しにやって</a:t>
            </a:r>
            <a:r>
              <a:rPr lang="ja-JP" altLang="en-US" dirty="0" smtClean="0"/>
              <a:t>みよう</a:t>
            </a:r>
            <a:endParaRPr kumimoji="1" lang="ja-JP" altLang="en-US" dirty="0"/>
          </a:p>
        </p:txBody>
      </p:sp>
      <p:sp>
        <p:nvSpPr>
          <p:cNvPr id="3" name="コンテンツ プレースホルダー 2"/>
          <p:cNvSpPr>
            <a:spLocks noGrp="1"/>
          </p:cNvSpPr>
          <p:nvPr>
            <p:ph idx="1"/>
          </p:nvPr>
        </p:nvSpPr>
        <p:spPr>
          <a:xfrm>
            <a:off x="1440864" y="4972338"/>
            <a:ext cx="10178322" cy="1213000"/>
          </a:xfrm>
        </p:spPr>
        <p:txBody>
          <a:bodyPr>
            <a:normAutofit lnSpcReduction="10000"/>
          </a:bodyPr>
          <a:lstStyle/>
          <a:p>
            <a:pPr marL="0" indent="0">
              <a:buNone/>
            </a:pPr>
            <a:r>
              <a:rPr lang="en-US" altLang="ja-JP" dirty="0" smtClean="0"/>
              <a:t>10_forTest.html </a:t>
            </a:r>
            <a:r>
              <a:rPr lang="ja-JP" altLang="en-US" dirty="0" smtClean="0"/>
              <a:t>と </a:t>
            </a:r>
            <a:r>
              <a:rPr lang="en-US" altLang="ja-JP" dirty="0" smtClean="0"/>
              <a:t>11_forTest.php</a:t>
            </a:r>
            <a:r>
              <a:rPr lang="ja-JP" altLang="en-US" dirty="0" smtClean="0"/>
              <a:t>を</a:t>
            </a:r>
            <a:r>
              <a:rPr lang="en-US" altLang="ja-JP" dirty="0" smtClean="0"/>
              <a:t/>
            </a:r>
            <a:br>
              <a:rPr lang="en-US" altLang="ja-JP" dirty="0" smtClean="0"/>
            </a:br>
            <a:r>
              <a:rPr lang="ja-JP" altLang="en-US" dirty="0" smtClean="0"/>
              <a:t>作成</a:t>
            </a:r>
            <a:r>
              <a:rPr lang="ja-JP" altLang="en-US" dirty="0"/>
              <a:t>し上図のコード</a:t>
            </a:r>
            <a:r>
              <a:rPr lang="ja-JP" altLang="en-US" dirty="0" smtClean="0"/>
              <a:t>を入力</a:t>
            </a:r>
            <a:r>
              <a:rPr lang="ja-JP" altLang="en-US" dirty="0"/>
              <a:t>しましょう。</a:t>
            </a:r>
            <a:endParaRPr lang="en-US" altLang="ja-JP" dirty="0"/>
          </a:p>
          <a:p>
            <a:pPr marL="0" indent="0">
              <a:buNone/>
            </a:pP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118</a:t>
            </a:fld>
            <a:endParaRPr kumimoji="1" lang="ja-JP" altLang="en-US"/>
          </a:p>
        </p:txBody>
      </p:sp>
      <p:pic>
        <p:nvPicPr>
          <p:cNvPr id="6" name="図 5"/>
          <p:cNvPicPr>
            <a:picLocks noChangeAspect="1"/>
          </p:cNvPicPr>
          <p:nvPr/>
        </p:nvPicPr>
        <p:blipFill>
          <a:blip r:embed="rId2"/>
          <a:stretch>
            <a:fillRect/>
          </a:stretch>
        </p:blipFill>
        <p:spPr>
          <a:xfrm>
            <a:off x="7038256" y="874914"/>
            <a:ext cx="5153744" cy="3038899"/>
          </a:xfrm>
          <a:prstGeom prst="rect">
            <a:avLst/>
          </a:prstGeom>
        </p:spPr>
      </p:pic>
      <p:pic>
        <p:nvPicPr>
          <p:cNvPr id="8" name="図 7"/>
          <p:cNvPicPr>
            <a:picLocks noChangeAspect="1"/>
          </p:cNvPicPr>
          <p:nvPr/>
        </p:nvPicPr>
        <p:blipFill>
          <a:blip r:embed="rId3"/>
          <a:stretch>
            <a:fillRect/>
          </a:stretch>
        </p:blipFill>
        <p:spPr>
          <a:xfrm>
            <a:off x="0" y="874914"/>
            <a:ext cx="6944694" cy="2724530"/>
          </a:xfrm>
          <a:prstGeom prst="rect">
            <a:avLst/>
          </a:prstGeom>
        </p:spPr>
      </p:pic>
    </p:spTree>
    <p:extLst>
      <p:ext uri="{BB962C8B-B14F-4D97-AF65-F5344CB8AC3E}">
        <p14:creationId xmlns:p14="http://schemas.microsoft.com/office/powerpoint/2010/main" val="396170431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ひとことまとめ</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119</a:t>
            </a:fld>
            <a:endParaRPr kumimoji="1" lang="ja-JP" altLang="en-US"/>
          </a:p>
        </p:txBody>
      </p:sp>
      <p:sp>
        <p:nvSpPr>
          <p:cNvPr id="5" name="コンテンツ プレースホルダ 2"/>
          <p:cNvSpPr>
            <a:spLocks noGrp="1"/>
          </p:cNvSpPr>
          <p:nvPr>
            <p:ph idx="1"/>
          </p:nvPr>
        </p:nvSpPr>
        <p:spPr>
          <a:xfrm>
            <a:off x="546539" y="1469570"/>
            <a:ext cx="11242690" cy="4816949"/>
          </a:xfrm>
        </p:spPr>
        <p:txBody>
          <a:bodyPr>
            <a:normAutofit/>
          </a:bodyPr>
          <a:lstStyle/>
          <a:p>
            <a:pPr marL="0" indent="0">
              <a:buNone/>
            </a:pPr>
            <a:r>
              <a:rPr lang="en-US" altLang="ja-JP" dirty="0" smtClean="0">
                <a:solidFill>
                  <a:srgbClr val="FF0000"/>
                </a:solidFill>
              </a:rPr>
              <a:t>for</a:t>
            </a:r>
            <a:r>
              <a:rPr lang="ja-JP" altLang="en-US" dirty="0" smtClean="0">
                <a:solidFill>
                  <a:srgbClr val="FF0000"/>
                </a:solidFill>
              </a:rPr>
              <a:t>文</a:t>
            </a:r>
            <a:r>
              <a:rPr lang="en-US" altLang="ja-JP" dirty="0" smtClean="0">
                <a:solidFill>
                  <a:srgbClr val="FF0000"/>
                </a:solidFill>
              </a:rPr>
              <a:t>		</a:t>
            </a:r>
            <a:r>
              <a:rPr lang="ja-JP" altLang="en-US" dirty="0" smtClean="0"/>
              <a:t>➡</a:t>
            </a:r>
            <a:r>
              <a:rPr lang="en-US" altLang="ja-JP" dirty="0" smtClean="0"/>
              <a:t>	</a:t>
            </a:r>
            <a:r>
              <a:rPr lang="ja-JP" altLang="en-US" dirty="0" smtClean="0"/>
              <a:t>繰返し処理に用いる制御文。繰返し</a:t>
            </a:r>
            <a:r>
              <a:rPr lang="en-US" altLang="ja-JP" dirty="0" smtClean="0"/>
              <a:t/>
            </a:r>
            <a:br>
              <a:rPr lang="en-US" altLang="ja-JP" dirty="0" smtClean="0"/>
            </a:br>
            <a:r>
              <a:rPr lang="en-US" altLang="ja-JP" dirty="0" smtClean="0"/>
              <a:t>				</a:t>
            </a:r>
            <a:r>
              <a:rPr lang="ja-JP" altLang="en-US" dirty="0" smtClean="0"/>
              <a:t>回数が決まっているものに使用する</a:t>
            </a:r>
            <a:r>
              <a:rPr lang="ja-JP" altLang="en-US" dirty="0"/>
              <a:t>。</a:t>
            </a:r>
            <a:endParaRPr lang="en-US" altLang="ja-JP" dirty="0" smtClean="0"/>
          </a:p>
          <a:p>
            <a:pPr marL="0" indent="0">
              <a:buNone/>
            </a:pPr>
            <a:r>
              <a:rPr lang="ja-JP" altLang="en-US" dirty="0" smtClean="0">
                <a:solidFill>
                  <a:srgbClr val="FF0000"/>
                </a:solidFill>
              </a:rPr>
              <a:t>初期設定</a:t>
            </a:r>
            <a:r>
              <a:rPr lang="en-US" altLang="ja-JP" dirty="0" smtClean="0">
                <a:solidFill>
                  <a:srgbClr val="FF0000"/>
                </a:solidFill>
              </a:rPr>
              <a:t>	</a:t>
            </a:r>
            <a:r>
              <a:rPr lang="ja-JP" altLang="en-US" dirty="0" smtClean="0"/>
              <a:t>➡</a:t>
            </a:r>
            <a:r>
              <a:rPr lang="en-US" altLang="ja-JP" dirty="0" smtClean="0"/>
              <a:t>	for</a:t>
            </a:r>
            <a:r>
              <a:rPr lang="ja-JP" altLang="en-US" dirty="0" smtClean="0"/>
              <a:t>文の繰返し回数をカウントする</a:t>
            </a:r>
            <a:r>
              <a:rPr lang="en-US" altLang="ja-JP" dirty="0" smtClean="0"/>
              <a:t/>
            </a:r>
            <a:br>
              <a:rPr lang="en-US" altLang="ja-JP" dirty="0" smtClean="0"/>
            </a:br>
            <a:r>
              <a:rPr lang="en-US" altLang="ja-JP" dirty="0" smtClean="0"/>
              <a:t>				</a:t>
            </a:r>
            <a:r>
              <a:rPr lang="ja-JP" altLang="en-US" dirty="0" smtClean="0"/>
              <a:t>変数を初期化する部分</a:t>
            </a:r>
            <a:endParaRPr lang="en-US" altLang="ja-JP" dirty="0" smtClean="0"/>
          </a:p>
          <a:p>
            <a:pPr marL="0" indent="0">
              <a:buNone/>
            </a:pPr>
            <a:r>
              <a:rPr lang="ja-JP" altLang="en-US" dirty="0" smtClean="0">
                <a:solidFill>
                  <a:srgbClr val="FF0000"/>
                </a:solidFill>
              </a:rPr>
              <a:t>条件式</a:t>
            </a:r>
            <a:r>
              <a:rPr lang="en-US" altLang="ja-JP" dirty="0" smtClean="0">
                <a:solidFill>
                  <a:srgbClr val="FF0000"/>
                </a:solidFill>
              </a:rPr>
              <a:t>		</a:t>
            </a:r>
            <a:r>
              <a:rPr lang="ja-JP" altLang="en-US" dirty="0" smtClean="0"/>
              <a:t>➡</a:t>
            </a:r>
            <a:r>
              <a:rPr lang="en-US" altLang="ja-JP" dirty="0" smtClean="0"/>
              <a:t>	for</a:t>
            </a:r>
            <a:r>
              <a:rPr lang="ja-JP" altLang="en-US" dirty="0" smtClean="0"/>
              <a:t>文が繰返す条件</a:t>
            </a:r>
            <a:r>
              <a:rPr lang="ja-JP" altLang="en-US" dirty="0" smtClean="0"/>
              <a:t>。</a:t>
            </a:r>
            <a:r>
              <a:rPr lang="en-US" altLang="ja-JP" dirty="0" smtClean="0"/>
              <a:t>True</a:t>
            </a:r>
            <a:r>
              <a:rPr lang="ja-JP" altLang="en-US" dirty="0" smtClean="0"/>
              <a:t>で</a:t>
            </a:r>
            <a:r>
              <a:rPr lang="ja-JP" altLang="en-US" dirty="0" smtClean="0"/>
              <a:t>繰返し。</a:t>
            </a:r>
            <a:endParaRPr lang="en-US" altLang="ja-JP" dirty="0" smtClean="0"/>
          </a:p>
          <a:p>
            <a:pPr marL="0" indent="0">
              <a:buNone/>
            </a:pPr>
            <a:r>
              <a:rPr lang="ja-JP" altLang="en-US" dirty="0" smtClean="0">
                <a:solidFill>
                  <a:srgbClr val="FF0000"/>
                </a:solidFill>
              </a:rPr>
              <a:t>後処理</a:t>
            </a:r>
            <a:r>
              <a:rPr lang="en-US" altLang="ja-JP" dirty="0" smtClean="0">
                <a:solidFill>
                  <a:srgbClr val="FF0000"/>
                </a:solidFill>
              </a:rPr>
              <a:t>		</a:t>
            </a:r>
            <a:r>
              <a:rPr lang="ja-JP" altLang="en-US" dirty="0" smtClean="0"/>
              <a:t>➡</a:t>
            </a:r>
            <a:r>
              <a:rPr lang="en-US" altLang="ja-JP" dirty="0" smtClean="0"/>
              <a:t>	for</a:t>
            </a:r>
            <a:r>
              <a:rPr lang="ja-JP" altLang="en-US" dirty="0" smtClean="0"/>
              <a:t>文が繰返すたびに行われる処理。</a:t>
            </a:r>
            <a:endParaRPr lang="en-US" altLang="ja-JP" dirty="0"/>
          </a:p>
        </p:txBody>
      </p:sp>
    </p:spTree>
    <p:extLst>
      <p:ext uri="{BB962C8B-B14F-4D97-AF65-F5344CB8AC3E}">
        <p14:creationId xmlns:p14="http://schemas.microsoft.com/office/powerpoint/2010/main" val="34070885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EFFD0D-6BE2-4D6E-9277-13ABDFEFA478}"/>
              </a:ext>
            </a:extLst>
          </p:cNvPr>
          <p:cNvSpPr>
            <a:spLocks noGrp="1"/>
          </p:cNvSpPr>
          <p:nvPr>
            <p:ph type="title"/>
          </p:nvPr>
        </p:nvSpPr>
        <p:spPr/>
        <p:txBody>
          <a:bodyPr>
            <a:normAutofit/>
          </a:bodyPr>
          <a:lstStyle/>
          <a:p>
            <a:r>
              <a:rPr kumimoji="1" lang="en-US" altLang="ja-JP" sz="6600" cap="none" dirty="0" smtClean="0"/>
              <a:t>Web</a:t>
            </a:r>
            <a:r>
              <a:rPr kumimoji="1" lang="ja-JP" altLang="en-US" sz="6600" cap="none" dirty="0" smtClean="0"/>
              <a:t>アプリ概論</a:t>
            </a:r>
            <a:endParaRPr kumimoji="1" lang="ja-JP" altLang="en-US" sz="6600" cap="none" dirty="0"/>
          </a:p>
        </p:txBody>
      </p:sp>
      <p:sp>
        <p:nvSpPr>
          <p:cNvPr id="4" name="テキスト プレースホルダー 3"/>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38989848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制御構造</a:t>
            </a:r>
            <a:r>
              <a:rPr kumimoji="1" lang="en-US" altLang="ja-JP" dirty="0" smtClean="0"/>
              <a:t/>
            </a:r>
            <a:br>
              <a:rPr kumimoji="1" lang="en-US" altLang="ja-JP" dirty="0" smtClean="0"/>
            </a:br>
            <a:r>
              <a:rPr kumimoji="1" lang="en-US" altLang="ja-JP" dirty="0" smtClean="0"/>
              <a:t>for</a:t>
            </a:r>
            <a:r>
              <a:rPr kumimoji="1" lang="ja-JP" altLang="en-US" dirty="0" smtClean="0"/>
              <a:t>文の後処理</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120</a:t>
            </a:fld>
            <a:endParaRPr kumimoji="1" lang="ja-JP" altLang="en-US" dirty="0"/>
          </a:p>
        </p:txBody>
      </p:sp>
    </p:spTree>
    <p:extLst>
      <p:ext uri="{BB962C8B-B14F-4D97-AF65-F5344CB8AC3E}">
        <p14:creationId xmlns:p14="http://schemas.microsoft.com/office/powerpoint/2010/main" val="168297144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000" dirty="0"/>
              <a:t>インクリメント演算子</a:t>
            </a:r>
          </a:p>
        </p:txBody>
      </p:sp>
      <p:sp>
        <p:nvSpPr>
          <p:cNvPr id="3" name="コンテンツ プレースホルダ 2"/>
          <p:cNvSpPr>
            <a:spLocks noGrp="1"/>
          </p:cNvSpPr>
          <p:nvPr>
            <p:ph idx="1"/>
          </p:nvPr>
        </p:nvSpPr>
        <p:spPr>
          <a:xfrm>
            <a:off x="533400" y="1825625"/>
            <a:ext cx="10820400" cy="4351338"/>
          </a:xfrm>
        </p:spPr>
        <p:txBody>
          <a:bodyPr/>
          <a:lstStyle/>
          <a:p>
            <a:pPr marL="0" indent="0">
              <a:buNone/>
            </a:pPr>
            <a:r>
              <a:rPr lang="ja-JP" altLang="en-US" dirty="0" smtClean="0"/>
              <a:t>変数名</a:t>
            </a:r>
            <a:r>
              <a:rPr lang="en-US" altLang="ja-JP" dirty="0" smtClean="0">
                <a:solidFill>
                  <a:srgbClr val="FF0000"/>
                </a:solidFill>
              </a:rPr>
              <a:t>++</a:t>
            </a:r>
            <a:r>
              <a:rPr lang="en-US" altLang="ja-JP" dirty="0" smtClean="0">
                <a:solidFill>
                  <a:schemeClr val="accent3">
                    <a:lumMod val="75000"/>
                  </a:schemeClr>
                </a:solidFill>
              </a:rPr>
              <a:t> </a:t>
            </a:r>
            <a:r>
              <a:rPr lang="en-US" altLang="ja-JP" dirty="0" smtClean="0"/>
              <a:t>;</a:t>
            </a:r>
            <a:r>
              <a:rPr lang="en-US" altLang="ja-JP" dirty="0" smtClean="0">
                <a:solidFill>
                  <a:schemeClr val="accent3">
                    <a:lumMod val="75000"/>
                  </a:schemeClr>
                </a:solidFill>
              </a:rPr>
              <a:t> 	//</a:t>
            </a:r>
            <a:r>
              <a:rPr lang="ja-JP" altLang="en-US" dirty="0" smtClean="0">
                <a:solidFill>
                  <a:schemeClr val="accent3">
                    <a:lumMod val="75000"/>
                  </a:schemeClr>
                </a:solidFill>
              </a:rPr>
              <a:t>後置インクリメント</a:t>
            </a:r>
            <a:endParaRPr lang="en-US" altLang="ja-JP" dirty="0" smtClean="0">
              <a:solidFill>
                <a:schemeClr val="accent3">
                  <a:lumMod val="75000"/>
                </a:schemeClr>
              </a:solidFill>
            </a:endParaRPr>
          </a:p>
          <a:p>
            <a:pPr marL="0" indent="0">
              <a:buNone/>
            </a:pPr>
            <a:r>
              <a:rPr lang="en-US" altLang="ja-JP" dirty="0" smtClean="0">
                <a:solidFill>
                  <a:srgbClr val="FF0000"/>
                </a:solidFill>
              </a:rPr>
              <a:t>++</a:t>
            </a:r>
            <a:r>
              <a:rPr lang="ja-JP" altLang="en-US" dirty="0" smtClean="0"/>
              <a:t>変数名</a:t>
            </a:r>
            <a:r>
              <a:rPr lang="en-US" altLang="ja-JP" dirty="0" smtClean="0"/>
              <a:t>;</a:t>
            </a:r>
            <a:r>
              <a:rPr lang="ja-JP" altLang="en-US" dirty="0">
                <a:solidFill>
                  <a:schemeClr val="accent3">
                    <a:lumMod val="75000"/>
                  </a:schemeClr>
                </a:solidFill>
              </a:rPr>
              <a:t>　</a:t>
            </a:r>
            <a:r>
              <a:rPr lang="en-US" altLang="ja-JP" dirty="0" smtClean="0">
                <a:solidFill>
                  <a:schemeClr val="accent3">
                    <a:lumMod val="75000"/>
                  </a:schemeClr>
                </a:solidFill>
              </a:rPr>
              <a:t>	//</a:t>
            </a:r>
            <a:r>
              <a:rPr lang="ja-JP" altLang="en-US" dirty="0" smtClean="0">
                <a:solidFill>
                  <a:schemeClr val="accent3">
                    <a:lumMod val="75000"/>
                  </a:schemeClr>
                </a:solidFill>
              </a:rPr>
              <a:t>前置インクリメント</a:t>
            </a:r>
            <a:endParaRPr lang="en-US" altLang="ja-JP" dirty="0"/>
          </a:p>
          <a:p>
            <a:pPr marL="0" indent="0">
              <a:buNone/>
            </a:pPr>
            <a:endParaRPr lang="en-US" altLang="ja-JP" dirty="0" smtClean="0">
              <a:solidFill>
                <a:schemeClr val="accent3">
                  <a:lumMod val="75000"/>
                </a:schemeClr>
              </a:solidFill>
            </a:endParaRPr>
          </a:p>
          <a:p>
            <a:pPr marL="0" indent="0">
              <a:buNone/>
            </a:pPr>
            <a:r>
              <a:rPr lang="ja-JP" altLang="en-US" dirty="0" smtClean="0"/>
              <a:t>変数名 </a:t>
            </a:r>
            <a:r>
              <a:rPr lang="en-US" altLang="ja-JP" dirty="0" smtClean="0"/>
              <a:t>= </a:t>
            </a:r>
            <a:r>
              <a:rPr lang="ja-JP" altLang="en-US" dirty="0" smtClean="0"/>
              <a:t>変数名 </a:t>
            </a:r>
            <a:r>
              <a:rPr lang="en-US" altLang="ja-JP" dirty="0" smtClean="0"/>
              <a:t>+ 1; </a:t>
            </a:r>
            <a:r>
              <a:rPr lang="ja-JP" altLang="en-US" dirty="0" smtClean="0"/>
              <a:t>　と</a:t>
            </a:r>
            <a:r>
              <a:rPr lang="ja-JP" altLang="en-US" dirty="0" smtClean="0"/>
              <a:t>同様の動作。</a:t>
            </a:r>
            <a:endParaRPr lang="en-US" altLang="ja-JP" dirty="0"/>
          </a:p>
          <a:p>
            <a:pPr marL="0" indent="0">
              <a:buNone/>
            </a:pPr>
            <a:r>
              <a:rPr lang="ja-JP" altLang="en-US" dirty="0" smtClean="0"/>
              <a:t>カウントを</a:t>
            </a:r>
            <a:r>
              <a:rPr lang="en-US" altLang="ja-JP" dirty="0" smtClean="0"/>
              <a:t>1</a:t>
            </a:r>
            <a:r>
              <a:rPr lang="ja-JP" altLang="en-US" dirty="0" err="1" smtClean="0"/>
              <a:t>ずつ</a:t>
            </a:r>
            <a:r>
              <a:rPr lang="ja-JP" altLang="en-US" dirty="0" smtClean="0"/>
              <a:t>増やしていく際によく使う</a:t>
            </a:r>
            <a:endParaRPr lang="en-US" altLang="ja-JP" dirty="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121</a:t>
            </a:fld>
            <a:endParaRPr kumimoji="1" lang="ja-JP" altLang="en-US"/>
          </a:p>
        </p:txBody>
      </p:sp>
    </p:spTree>
    <p:extLst>
      <p:ext uri="{BB962C8B-B14F-4D97-AF65-F5344CB8AC3E}">
        <p14:creationId xmlns:p14="http://schemas.microsoft.com/office/powerpoint/2010/main" val="397792417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デクリメント</a:t>
            </a:r>
            <a:r>
              <a:rPr lang="ja-JP" altLang="en-US" dirty="0"/>
              <a:t>演算子</a:t>
            </a:r>
            <a:endParaRPr kumimoji="1" lang="ja-JP" altLang="en-US" dirty="0"/>
          </a:p>
        </p:txBody>
      </p:sp>
      <p:sp>
        <p:nvSpPr>
          <p:cNvPr id="5" name="コンテンツ プレースホルダ 2"/>
          <p:cNvSpPr>
            <a:spLocks noGrp="1"/>
          </p:cNvSpPr>
          <p:nvPr>
            <p:ph idx="1"/>
          </p:nvPr>
        </p:nvSpPr>
        <p:spPr>
          <a:xfrm>
            <a:off x="533400" y="1825625"/>
            <a:ext cx="10820400" cy="4351338"/>
          </a:xfrm>
        </p:spPr>
        <p:txBody>
          <a:bodyPr/>
          <a:lstStyle/>
          <a:p>
            <a:pPr marL="0" indent="0">
              <a:buNone/>
            </a:pPr>
            <a:r>
              <a:rPr lang="ja-JP" altLang="en-US" dirty="0" smtClean="0"/>
              <a:t>変数名</a:t>
            </a:r>
            <a:r>
              <a:rPr lang="en-US" altLang="ja-JP" dirty="0">
                <a:solidFill>
                  <a:srgbClr val="FF0000"/>
                </a:solidFill>
              </a:rPr>
              <a:t>--</a:t>
            </a:r>
            <a:r>
              <a:rPr lang="en-US" altLang="ja-JP" dirty="0" smtClean="0">
                <a:solidFill>
                  <a:schemeClr val="accent3">
                    <a:lumMod val="75000"/>
                  </a:schemeClr>
                </a:solidFill>
              </a:rPr>
              <a:t> </a:t>
            </a:r>
            <a:r>
              <a:rPr lang="en-US" altLang="ja-JP" dirty="0" smtClean="0"/>
              <a:t>;</a:t>
            </a:r>
            <a:r>
              <a:rPr lang="en-US" altLang="ja-JP" dirty="0" smtClean="0">
                <a:solidFill>
                  <a:schemeClr val="accent3">
                    <a:lumMod val="75000"/>
                  </a:schemeClr>
                </a:solidFill>
              </a:rPr>
              <a:t> 	//</a:t>
            </a:r>
            <a:r>
              <a:rPr lang="ja-JP" altLang="en-US" dirty="0" smtClean="0">
                <a:solidFill>
                  <a:schemeClr val="accent3">
                    <a:lumMod val="75000"/>
                  </a:schemeClr>
                </a:solidFill>
              </a:rPr>
              <a:t>後置デクリメント</a:t>
            </a:r>
            <a:endParaRPr lang="en-US" altLang="ja-JP" dirty="0" smtClean="0">
              <a:solidFill>
                <a:schemeClr val="accent3">
                  <a:lumMod val="75000"/>
                </a:schemeClr>
              </a:solidFill>
            </a:endParaRPr>
          </a:p>
          <a:p>
            <a:pPr marL="0" indent="0">
              <a:buNone/>
            </a:pPr>
            <a:r>
              <a:rPr lang="en-US" altLang="ja-JP" dirty="0">
                <a:solidFill>
                  <a:srgbClr val="FF0000"/>
                </a:solidFill>
              </a:rPr>
              <a:t>--</a:t>
            </a:r>
            <a:r>
              <a:rPr lang="ja-JP" altLang="en-US" dirty="0" smtClean="0"/>
              <a:t>変数名</a:t>
            </a:r>
            <a:r>
              <a:rPr lang="en-US" altLang="ja-JP" dirty="0" smtClean="0"/>
              <a:t>;</a:t>
            </a:r>
            <a:r>
              <a:rPr lang="ja-JP" altLang="en-US" dirty="0">
                <a:solidFill>
                  <a:schemeClr val="accent3">
                    <a:lumMod val="75000"/>
                  </a:schemeClr>
                </a:solidFill>
              </a:rPr>
              <a:t>　</a:t>
            </a:r>
            <a:r>
              <a:rPr lang="en-US" altLang="ja-JP" dirty="0" smtClean="0">
                <a:solidFill>
                  <a:schemeClr val="accent3">
                    <a:lumMod val="75000"/>
                  </a:schemeClr>
                </a:solidFill>
              </a:rPr>
              <a:t>	//</a:t>
            </a:r>
            <a:r>
              <a:rPr lang="ja-JP" altLang="en-US" dirty="0" smtClean="0">
                <a:solidFill>
                  <a:schemeClr val="accent3">
                    <a:lumMod val="75000"/>
                  </a:schemeClr>
                </a:solidFill>
              </a:rPr>
              <a:t>前置デクリメント</a:t>
            </a:r>
            <a:endParaRPr lang="en-US" altLang="ja-JP" dirty="0"/>
          </a:p>
          <a:p>
            <a:pPr marL="0" indent="0">
              <a:buNone/>
            </a:pPr>
            <a:endParaRPr lang="en-US" altLang="ja-JP" dirty="0" smtClean="0">
              <a:solidFill>
                <a:schemeClr val="accent3">
                  <a:lumMod val="75000"/>
                </a:schemeClr>
              </a:solidFill>
            </a:endParaRPr>
          </a:p>
          <a:p>
            <a:pPr marL="0" indent="0">
              <a:buNone/>
            </a:pPr>
            <a:r>
              <a:rPr lang="ja-JP" altLang="en-US" dirty="0" smtClean="0"/>
              <a:t>変数名 </a:t>
            </a:r>
            <a:r>
              <a:rPr lang="en-US" altLang="ja-JP" dirty="0" smtClean="0"/>
              <a:t>= </a:t>
            </a:r>
            <a:r>
              <a:rPr lang="ja-JP" altLang="en-US" dirty="0" smtClean="0"/>
              <a:t>変数名 </a:t>
            </a:r>
            <a:r>
              <a:rPr lang="en-US" altLang="ja-JP" dirty="0" smtClean="0"/>
              <a:t>- 1; </a:t>
            </a:r>
            <a:r>
              <a:rPr lang="ja-JP" altLang="en-US" dirty="0" smtClean="0"/>
              <a:t>　　と</a:t>
            </a:r>
            <a:r>
              <a:rPr lang="ja-JP" altLang="en-US" dirty="0" smtClean="0"/>
              <a:t>同様の動作。</a:t>
            </a:r>
            <a:endParaRPr lang="en-US" altLang="ja-JP" dirty="0"/>
          </a:p>
          <a:p>
            <a:pPr marL="0" indent="0">
              <a:buNone/>
            </a:pPr>
            <a:r>
              <a:rPr lang="ja-JP" altLang="en-US" dirty="0" smtClean="0"/>
              <a:t>カウントを</a:t>
            </a:r>
            <a:r>
              <a:rPr lang="en-US" altLang="ja-JP" dirty="0" smtClean="0"/>
              <a:t>1</a:t>
            </a:r>
            <a:r>
              <a:rPr lang="ja-JP" altLang="en-US" dirty="0" err="1" smtClean="0"/>
              <a:t>ずつ</a:t>
            </a:r>
            <a:r>
              <a:rPr lang="ja-JP" altLang="en-US" dirty="0" smtClean="0"/>
              <a:t>減らしていく際によく使う</a:t>
            </a:r>
            <a:endParaRPr lang="en-US" altLang="ja-JP" dirty="0"/>
          </a:p>
        </p:txBody>
      </p:sp>
      <p:sp>
        <p:nvSpPr>
          <p:cNvPr id="3" name="スライド番号プレースホルダー 2"/>
          <p:cNvSpPr>
            <a:spLocks noGrp="1"/>
          </p:cNvSpPr>
          <p:nvPr>
            <p:ph type="sldNum" sz="quarter" idx="12"/>
          </p:nvPr>
        </p:nvSpPr>
        <p:spPr/>
        <p:txBody>
          <a:bodyPr/>
          <a:lstStyle/>
          <a:p>
            <a:fld id="{DDAA87E6-26F4-4CAD-96E5-E55ED5D15559}" type="slidenum">
              <a:rPr kumimoji="1" lang="ja-JP" altLang="en-US" smtClean="0"/>
              <a:t>122</a:t>
            </a:fld>
            <a:endParaRPr kumimoji="1" lang="ja-JP" altLang="en-US"/>
          </a:p>
        </p:txBody>
      </p:sp>
    </p:spTree>
    <p:extLst>
      <p:ext uri="{BB962C8B-B14F-4D97-AF65-F5344CB8AC3E}">
        <p14:creationId xmlns:p14="http://schemas.microsoft.com/office/powerpoint/2010/main" val="110457991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前置と後置</a:t>
            </a:r>
            <a:endParaRPr kumimoji="1" lang="ja-JP" altLang="en-US" dirty="0"/>
          </a:p>
        </p:txBody>
      </p:sp>
      <p:sp>
        <p:nvSpPr>
          <p:cNvPr id="3" name="コンテンツ プレースホルダ 2"/>
          <p:cNvSpPr>
            <a:spLocks noGrp="1"/>
          </p:cNvSpPr>
          <p:nvPr>
            <p:ph idx="1"/>
          </p:nvPr>
        </p:nvSpPr>
        <p:spPr>
          <a:xfrm>
            <a:off x="838200" y="1611086"/>
            <a:ext cx="10515600" cy="4745264"/>
          </a:xfrm>
        </p:spPr>
        <p:txBody>
          <a:bodyPr>
            <a:normAutofit lnSpcReduction="10000"/>
          </a:bodyPr>
          <a:lstStyle/>
          <a:p>
            <a:pPr marL="0" indent="0">
              <a:buNone/>
            </a:pPr>
            <a:r>
              <a:rPr kumimoji="1" lang="en-US" altLang="ja-JP" dirty="0" smtClean="0"/>
              <a:t>++$</a:t>
            </a:r>
            <a:r>
              <a:rPr kumimoji="1" lang="en-US" altLang="ja-JP" dirty="0" err="1" smtClean="0"/>
              <a:t>i</a:t>
            </a:r>
            <a:r>
              <a:rPr kumimoji="1" lang="en-US" altLang="ja-JP" dirty="0" smtClean="0"/>
              <a:t>; </a:t>
            </a:r>
            <a:r>
              <a:rPr lang="ja-JP" altLang="en-US" dirty="0"/>
              <a:t>　</a:t>
            </a:r>
            <a:r>
              <a:rPr lang="en-US" altLang="ja-JP" dirty="0" smtClean="0"/>
              <a:t>--$</a:t>
            </a:r>
            <a:r>
              <a:rPr lang="en-US" altLang="ja-JP" dirty="0" err="1" smtClean="0"/>
              <a:t>i</a:t>
            </a:r>
            <a:r>
              <a:rPr lang="en-US" altLang="ja-JP" dirty="0" smtClean="0"/>
              <a:t>;</a:t>
            </a:r>
          </a:p>
          <a:p>
            <a:pPr marL="0" indent="0">
              <a:buNone/>
            </a:pPr>
            <a:r>
              <a:rPr lang="ja-JP" altLang="en-US" dirty="0" err="1" smtClean="0"/>
              <a:t>のように</a:t>
            </a:r>
            <a:r>
              <a:rPr lang="ja-JP" altLang="en-US" dirty="0" smtClean="0"/>
              <a:t>演算子が先においてあるものを</a:t>
            </a:r>
            <a:r>
              <a:rPr lang="ja-JP" altLang="en-US" dirty="0" smtClean="0">
                <a:solidFill>
                  <a:srgbClr val="FF0000"/>
                </a:solidFill>
              </a:rPr>
              <a:t>前置</a:t>
            </a:r>
            <a:endParaRPr lang="en-US" altLang="ja-JP" dirty="0" smtClean="0">
              <a:solidFill>
                <a:srgbClr val="FF0000"/>
              </a:solidFill>
            </a:endParaRPr>
          </a:p>
          <a:p>
            <a:pPr marL="0" indent="0">
              <a:buNone/>
            </a:pPr>
            <a:endParaRPr lang="en-US" altLang="ja-JP" dirty="0" smtClean="0">
              <a:solidFill>
                <a:srgbClr val="FF0000"/>
              </a:solidFill>
            </a:endParaRPr>
          </a:p>
          <a:p>
            <a:pPr marL="0" indent="0">
              <a:buNone/>
            </a:pPr>
            <a:r>
              <a:rPr lang="en-US" altLang="ja-JP" dirty="0" smtClean="0"/>
              <a:t>$</a:t>
            </a:r>
            <a:r>
              <a:rPr lang="en-US" altLang="ja-JP" dirty="0" err="1" smtClean="0"/>
              <a:t>i</a:t>
            </a:r>
            <a:r>
              <a:rPr kumimoji="1" lang="en-US" altLang="ja-JP" dirty="0" smtClean="0"/>
              <a:t>++; </a:t>
            </a:r>
            <a:r>
              <a:rPr lang="ja-JP" altLang="en-US" dirty="0"/>
              <a:t>　</a:t>
            </a:r>
            <a:r>
              <a:rPr kumimoji="1" lang="ja-JP" altLang="en-US" dirty="0" smtClean="0"/>
              <a:t> </a:t>
            </a:r>
            <a:r>
              <a:rPr kumimoji="1" lang="en-US" altLang="ja-JP" dirty="0" smtClean="0"/>
              <a:t>$</a:t>
            </a:r>
            <a:r>
              <a:rPr lang="en-US" altLang="ja-JP" dirty="0" err="1" smtClean="0"/>
              <a:t>i</a:t>
            </a:r>
            <a:r>
              <a:rPr lang="en-US" altLang="ja-JP" dirty="0" smtClean="0"/>
              <a:t>-</a:t>
            </a:r>
            <a:r>
              <a:rPr lang="en-US" altLang="ja-JP" dirty="0" smtClean="0"/>
              <a:t>-;</a:t>
            </a:r>
            <a:r>
              <a:rPr lang="ja-JP" altLang="en-US" dirty="0"/>
              <a:t> </a:t>
            </a:r>
            <a:endParaRPr lang="en-US" altLang="ja-JP" dirty="0" smtClean="0"/>
          </a:p>
          <a:p>
            <a:pPr marL="0" indent="0">
              <a:buNone/>
            </a:pPr>
            <a:r>
              <a:rPr lang="ja-JP" altLang="en-US" dirty="0" err="1" smtClean="0"/>
              <a:t>のように</a:t>
            </a:r>
            <a:r>
              <a:rPr lang="ja-JP" altLang="en-US" dirty="0" smtClean="0"/>
              <a:t>演算子が後においてあるものを</a:t>
            </a:r>
            <a:r>
              <a:rPr lang="ja-JP" altLang="en-US" dirty="0" smtClean="0">
                <a:solidFill>
                  <a:srgbClr val="FF0000"/>
                </a:solidFill>
              </a:rPr>
              <a:t>後置</a:t>
            </a:r>
            <a:endParaRPr lang="en-US" altLang="ja-JP" dirty="0" smtClean="0">
              <a:solidFill>
                <a:srgbClr val="FF0000"/>
              </a:solidFill>
            </a:endParaRPr>
          </a:p>
          <a:p>
            <a:pPr marL="0" indent="0">
              <a:buNone/>
            </a:pPr>
            <a:endParaRPr kumimoji="1" lang="en-US" altLang="ja-JP" dirty="0"/>
          </a:p>
          <a:p>
            <a:pPr marL="0" indent="0">
              <a:buNone/>
            </a:pPr>
            <a:r>
              <a:rPr lang="ja-JP" altLang="en-US" dirty="0"/>
              <a:t>これらの違い</a:t>
            </a:r>
            <a:r>
              <a:rPr lang="ja-JP" altLang="en-US" dirty="0" smtClean="0"/>
              <a:t>は</a:t>
            </a:r>
            <a:r>
              <a:rPr lang="ja-JP" altLang="en-US" dirty="0" smtClean="0">
                <a:solidFill>
                  <a:srgbClr val="FF0000"/>
                </a:solidFill>
              </a:rPr>
              <a:t>演算を行う順序</a:t>
            </a:r>
            <a:r>
              <a:rPr lang="ja-JP" altLang="en-US" dirty="0" smtClean="0"/>
              <a:t>である</a:t>
            </a:r>
            <a:endParaRPr kumimoji="1" lang="en-US" altLang="ja-JP" dirty="0" smtClean="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123</a:t>
            </a:fld>
            <a:endParaRPr kumimoji="1" lang="ja-JP" altLang="en-US"/>
          </a:p>
        </p:txBody>
      </p:sp>
    </p:spTree>
    <p:extLst>
      <p:ext uri="{BB962C8B-B14F-4D97-AF65-F5344CB8AC3E}">
        <p14:creationId xmlns:p14="http://schemas.microsoft.com/office/powerpoint/2010/main" val="1972300374"/>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前置と後置</a:t>
            </a:r>
            <a:endParaRPr kumimoji="1" lang="ja-JP" altLang="en-US" dirty="0"/>
          </a:p>
        </p:txBody>
      </p:sp>
      <p:graphicFrame>
        <p:nvGraphicFramePr>
          <p:cNvPr id="8" name="コンテンツ プレースホルダー 7"/>
          <p:cNvGraphicFramePr>
            <a:graphicFrameLocks noGrp="1"/>
          </p:cNvGraphicFramePr>
          <p:nvPr>
            <p:ph idx="1"/>
            <p:extLst>
              <p:ext uri="{D42A27DB-BD31-4B8C-83A1-F6EECF244321}">
                <p14:modId xmlns:p14="http://schemas.microsoft.com/office/powerpoint/2010/main" val="2923116412"/>
              </p:ext>
            </p:extLst>
          </p:nvPr>
        </p:nvGraphicFramePr>
        <p:xfrm>
          <a:off x="189186" y="2002971"/>
          <a:ext cx="11792608" cy="3588530"/>
        </p:xfrm>
        <a:graphic>
          <a:graphicData uri="http://schemas.openxmlformats.org/drawingml/2006/table">
            <a:tbl>
              <a:tblPr firstRow="1" bandRow="1">
                <a:tableStyleId>{5C22544A-7EE6-4342-B048-85BDC9FD1C3A}</a:tableStyleId>
              </a:tblPr>
              <a:tblGrid>
                <a:gridCol w="1459396">
                  <a:extLst>
                    <a:ext uri="{9D8B030D-6E8A-4147-A177-3AD203B41FA5}">
                      <a16:colId xmlns:a16="http://schemas.microsoft.com/office/drawing/2014/main" val="20000"/>
                    </a:ext>
                  </a:extLst>
                </a:gridCol>
                <a:gridCol w="1444574">
                  <a:extLst>
                    <a:ext uri="{9D8B030D-6E8A-4147-A177-3AD203B41FA5}">
                      <a16:colId xmlns:a16="http://schemas.microsoft.com/office/drawing/2014/main" val="20001"/>
                    </a:ext>
                  </a:extLst>
                </a:gridCol>
                <a:gridCol w="4127356">
                  <a:extLst>
                    <a:ext uri="{9D8B030D-6E8A-4147-A177-3AD203B41FA5}">
                      <a16:colId xmlns:a16="http://schemas.microsoft.com/office/drawing/2014/main" val="20002"/>
                    </a:ext>
                  </a:extLst>
                </a:gridCol>
                <a:gridCol w="4761282">
                  <a:extLst>
                    <a:ext uri="{9D8B030D-6E8A-4147-A177-3AD203B41FA5}">
                      <a16:colId xmlns:a16="http://schemas.microsoft.com/office/drawing/2014/main" val="20003"/>
                    </a:ext>
                  </a:extLst>
                </a:gridCol>
              </a:tblGrid>
              <a:tr h="717706">
                <a:tc>
                  <a:txBody>
                    <a:bodyPr/>
                    <a:lstStyle/>
                    <a:p>
                      <a:pPr algn="ctr"/>
                      <a:r>
                        <a:rPr kumimoji="1" lang="ja-JP" altLang="en-US" sz="2800" dirty="0" smtClean="0">
                          <a:latin typeface="Tahoma" panose="020B0604030504040204" pitchFamily="34" charset="0"/>
                          <a:ea typeface="UD デジタル 教科書体 NK-R" panose="02020400000000000000" pitchFamily="18" charset="-128"/>
                          <a:cs typeface="Tahoma" panose="020B0604030504040204" pitchFamily="34" charset="0"/>
                        </a:rPr>
                        <a:t>演算子</a:t>
                      </a:r>
                      <a:endPar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r>
                        <a:rPr kumimoji="1" lang="ja-JP" altLang="en-US" sz="2800" dirty="0" smtClean="0">
                          <a:latin typeface="Tahoma" panose="020B0604030504040204" pitchFamily="34" charset="0"/>
                          <a:ea typeface="UD デジタル 教科書体 NK-R" panose="02020400000000000000" pitchFamily="18" charset="-128"/>
                          <a:cs typeface="Tahoma" panose="020B0604030504040204" pitchFamily="34" charset="0"/>
                        </a:rPr>
                        <a:t>使用例</a:t>
                      </a:r>
                      <a:endPar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r>
                        <a:rPr kumimoji="1" lang="ja-JP" altLang="en-US" sz="2800" dirty="0" smtClean="0">
                          <a:latin typeface="Tahoma" panose="020B0604030504040204" pitchFamily="34" charset="0"/>
                          <a:ea typeface="UD デジタル 教科書体 NK-R" panose="02020400000000000000" pitchFamily="18" charset="-128"/>
                          <a:cs typeface="Tahoma" panose="020B0604030504040204" pitchFamily="34" charset="0"/>
                        </a:rPr>
                        <a:t>名称</a:t>
                      </a:r>
                      <a:endPar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r>
                        <a:rPr kumimoji="1" lang="ja-JP" altLang="en-US" sz="2800" dirty="0" smtClean="0">
                          <a:latin typeface="Tahoma" panose="020B0604030504040204" pitchFamily="34" charset="0"/>
                          <a:ea typeface="UD デジタル 教科書体 NK-R" panose="02020400000000000000" pitchFamily="18" charset="-128"/>
                          <a:cs typeface="Tahoma" panose="020B0604030504040204" pitchFamily="34" charset="0"/>
                        </a:rPr>
                        <a:t>意味</a:t>
                      </a:r>
                      <a:endPar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10000"/>
                  </a:ext>
                </a:extLst>
              </a:tr>
              <a:tr h="717706">
                <a:tc rowSpan="2">
                  <a:txBody>
                    <a:bodyPr/>
                    <a:lstStyle/>
                    <a:p>
                      <a:pPr algn="ctr"/>
                      <a:r>
                        <a:rPr kumimoji="1" lang="en-US" altLang="ja-JP" sz="3200" dirty="0" smtClean="0">
                          <a:latin typeface="Tahoma" panose="020B0604030504040204" pitchFamily="34" charset="0"/>
                          <a:ea typeface="Tahoma" panose="020B0604030504040204" pitchFamily="34" charset="0"/>
                          <a:cs typeface="Tahoma" panose="020B0604030504040204" pitchFamily="34" charset="0"/>
                        </a:rPr>
                        <a:t>++</a:t>
                      </a:r>
                      <a:endParaRPr kumimoji="1" lang="ja-JP" altLang="en-US" sz="320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r>
                        <a:rPr kumimoji="1" lang="en-US" altLang="ja-JP" sz="2800" dirty="0" smtClean="0">
                          <a:latin typeface="Tahoma" panose="020B0604030504040204" pitchFamily="34" charset="0"/>
                          <a:ea typeface="Tahoma" panose="020B0604030504040204" pitchFamily="34" charset="0"/>
                          <a:cs typeface="Tahoma" panose="020B0604030504040204" pitchFamily="34" charset="0"/>
                        </a:rPr>
                        <a:t>++$</a:t>
                      </a:r>
                      <a:r>
                        <a:rPr kumimoji="1" lang="en-US" altLang="ja-JP" sz="2800" dirty="0" err="1" smtClean="0">
                          <a:latin typeface="Tahoma" panose="020B0604030504040204" pitchFamily="34" charset="0"/>
                          <a:ea typeface="Tahoma" panose="020B0604030504040204" pitchFamily="34" charset="0"/>
                          <a:cs typeface="Tahoma" panose="020B0604030504040204" pitchFamily="34" charset="0"/>
                        </a:rPr>
                        <a:t>i</a:t>
                      </a:r>
                      <a:endPar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r>
                        <a:rPr kumimoji="1" lang="ja-JP" altLang="en-US" sz="2800" dirty="0" smtClean="0">
                          <a:latin typeface="Tahoma" panose="020B0604030504040204" pitchFamily="34" charset="0"/>
                          <a:ea typeface="UD デジタル 教科書体 NK-R" panose="02020400000000000000" pitchFamily="18" charset="-128"/>
                          <a:cs typeface="Tahoma" panose="020B0604030504040204" pitchFamily="34" charset="0"/>
                        </a:rPr>
                        <a:t>前置インクリメント演算子</a:t>
                      </a:r>
                      <a:endPar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r>
                        <a:rPr kumimoji="1" lang="ja-JP" altLang="en-US" sz="2800" dirty="0" smtClean="0">
                          <a:latin typeface="Tahoma" panose="020B0604030504040204" pitchFamily="34" charset="0"/>
                          <a:ea typeface="UD デジタル 教科書体 NK-R" panose="02020400000000000000" pitchFamily="18" charset="-128"/>
                          <a:cs typeface="Tahoma" panose="020B0604030504040204" pitchFamily="34" charset="0"/>
                        </a:rPr>
                        <a:t>処理を行う前</a:t>
                      </a:r>
                      <a:r>
                        <a:rPr kumimoji="1" lang="ja-JP" altLang="en-US" sz="2800" dirty="0" smtClean="0">
                          <a:latin typeface="Tahoma" panose="020B0604030504040204" pitchFamily="34" charset="0"/>
                          <a:ea typeface="UD デジタル 教科書体 NK-R" panose="02020400000000000000" pitchFamily="18" charset="-128"/>
                          <a:cs typeface="Tahoma" panose="020B0604030504040204" pitchFamily="34" charset="0"/>
                        </a:rPr>
                        <a:t>に</a:t>
                      </a:r>
                      <a:r>
                        <a:rPr kumimoji="1" lang="en-US" altLang="ja-JP" sz="2800" dirty="0" smtClean="0">
                          <a:latin typeface="Tahoma" panose="020B0604030504040204" pitchFamily="34" charset="0"/>
                          <a:ea typeface="Tahoma" panose="020B0604030504040204" pitchFamily="34" charset="0"/>
                          <a:cs typeface="Tahoma" panose="020B0604030504040204" pitchFamily="34" charset="0"/>
                        </a:rPr>
                        <a:t>$</a:t>
                      </a:r>
                      <a:r>
                        <a:rPr kumimoji="1" lang="en-US" altLang="ja-JP" sz="2800" dirty="0" err="1" smtClean="0">
                          <a:latin typeface="Tahoma" panose="020B0604030504040204" pitchFamily="34" charset="0"/>
                          <a:ea typeface="Tahoma" panose="020B0604030504040204" pitchFamily="34" charset="0"/>
                          <a:cs typeface="Tahoma" panose="020B0604030504040204" pitchFamily="34" charset="0"/>
                        </a:rPr>
                        <a:t>i</a:t>
                      </a:r>
                      <a:r>
                        <a:rPr kumimoji="1" lang="ja-JP" altLang="en-US" sz="2800" dirty="0" smtClean="0">
                          <a:latin typeface="Tahoma" panose="020B0604030504040204" pitchFamily="34" charset="0"/>
                          <a:ea typeface="UD デジタル 教科書体 NK-R" panose="02020400000000000000" pitchFamily="18" charset="-128"/>
                          <a:cs typeface="Tahoma" panose="020B0604030504040204" pitchFamily="34" charset="0"/>
                        </a:rPr>
                        <a:t>の値を</a:t>
                      </a:r>
                      <a:r>
                        <a:rPr kumimoji="1" lang="en-US" altLang="ja-JP" sz="2800" dirty="0" smtClean="0">
                          <a:latin typeface="Tahoma" panose="020B0604030504040204" pitchFamily="34" charset="0"/>
                          <a:ea typeface="Tahoma" panose="020B0604030504040204" pitchFamily="34" charset="0"/>
                          <a:cs typeface="Tahoma" panose="020B0604030504040204" pitchFamily="34" charset="0"/>
                        </a:rPr>
                        <a:t>+1</a:t>
                      </a:r>
                      <a:endPar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10001"/>
                  </a:ext>
                </a:extLst>
              </a:tr>
              <a:tr h="717706">
                <a:tc vMerge="1">
                  <a:txBody>
                    <a:bodyPr/>
                    <a:lstStyle/>
                    <a:p>
                      <a:endParaRPr kumimoji="1" lang="ja-JP" altLang="en-US"/>
                    </a:p>
                  </a:txBody>
                  <a:tcPr/>
                </a:tc>
                <a:tc>
                  <a:txBody>
                    <a:bodyPr/>
                    <a:lstStyle/>
                    <a:p>
                      <a:pPr algn="ctr"/>
                      <a:r>
                        <a:rPr kumimoji="1" lang="en-US" altLang="ja-JP" sz="2800" dirty="0" smtClean="0">
                          <a:latin typeface="Tahoma" panose="020B0604030504040204" pitchFamily="34" charset="0"/>
                          <a:ea typeface="Tahoma" panose="020B0604030504040204" pitchFamily="34" charset="0"/>
                          <a:cs typeface="Tahoma" panose="020B0604030504040204" pitchFamily="34" charset="0"/>
                        </a:rPr>
                        <a:t>$</a:t>
                      </a:r>
                      <a:r>
                        <a:rPr kumimoji="1" lang="en-US" altLang="ja-JP" sz="2800" dirty="0" err="1" smtClean="0">
                          <a:latin typeface="Tahoma" panose="020B0604030504040204" pitchFamily="34" charset="0"/>
                          <a:ea typeface="Tahoma" panose="020B0604030504040204" pitchFamily="34" charset="0"/>
                          <a:cs typeface="Tahoma" panose="020B0604030504040204" pitchFamily="34" charset="0"/>
                        </a:rPr>
                        <a:t>i</a:t>
                      </a:r>
                      <a:r>
                        <a:rPr kumimoji="1" lang="en-US" altLang="ja-JP" sz="2800" dirty="0" smtClean="0">
                          <a:latin typeface="Tahoma" panose="020B0604030504040204" pitchFamily="34" charset="0"/>
                          <a:ea typeface="Tahoma" panose="020B0604030504040204" pitchFamily="34" charset="0"/>
                          <a:cs typeface="Tahoma" panose="020B0604030504040204" pitchFamily="34" charset="0"/>
                        </a:rPr>
                        <a:t>++</a:t>
                      </a:r>
                      <a:endPar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r>
                        <a:rPr kumimoji="1" lang="ja-JP" altLang="en-US" sz="2800" dirty="0" smtClean="0">
                          <a:latin typeface="Tahoma" panose="020B0604030504040204" pitchFamily="34" charset="0"/>
                          <a:ea typeface="UD デジタル 教科書体 NK-R" panose="02020400000000000000" pitchFamily="18" charset="-128"/>
                          <a:cs typeface="Tahoma" panose="020B0604030504040204" pitchFamily="34" charset="0"/>
                        </a:rPr>
                        <a:t>後置インクリメント演算子</a:t>
                      </a:r>
                      <a:endPar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r>
                        <a:rPr kumimoji="1" lang="ja-JP" altLang="en-US" sz="2800" dirty="0" smtClean="0">
                          <a:latin typeface="Tahoma" panose="020B0604030504040204" pitchFamily="34" charset="0"/>
                          <a:ea typeface="UD デジタル 教科書体 NK-R" panose="02020400000000000000" pitchFamily="18" charset="-128"/>
                          <a:cs typeface="Tahoma" panose="020B0604030504040204" pitchFamily="34" charset="0"/>
                        </a:rPr>
                        <a:t>処理を行った後</a:t>
                      </a:r>
                      <a:r>
                        <a:rPr kumimoji="1" lang="ja-JP" altLang="en-US" sz="2800" dirty="0" smtClean="0">
                          <a:latin typeface="Tahoma" panose="020B0604030504040204" pitchFamily="34" charset="0"/>
                          <a:ea typeface="UD デジタル 教科書体 NK-R" panose="02020400000000000000" pitchFamily="18" charset="-128"/>
                          <a:cs typeface="Tahoma" panose="020B0604030504040204" pitchFamily="34" charset="0"/>
                        </a:rPr>
                        <a:t>に</a:t>
                      </a:r>
                      <a:r>
                        <a:rPr kumimoji="1" lang="en-US" altLang="ja-JP" sz="2800" dirty="0" smtClean="0">
                          <a:latin typeface="Tahoma" panose="020B0604030504040204" pitchFamily="34" charset="0"/>
                          <a:ea typeface="Tahoma" panose="020B0604030504040204" pitchFamily="34" charset="0"/>
                          <a:cs typeface="Tahoma" panose="020B0604030504040204" pitchFamily="34" charset="0"/>
                        </a:rPr>
                        <a:t>$</a:t>
                      </a:r>
                      <a:r>
                        <a:rPr kumimoji="1" lang="en-US" altLang="ja-JP" sz="2800" dirty="0" err="1" smtClean="0">
                          <a:latin typeface="Tahoma" panose="020B0604030504040204" pitchFamily="34" charset="0"/>
                          <a:ea typeface="Tahoma" panose="020B0604030504040204" pitchFamily="34" charset="0"/>
                          <a:cs typeface="Tahoma" panose="020B0604030504040204" pitchFamily="34" charset="0"/>
                        </a:rPr>
                        <a:t>i</a:t>
                      </a:r>
                      <a:r>
                        <a:rPr kumimoji="1" lang="ja-JP" altLang="en-US" sz="2800" dirty="0" smtClean="0">
                          <a:latin typeface="Tahoma" panose="020B0604030504040204" pitchFamily="34" charset="0"/>
                          <a:ea typeface="UD デジタル 教科書体 NK-R" panose="02020400000000000000" pitchFamily="18" charset="-128"/>
                          <a:cs typeface="Tahoma" panose="020B0604030504040204" pitchFamily="34" charset="0"/>
                        </a:rPr>
                        <a:t>の値を</a:t>
                      </a:r>
                      <a:r>
                        <a:rPr kumimoji="1" lang="en-US" altLang="ja-JP" sz="2800" dirty="0" smtClean="0">
                          <a:latin typeface="Tahoma" panose="020B0604030504040204" pitchFamily="34" charset="0"/>
                          <a:ea typeface="Tahoma" panose="020B0604030504040204" pitchFamily="34" charset="0"/>
                          <a:cs typeface="Tahoma" panose="020B0604030504040204" pitchFamily="34" charset="0"/>
                        </a:rPr>
                        <a:t>+1</a:t>
                      </a:r>
                      <a:endPar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10002"/>
                  </a:ext>
                </a:extLst>
              </a:tr>
              <a:tr h="717706">
                <a:tc rowSpan="2">
                  <a:txBody>
                    <a:bodyPr/>
                    <a:lstStyle/>
                    <a:p>
                      <a:pPr algn="ctr"/>
                      <a:r>
                        <a:rPr kumimoji="1" lang="en-US" altLang="ja-JP" sz="4000" dirty="0" smtClean="0">
                          <a:latin typeface="Tahoma" panose="020B0604030504040204" pitchFamily="34" charset="0"/>
                          <a:ea typeface="Tahoma" panose="020B0604030504040204" pitchFamily="34" charset="0"/>
                          <a:cs typeface="Tahoma" panose="020B0604030504040204" pitchFamily="34" charset="0"/>
                        </a:rPr>
                        <a:t>--</a:t>
                      </a:r>
                    </a:p>
                  </a:txBody>
                  <a:tcPr anchor="ctr"/>
                </a:tc>
                <a:tc>
                  <a:txBody>
                    <a:bodyPr/>
                    <a:lstStyle/>
                    <a:p>
                      <a:pPr algn="ctr"/>
                      <a:r>
                        <a:rPr kumimoji="1" lang="en-US" altLang="ja-JP" sz="2800" dirty="0" smtClean="0">
                          <a:latin typeface="Tahoma" panose="020B0604030504040204" pitchFamily="34" charset="0"/>
                          <a:ea typeface="Tahoma" panose="020B0604030504040204" pitchFamily="34" charset="0"/>
                          <a:cs typeface="Tahoma" panose="020B0604030504040204" pitchFamily="34" charset="0"/>
                        </a:rPr>
                        <a:t>--$</a:t>
                      </a:r>
                      <a:r>
                        <a:rPr kumimoji="1" lang="en-US" altLang="ja-JP" sz="2800" dirty="0" err="1" smtClean="0">
                          <a:latin typeface="Tahoma" panose="020B0604030504040204" pitchFamily="34" charset="0"/>
                          <a:ea typeface="Tahoma" panose="020B0604030504040204" pitchFamily="34" charset="0"/>
                          <a:cs typeface="Tahoma" panose="020B0604030504040204" pitchFamily="34" charset="0"/>
                        </a:rPr>
                        <a:t>i</a:t>
                      </a:r>
                      <a:endPar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r>
                        <a:rPr kumimoji="1" lang="ja-JP" altLang="en-US" sz="2800" dirty="0" smtClean="0">
                          <a:latin typeface="Tahoma" panose="020B0604030504040204" pitchFamily="34" charset="0"/>
                          <a:ea typeface="UD デジタル 教科書体 NK-R" panose="02020400000000000000" pitchFamily="18" charset="-128"/>
                          <a:cs typeface="Tahoma" panose="020B0604030504040204" pitchFamily="34" charset="0"/>
                        </a:rPr>
                        <a:t>前置デクリメント演算子</a:t>
                      </a:r>
                      <a:endPar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2800" dirty="0" smtClean="0">
                          <a:latin typeface="Tahoma" panose="020B0604030504040204" pitchFamily="34" charset="0"/>
                          <a:ea typeface="UD デジタル 教科書体 NK-R" panose="02020400000000000000" pitchFamily="18" charset="-128"/>
                          <a:cs typeface="Tahoma" panose="020B0604030504040204" pitchFamily="34" charset="0"/>
                        </a:rPr>
                        <a:t>処理を行う前</a:t>
                      </a:r>
                      <a:r>
                        <a:rPr kumimoji="1" lang="ja-JP" altLang="en-US" sz="2800" dirty="0" smtClean="0">
                          <a:latin typeface="Tahoma" panose="020B0604030504040204" pitchFamily="34" charset="0"/>
                          <a:ea typeface="UD デジタル 教科書体 NK-R" panose="02020400000000000000" pitchFamily="18" charset="-128"/>
                          <a:cs typeface="Tahoma" panose="020B0604030504040204" pitchFamily="34" charset="0"/>
                        </a:rPr>
                        <a:t>に</a:t>
                      </a:r>
                      <a:r>
                        <a:rPr kumimoji="1" lang="en-US" altLang="ja-JP" sz="2800" dirty="0" smtClean="0">
                          <a:latin typeface="Tahoma" panose="020B0604030504040204" pitchFamily="34" charset="0"/>
                          <a:ea typeface="Tahoma" panose="020B0604030504040204" pitchFamily="34" charset="0"/>
                          <a:cs typeface="Tahoma" panose="020B0604030504040204" pitchFamily="34" charset="0"/>
                        </a:rPr>
                        <a:t>$</a:t>
                      </a:r>
                      <a:r>
                        <a:rPr kumimoji="1" lang="en-US" altLang="ja-JP" sz="2800" dirty="0" err="1" smtClean="0">
                          <a:latin typeface="Tahoma" panose="020B0604030504040204" pitchFamily="34" charset="0"/>
                          <a:ea typeface="Tahoma" panose="020B0604030504040204" pitchFamily="34" charset="0"/>
                          <a:cs typeface="Tahoma" panose="020B0604030504040204" pitchFamily="34" charset="0"/>
                        </a:rPr>
                        <a:t>i</a:t>
                      </a:r>
                      <a:r>
                        <a:rPr kumimoji="1" lang="ja-JP" altLang="en-US" sz="2800" dirty="0" smtClean="0">
                          <a:latin typeface="Tahoma" panose="020B0604030504040204" pitchFamily="34" charset="0"/>
                          <a:ea typeface="UD デジタル 教科書体 NK-R" panose="02020400000000000000" pitchFamily="18" charset="-128"/>
                          <a:cs typeface="Tahoma" panose="020B0604030504040204" pitchFamily="34" charset="0"/>
                        </a:rPr>
                        <a:t>の値を</a:t>
                      </a:r>
                      <a:r>
                        <a:rPr kumimoji="1" lang="en-US" altLang="ja-JP" sz="2800" dirty="0" smtClean="0">
                          <a:latin typeface="Tahoma" panose="020B0604030504040204" pitchFamily="34" charset="0"/>
                          <a:ea typeface="Tahoma" panose="020B0604030504040204" pitchFamily="34" charset="0"/>
                          <a:cs typeface="Tahoma" panose="020B0604030504040204" pitchFamily="34" charset="0"/>
                        </a:rPr>
                        <a:t>-1</a:t>
                      </a:r>
                      <a:endParaRPr kumimoji="1" lang="ja-JP" altLang="en-US" sz="2800" dirty="0" smtClean="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10003"/>
                  </a:ext>
                </a:extLst>
              </a:tr>
              <a:tr h="717706">
                <a:tc vMerge="1">
                  <a:txBody>
                    <a:bodyPr/>
                    <a:lstStyle/>
                    <a:p>
                      <a:endParaRPr kumimoji="1" lang="ja-JP" altLang="en-US"/>
                    </a:p>
                  </a:txBody>
                  <a:tcPr/>
                </a:tc>
                <a:tc>
                  <a:txBody>
                    <a:bodyPr/>
                    <a:lstStyle/>
                    <a:p>
                      <a:pPr algn="ctr"/>
                      <a:r>
                        <a:rPr kumimoji="1" lang="en-US" altLang="ja-JP" sz="2800" dirty="0" smtClean="0">
                          <a:latin typeface="Tahoma" panose="020B0604030504040204" pitchFamily="34" charset="0"/>
                          <a:ea typeface="Tahoma" panose="020B0604030504040204" pitchFamily="34" charset="0"/>
                          <a:cs typeface="Tahoma" panose="020B0604030504040204" pitchFamily="34" charset="0"/>
                        </a:rPr>
                        <a:t>$</a:t>
                      </a:r>
                      <a:r>
                        <a:rPr kumimoji="1" lang="en-US" altLang="ja-JP" sz="2800" dirty="0" err="1" smtClean="0">
                          <a:latin typeface="Tahoma" panose="020B0604030504040204" pitchFamily="34" charset="0"/>
                          <a:ea typeface="Tahoma" panose="020B0604030504040204" pitchFamily="34" charset="0"/>
                          <a:cs typeface="Tahoma" panose="020B0604030504040204" pitchFamily="34" charset="0"/>
                        </a:rPr>
                        <a:t>i</a:t>
                      </a:r>
                      <a:r>
                        <a:rPr kumimoji="1" lang="en-US" altLang="ja-JP" sz="2800" dirty="0" smtClean="0">
                          <a:latin typeface="Tahoma" panose="020B0604030504040204" pitchFamily="34" charset="0"/>
                          <a:ea typeface="Tahoma" panose="020B0604030504040204" pitchFamily="34" charset="0"/>
                          <a:cs typeface="Tahoma" panose="020B0604030504040204" pitchFamily="34" charset="0"/>
                        </a:rPr>
                        <a:t>-</a:t>
                      </a:r>
                      <a:r>
                        <a:rPr kumimoji="1" lang="en-US" altLang="ja-JP" sz="2800" dirty="0" smtClean="0">
                          <a:latin typeface="Tahoma" panose="020B0604030504040204" pitchFamily="34" charset="0"/>
                          <a:ea typeface="Tahoma" panose="020B0604030504040204" pitchFamily="34" charset="0"/>
                          <a:cs typeface="Tahoma" panose="020B0604030504040204" pitchFamily="34" charset="0"/>
                        </a:rPr>
                        <a:t>-</a:t>
                      </a:r>
                      <a:endPar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r>
                        <a:rPr kumimoji="1" lang="ja-JP" altLang="en-US" sz="2800" dirty="0" smtClean="0">
                          <a:latin typeface="Tahoma" panose="020B0604030504040204" pitchFamily="34" charset="0"/>
                          <a:ea typeface="UD デジタル 教科書体 NK-R" panose="02020400000000000000" pitchFamily="18" charset="-128"/>
                          <a:cs typeface="Tahoma" panose="020B0604030504040204" pitchFamily="34" charset="0"/>
                        </a:rPr>
                        <a:t>後置デクリメント演算子</a:t>
                      </a:r>
                      <a:endPar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r>
                        <a:rPr kumimoji="1" lang="ja-JP" altLang="en-US" sz="2800" dirty="0" smtClean="0">
                          <a:latin typeface="Tahoma" panose="020B0604030504040204" pitchFamily="34" charset="0"/>
                          <a:ea typeface="UD デジタル 教科書体 NK-R" panose="02020400000000000000" pitchFamily="18" charset="-128"/>
                          <a:cs typeface="Tahoma" panose="020B0604030504040204" pitchFamily="34" charset="0"/>
                        </a:rPr>
                        <a:t>処理を行った後</a:t>
                      </a:r>
                      <a:r>
                        <a:rPr kumimoji="1" lang="ja-JP" altLang="en-US" sz="2800" dirty="0" smtClean="0">
                          <a:latin typeface="Tahoma" panose="020B0604030504040204" pitchFamily="34" charset="0"/>
                          <a:ea typeface="UD デジタル 教科書体 NK-R" panose="02020400000000000000" pitchFamily="18" charset="-128"/>
                          <a:cs typeface="Tahoma" panose="020B0604030504040204" pitchFamily="34" charset="0"/>
                        </a:rPr>
                        <a:t>に</a:t>
                      </a:r>
                      <a:r>
                        <a:rPr kumimoji="1" lang="en-US" altLang="ja-JP" sz="2800" dirty="0" smtClean="0">
                          <a:latin typeface="Tahoma" panose="020B0604030504040204" pitchFamily="34" charset="0"/>
                          <a:ea typeface="Tahoma" panose="020B0604030504040204" pitchFamily="34" charset="0"/>
                          <a:cs typeface="Tahoma" panose="020B0604030504040204" pitchFamily="34" charset="0"/>
                        </a:rPr>
                        <a:t>$</a:t>
                      </a:r>
                      <a:r>
                        <a:rPr kumimoji="1" lang="en-US" altLang="ja-JP" sz="2800" dirty="0" err="1" smtClean="0">
                          <a:latin typeface="Tahoma" panose="020B0604030504040204" pitchFamily="34" charset="0"/>
                          <a:ea typeface="Tahoma" panose="020B0604030504040204" pitchFamily="34" charset="0"/>
                          <a:cs typeface="Tahoma" panose="020B0604030504040204" pitchFamily="34" charset="0"/>
                        </a:rPr>
                        <a:t>i</a:t>
                      </a:r>
                      <a:r>
                        <a:rPr kumimoji="1" lang="ja-JP" altLang="en-US" sz="2800" dirty="0" smtClean="0">
                          <a:latin typeface="Tahoma" panose="020B0604030504040204" pitchFamily="34" charset="0"/>
                          <a:ea typeface="UD デジタル 教科書体 NK-R" panose="02020400000000000000" pitchFamily="18" charset="-128"/>
                          <a:cs typeface="Tahoma" panose="020B0604030504040204" pitchFamily="34" charset="0"/>
                        </a:rPr>
                        <a:t>の値を</a:t>
                      </a:r>
                      <a:r>
                        <a:rPr kumimoji="1" lang="en-US" altLang="ja-JP" sz="2800" dirty="0" smtClean="0">
                          <a:latin typeface="Tahoma" panose="020B0604030504040204" pitchFamily="34" charset="0"/>
                          <a:ea typeface="Tahoma" panose="020B0604030504040204" pitchFamily="34" charset="0"/>
                          <a:cs typeface="Tahoma" panose="020B0604030504040204" pitchFamily="34" charset="0"/>
                        </a:rPr>
                        <a:t>-1</a:t>
                      </a:r>
                      <a:endParaRPr kumimoji="1" lang="ja-JP" altLang="en-US" sz="280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10004"/>
                  </a:ext>
                </a:extLst>
              </a:tr>
            </a:tbl>
          </a:graphicData>
        </a:graphic>
      </p:graphicFrame>
      <p:sp>
        <p:nvSpPr>
          <p:cNvPr id="3" name="スライド番号プレースホルダー 2"/>
          <p:cNvSpPr>
            <a:spLocks noGrp="1"/>
          </p:cNvSpPr>
          <p:nvPr>
            <p:ph type="sldNum" sz="quarter" idx="12"/>
          </p:nvPr>
        </p:nvSpPr>
        <p:spPr/>
        <p:txBody>
          <a:bodyPr/>
          <a:lstStyle/>
          <a:p>
            <a:fld id="{DDAA87E6-26F4-4CAD-96E5-E55ED5D15559}" type="slidenum">
              <a:rPr kumimoji="1" lang="ja-JP" altLang="en-US" smtClean="0"/>
              <a:t>124</a:t>
            </a:fld>
            <a:endParaRPr kumimoji="1" lang="ja-JP" altLang="en-US"/>
          </a:p>
        </p:txBody>
      </p:sp>
    </p:spTree>
    <p:extLst>
      <p:ext uri="{BB962C8B-B14F-4D97-AF65-F5344CB8AC3E}">
        <p14:creationId xmlns:p14="http://schemas.microsoft.com/office/powerpoint/2010/main" val="90451683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ひとこと</a:t>
            </a:r>
            <a:r>
              <a:rPr kumimoji="1" lang="ja-JP" altLang="en-US" dirty="0" smtClean="0"/>
              <a:t>まとめ</a:t>
            </a:r>
            <a:endParaRPr kumimoji="1" lang="ja-JP" altLang="en-US" dirty="0"/>
          </a:p>
        </p:txBody>
      </p:sp>
      <p:sp>
        <p:nvSpPr>
          <p:cNvPr id="3" name="コンテンツ プレースホルダ 2"/>
          <p:cNvSpPr>
            <a:spLocks noGrp="1"/>
          </p:cNvSpPr>
          <p:nvPr>
            <p:ph idx="1"/>
          </p:nvPr>
        </p:nvSpPr>
        <p:spPr>
          <a:xfrm>
            <a:off x="378373" y="1072055"/>
            <a:ext cx="11410856" cy="5453289"/>
          </a:xfrm>
        </p:spPr>
        <p:txBody>
          <a:bodyPr>
            <a:normAutofit/>
          </a:bodyPr>
          <a:lstStyle/>
          <a:p>
            <a:pPr marL="0" indent="0">
              <a:lnSpc>
                <a:spcPts val="4600"/>
              </a:lnSpc>
              <a:spcBef>
                <a:spcPts val="600"/>
              </a:spcBef>
              <a:buNone/>
            </a:pPr>
            <a:r>
              <a:rPr kumimoji="1" lang="ja-JP" altLang="en-US" dirty="0" smtClean="0">
                <a:solidFill>
                  <a:srgbClr val="FF0000"/>
                </a:solidFill>
              </a:rPr>
              <a:t>インクリメント</a:t>
            </a:r>
            <a:r>
              <a:rPr kumimoji="1" lang="en-US" altLang="ja-JP" dirty="0" smtClean="0">
                <a:solidFill>
                  <a:srgbClr val="FF0000"/>
                </a:solidFill>
              </a:rPr>
              <a:t>	</a:t>
            </a:r>
            <a:r>
              <a:rPr kumimoji="1" lang="ja-JP" altLang="en-US" dirty="0" smtClean="0"/>
              <a:t>➡</a:t>
            </a:r>
            <a:r>
              <a:rPr lang="ja-JP" altLang="en-US" dirty="0" smtClean="0"/>
              <a:t>変数の値を現在値</a:t>
            </a:r>
            <a:r>
              <a:rPr lang="en-US" altLang="ja-JP" dirty="0" smtClean="0"/>
              <a:t>+1</a:t>
            </a:r>
            <a:r>
              <a:rPr lang="ja-JP" altLang="en-US" dirty="0" smtClean="0"/>
              <a:t>する。　</a:t>
            </a:r>
            <a:r>
              <a:rPr lang="en-US" altLang="ja-JP" dirty="0" smtClean="0"/>
              <a:t>++$</a:t>
            </a:r>
            <a:r>
              <a:rPr lang="en-US" altLang="ja-JP" dirty="0" err="1" smtClean="0"/>
              <a:t>num</a:t>
            </a:r>
            <a:r>
              <a:rPr lang="en-US" altLang="ja-JP" dirty="0" smtClean="0"/>
              <a:t>;</a:t>
            </a:r>
          </a:p>
          <a:p>
            <a:pPr marL="0" indent="0">
              <a:lnSpc>
                <a:spcPts val="4600"/>
              </a:lnSpc>
              <a:spcBef>
                <a:spcPts val="600"/>
              </a:spcBef>
              <a:buNone/>
            </a:pPr>
            <a:endParaRPr kumimoji="1" lang="en-US" altLang="ja-JP" dirty="0" smtClean="0"/>
          </a:p>
          <a:p>
            <a:pPr marL="0" indent="0">
              <a:lnSpc>
                <a:spcPts val="4600"/>
              </a:lnSpc>
              <a:spcBef>
                <a:spcPts val="600"/>
              </a:spcBef>
              <a:buNone/>
            </a:pPr>
            <a:r>
              <a:rPr lang="ja-JP" altLang="en-US" dirty="0" smtClean="0">
                <a:solidFill>
                  <a:srgbClr val="FF0000"/>
                </a:solidFill>
              </a:rPr>
              <a:t>デクリメント</a:t>
            </a:r>
            <a:r>
              <a:rPr lang="en-US" altLang="ja-JP" dirty="0" smtClean="0">
                <a:solidFill>
                  <a:srgbClr val="FF0000"/>
                </a:solidFill>
              </a:rPr>
              <a:t>	</a:t>
            </a:r>
            <a:r>
              <a:rPr lang="ja-JP" altLang="en-US" dirty="0" smtClean="0"/>
              <a:t>➡変数の値を現在値</a:t>
            </a:r>
            <a:r>
              <a:rPr lang="en-US" altLang="ja-JP" dirty="0" smtClean="0"/>
              <a:t>-1</a:t>
            </a:r>
            <a:r>
              <a:rPr lang="ja-JP" altLang="en-US" dirty="0" smtClean="0"/>
              <a:t>する。　</a:t>
            </a:r>
            <a:r>
              <a:rPr lang="en-US" altLang="ja-JP" dirty="0" smtClean="0"/>
              <a:t>--$</a:t>
            </a:r>
            <a:r>
              <a:rPr lang="en-US" altLang="ja-JP" dirty="0" err="1" smtClean="0"/>
              <a:t>num</a:t>
            </a:r>
            <a:r>
              <a:rPr lang="en-US" altLang="ja-JP" dirty="0" smtClean="0"/>
              <a:t>;</a:t>
            </a:r>
          </a:p>
          <a:p>
            <a:pPr marL="0" indent="0">
              <a:lnSpc>
                <a:spcPts val="4600"/>
              </a:lnSpc>
              <a:spcBef>
                <a:spcPts val="600"/>
              </a:spcBef>
              <a:buNone/>
            </a:pPr>
            <a:endParaRPr lang="en-US" altLang="ja-JP" dirty="0" smtClean="0"/>
          </a:p>
          <a:p>
            <a:pPr marL="0" indent="0">
              <a:lnSpc>
                <a:spcPts val="4600"/>
              </a:lnSpc>
              <a:spcBef>
                <a:spcPts val="600"/>
              </a:spcBef>
              <a:buNone/>
            </a:pPr>
            <a:r>
              <a:rPr lang="ja-JP" altLang="en-US" dirty="0" smtClean="0">
                <a:solidFill>
                  <a:srgbClr val="FF0000"/>
                </a:solidFill>
              </a:rPr>
              <a:t>前置</a:t>
            </a:r>
            <a:r>
              <a:rPr lang="en-US" altLang="ja-JP" dirty="0" smtClean="0">
                <a:solidFill>
                  <a:srgbClr val="FF0000"/>
                </a:solidFill>
              </a:rPr>
              <a:t>		</a:t>
            </a:r>
            <a:r>
              <a:rPr lang="ja-JP" altLang="en-US" dirty="0" smtClean="0"/>
              <a:t>➡～クリメントを行ってから</a:t>
            </a:r>
            <a:r>
              <a:rPr lang="ja-JP" altLang="en-US" dirty="0" smtClean="0"/>
              <a:t>、他</a:t>
            </a:r>
            <a:r>
              <a:rPr lang="ja-JP" altLang="en-US" dirty="0" smtClean="0"/>
              <a:t>の処理をする</a:t>
            </a:r>
            <a:r>
              <a:rPr lang="ja-JP" altLang="en-US" dirty="0" smtClean="0"/>
              <a:t>。</a:t>
            </a:r>
            <a:endParaRPr lang="en-US" altLang="ja-JP" dirty="0" smtClean="0"/>
          </a:p>
          <a:p>
            <a:pPr marL="0" indent="0">
              <a:lnSpc>
                <a:spcPts val="4600"/>
              </a:lnSpc>
              <a:spcBef>
                <a:spcPts val="600"/>
              </a:spcBef>
              <a:buNone/>
            </a:pPr>
            <a:r>
              <a:rPr lang="ja-JP" altLang="en-US" dirty="0" smtClean="0"/>
              <a:t> </a:t>
            </a:r>
            <a:endParaRPr lang="en-US" altLang="ja-JP" dirty="0" smtClean="0"/>
          </a:p>
          <a:p>
            <a:pPr marL="0" indent="0">
              <a:lnSpc>
                <a:spcPts val="4600"/>
              </a:lnSpc>
              <a:spcBef>
                <a:spcPts val="600"/>
              </a:spcBef>
              <a:buNone/>
            </a:pPr>
            <a:r>
              <a:rPr lang="ja-JP" altLang="en-US" dirty="0" smtClean="0">
                <a:solidFill>
                  <a:srgbClr val="FF0000"/>
                </a:solidFill>
              </a:rPr>
              <a:t>後置</a:t>
            </a:r>
            <a:r>
              <a:rPr lang="en-US" altLang="ja-JP" dirty="0" smtClean="0">
                <a:solidFill>
                  <a:srgbClr val="FF0000"/>
                </a:solidFill>
              </a:rPr>
              <a:t>		</a:t>
            </a:r>
            <a:r>
              <a:rPr lang="ja-JP" altLang="en-US" dirty="0" smtClean="0"/>
              <a:t>➡他の処理をしてから～クリメントを行う。</a:t>
            </a:r>
            <a:endParaRPr lang="en-US" altLang="ja-JP" dirty="0" smtClean="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125</a:t>
            </a:fld>
            <a:endParaRPr kumimoji="1" lang="ja-JP" altLang="en-US"/>
          </a:p>
        </p:txBody>
      </p:sp>
    </p:spTree>
    <p:extLst>
      <p:ext uri="{BB962C8B-B14F-4D97-AF65-F5344CB8AC3E}">
        <p14:creationId xmlns:p14="http://schemas.microsoft.com/office/powerpoint/2010/main" val="283159605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制御</a:t>
            </a:r>
            <a:r>
              <a:rPr lang="ja-JP" altLang="en-US" dirty="0" smtClean="0"/>
              <a:t>構造</a:t>
            </a:r>
            <a:r>
              <a:rPr lang="en-US" altLang="ja-JP" dirty="0" smtClean="0"/>
              <a:t/>
            </a:r>
            <a:br>
              <a:rPr lang="en-US" altLang="ja-JP" dirty="0" smtClean="0"/>
            </a:br>
            <a:r>
              <a:rPr lang="en-US" altLang="ja-JP" dirty="0" smtClean="0"/>
              <a:t>While</a:t>
            </a:r>
            <a:r>
              <a:rPr lang="ja-JP" altLang="en-US" dirty="0" smtClean="0"/>
              <a:t>文</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126</a:t>
            </a:fld>
            <a:endParaRPr kumimoji="1" lang="ja-JP" altLang="en-US" dirty="0"/>
          </a:p>
        </p:txBody>
      </p:sp>
    </p:spTree>
    <p:extLst>
      <p:ext uri="{BB962C8B-B14F-4D97-AF65-F5344CB8AC3E}">
        <p14:creationId xmlns:p14="http://schemas.microsoft.com/office/powerpoint/2010/main" val="1162029802"/>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while</a:t>
            </a:r>
            <a:r>
              <a:rPr lang="ja-JP" altLang="en-US" dirty="0"/>
              <a:t>文</a:t>
            </a:r>
            <a:endParaRPr kumimoji="1" lang="ja-JP" altLang="en-US" dirty="0"/>
          </a:p>
        </p:txBody>
      </p:sp>
      <p:sp>
        <p:nvSpPr>
          <p:cNvPr id="3" name="コンテンツ プレースホルダー 2"/>
          <p:cNvSpPr>
            <a:spLocks noGrp="1"/>
          </p:cNvSpPr>
          <p:nvPr>
            <p:ph idx="1"/>
          </p:nvPr>
        </p:nvSpPr>
        <p:spPr>
          <a:xfrm>
            <a:off x="294290" y="1439917"/>
            <a:ext cx="11729544" cy="4439676"/>
          </a:xfrm>
        </p:spPr>
        <p:txBody>
          <a:bodyPr/>
          <a:lstStyle/>
          <a:p>
            <a:pPr marL="0" indent="0">
              <a:lnSpc>
                <a:spcPts val="5200"/>
              </a:lnSpc>
              <a:buNone/>
            </a:pPr>
            <a:r>
              <a:rPr lang="ja-JP" altLang="en-US" dirty="0"/>
              <a:t>処理を繰返す時に用いる</a:t>
            </a:r>
            <a:endParaRPr lang="en-US" altLang="ja-JP" dirty="0"/>
          </a:p>
          <a:p>
            <a:pPr marL="0" indent="0">
              <a:lnSpc>
                <a:spcPts val="5200"/>
              </a:lnSpc>
              <a:buNone/>
            </a:pPr>
            <a:r>
              <a:rPr lang="ja-JP" altLang="en-US" dirty="0"/>
              <a:t>条件式</a:t>
            </a:r>
            <a:r>
              <a:rPr lang="ja-JP" altLang="en-US" dirty="0" smtClean="0"/>
              <a:t>が</a:t>
            </a:r>
            <a:r>
              <a:rPr lang="en-US" altLang="ja-JP" dirty="0" smtClean="0">
                <a:solidFill>
                  <a:srgbClr val="FF0000"/>
                </a:solidFill>
              </a:rPr>
              <a:t>True</a:t>
            </a:r>
            <a:r>
              <a:rPr lang="ja-JP" altLang="en-US" dirty="0" smtClean="0"/>
              <a:t>で</a:t>
            </a:r>
            <a:r>
              <a:rPr lang="ja-JP" altLang="en-US" dirty="0"/>
              <a:t>あるとき処理を繰返す</a:t>
            </a:r>
            <a:endParaRPr lang="en-US" altLang="ja-JP" dirty="0"/>
          </a:p>
          <a:p>
            <a:pPr marL="0" indent="0">
              <a:lnSpc>
                <a:spcPts val="4600"/>
              </a:lnSpc>
              <a:buNone/>
            </a:pPr>
            <a:r>
              <a:rPr lang="ja-JP" altLang="en-US" dirty="0"/>
              <a:t>ループ回数が決められていないときに用いられる</a:t>
            </a:r>
            <a:endParaRPr lang="en-US" altLang="ja-JP" dirty="0"/>
          </a:p>
          <a:p>
            <a:pPr marL="0" indent="0">
              <a:lnSpc>
                <a:spcPts val="4700"/>
              </a:lnSpc>
              <a:buNone/>
            </a:pPr>
            <a:r>
              <a:rPr lang="ja-JP" altLang="en-US" dirty="0"/>
              <a:t>条件式を満たし続ける可能性がある</a:t>
            </a:r>
            <a:r>
              <a:rPr lang="en-US" altLang="ja-JP" dirty="0"/>
              <a:t/>
            </a:r>
            <a:br>
              <a:rPr lang="en-US" altLang="ja-JP" dirty="0"/>
            </a:br>
            <a:r>
              <a:rPr lang="ja-JP" altLang="en-US" dirty="0"/>
              <a:t>（</a:t>
            </a:r>
            <a:r>
              <a:rPr lang="ja-JP" altLang="en-US" dirty="0">
                <a:solidFill>
                  <a:srgbClr val="FF0000"/>
                </a:solidFill>
              </a:rPr>
              <a:t>永久ループ</a:t>
            </a:r>
            <a:r>
              <a:rPr lang="ja-JP" altLang="en-US" dirty="0"/>
              <a:t>を起こす</a:t>
            </a:r>
            <a:r>
              <a:rPr lang="en-US" altLang="ja-JP" dirty="0"/>
              <a:t>)</a:t>
            </a:r>
          </a:p>
          <a:p>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127</a:t>
            </a:fld>
            <a:endParaRPr kumimoji="1" lang="ja-JP" altLang="en-US"/>
          </a:p>
        </p:txBody>
      </p:sp>
    </p:spTree>
    <p:extLst>
      <p:ext uri="{BB962C8B-B14F-4D97-AF65-F5344CB8AC3E}">
        <p14:creationId xmlns:p14="http://schemas.microsoft.com/office/powerpoint/2010/main" val="279408438"/>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smtClean="0"/>
              <a:t>while</a:t>
            </a:r>
            <a:r>
              <a:rPr kumimoji="1" lang="ja-JP" altLang="en-US" dirty="0" smtClean="0"/>
              <a:t>文の基本構文</a:t>
            </a:r>
            <a:endParaRPr kumimoji="1" lang="ja-JP" altLang="en-US" dirty="0"/>
          </a:p>
        </p:txBody>
      </p:sp>
      <p:sp>
        <p:nvSpPr>
          <p:cNvPr id="3" name="コンテンツ プレースホルダ 2"/>
          <p:cNvSpPr>
            <a:spLocks noGrp="1"/>
          </p:cNvSpPr>
          <p:nvPr>
            <p:ph idx="1"/>
          </p:nvPr>
        </p:nvSpPr>
        <p:spPr>
          <a:xfrm>
            <a:off x="1981200" y="1600200"/>
            <a:ext cx="8229600" cy="5069160"/>
          </a:xfrm>
        </p:spPr>
        <p:txBody>
          <a:bodyPr>
            <a:normAutofit/>
          </a:bodyPr>
          <a:lstStyle/>
          <a:p>
            <a:pPr>
              <a:buNone/>
            </a:pPr>
            <a:r>
              <a:rPr lang="en-US" altLang="ja-JP" dirty="0" smtClean="0">
                <a:solidFill>
                  <a:srgbClr val="FF0000"/>
                </a:solidFill>
              </a:rPr>
              <a:t>	while</a:t>
            </a:r>
            <a:r>
              <a:rPr lang="en-US" altLang="ja-JP" dirty="0" smtClean="0">
                <a:solidFill>
                  <a:schemeClr val="accent1">
                    <a:lumMod val="75000"/>
                  </a:schemeClr>
                </a:solidFill>
              </a:rPr>
              <a:t>(</a:t>
            </a:r>
            <a:r>
              <a:rPr lang="ja-JP" altLang="en-US" dirty="0" smtClean="0">
                <a:solidFill>
                  <a:schemeClr val="accent1">
                    <a:lumMod val="75000"/>
                  </a:schemeClr>
                </a:solidFill>
              </a:rPr>
              <a:t>条件式</a:t>
            </a:r>
            <a:r>
              <a:rPr lang="en-US" altLang="ja-JP" dirty="0" smtClean="0">
                <a:solidFill>
                  <a:schemeClr val="accent1">
                    <a:lumMod val="75000"/>
                  </a:schemeClr>
                </a:solidFill>
              </a:rPr>
              <a:t>) </a:t>
            </a:r>
            <a:r>
              <a:rPr lang="en-US" altLang="ja-JP" dirty="0" smtClean="0"/>
              <a:t>{</a:t>
            </a:r>
          </a:p>
          <a:p>
            <a:pPr>
              <a:buNone/>
            </a:pPr>
            <a:endParaRPr lang="en-US" altLang="ja-JP" dirty="0" smtClean="0"/>
          </a:p>
          <a:p>
            <a:pPr>
              <a:buNone/>
            </a:pPr>
            <a:r>
              <a:rPr kumimoji="1" lang="en-US" altLang="ja-JP" dirty="0" smtClean="0"/>
              <a:t>			</a:t>
            </a:r>
            <a:r>
              <a:rPr kumimoji="1" lang="ja-JP" altLang="en-US" dirty="0" smtClean="0"/>
              <a:t>繰り返し行いたい</a:t>
            </a:r>
            <a:r>
              <a:rPr lang="ja-JP" altLang="en-US" dirty="0" smtClean="0"/>
              <a:t>処理</a:t>
            </a:r>
            <a:endParaRPr lang="en-US" altLang="ja-JP" dirty="0" smtClean="0"/>
          </a:p>
          <a:p>
            <a:pPr>
              <a:buNone/>
            </a:pPr>
            <a:r>
              <a:rPr lang="en-US" altLang="ja-JP" dirty="0" smtClean="0"/>
              <a:t>	}</a:t>
            </a:r>
          </a:p>
          <a:p>
            <a:pPr>
              <a:buNone/>
            </a:pPr>
            <a:endParaRPr kumimoji="1" lang="en-US" altLang="ja-JP" dirty="0" smtClean="0"/>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128</a:t>
            </a:fld>
            <a:endParaRPr kumimoji="1" lang="ja-JP" altLang="en-US"/>
          </a:p>
        </p:txBody>
      </p:sp>
    </p:spTree>
    <p:extLst>
      <p:ext uri="{BB962C8B-B14F-4D97-AF65-F5344CB8AC3E}">
        <p14:creationId xmlns:p14="http://schemas.microsoft.com/office/powerpoint/2010/main" val="384283832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フローチャート</a:t>
            </a:r>
            <a:r>
              <a:rPr lang="en-US" altLang="ja-JP" dirty="0"/>
              <a:t>(while</a:t>
            </a:r>
            <a:r>
              <a:rPr lang="ja-JP" altLang="en-US" dirty="0"/>
              <a:t>文</a:t>
            </a:r>
            <a:r>
              <a:rPr lang="en-US" altLang="ja-JP" dirty="0"/>
              <a:t>)</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129</a:t>
            </a:fld>
            <a:endParaRPr kumimoji="1" lang="ja-JP" altLang="en-US"/>
          </a:p>
        </p:txBody>
      </p:sp>
      <p:sp>
        <p:nvSpPr>
          <p:cNvPr id="5" name="ひし形 4"/>
          <p:cNvSpPr/>
          <p:nvPr/>
        </p:nvSpPr>
        <p:spPr>
          <a:xfrm>
            <a:off x="4155323" y="1680030"/>
            <a:ext cx="3707421" cy="1167662"/>
          </a:xfrm>
          <a:prstGeom prst="diamon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2800" b="1" dirty="0">
                <a:latin typeface="UD デジタル 教科書体 NK-R" panose="02020400000000000000" pitchFamily="18" charset="-128"/>
                <a:ea typeface="UD デジタル 教科書体 NK-R" panose="02020400000000000000" pitchFamily="18" charset="-128"/>
              </a:rPr>
              <a:t>条件式</a:t>
            </a:r>
          </a:p>
        </p:txBody>
      </p:sp>
      <p:sp>
        <p:nvSpPr>
          <p:cNvPr id="7" name="正方形/長方形 6"/>
          <p:cNvSpPr/>
          <p:nvPr/>
        </p:nvSpPr>
        <p:spPr>
          <a:xfrm>
            <a:off x="4434618" y="3551885"/>
            <a:ext cx="3196301" cy="58655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2800" dirty="0">
                <a:latin typeface="UD デジタル 教科書体 NK-R" panose="02020400000000000000" pitchFamily="18" charset="-128"/>
                <a:ea typeface="UD デジタル 教科書体 NK-R" panose="02020400000000000000" pitchFamily="18" charset="-128"/>
              </a:rPr>
              <a:t>繰り返す処理</a:t>
            </a:r>
          </a:p>
        </p:txBody>
      </p:sp>
      <p:sp>
        <p:nvSpPr>
          <p:cNvPr id="11" name="テキスト ボックス 10"/>
          <p:cNvSpPr txBox="1"/>
          <p:nvPr/>
        </p:nvSpPr>
        <p:spPr>
          <a:xfrm>
            <a:off x="6337452" y="2907577"/>
            <a:ext cx="1525292" cy="584775"/>
          </a:xfrm>
          <a:prstGeom prst="rect">
            <a:avLst/>
          </a:prstGeom>
          <a:noFill/>
        </p:spPr>
        <p:txBody>
          <a:bodyPr wrap="square" rtlCol="0">
            <a:spAutoFit/>
          </a:bodyPr>
          <a:lstStyle/>
          <a:p>
            <a:r>
              <a:rPr lang="en-US" altLang="ja-JP" sz="3200" dirty="0" smtClean="0">
                <a:solidFill>
                  <a:schemeClr val="accent1">
                    <a:lumMod val="75000"/>
                  </a:schemeClr>
                </a:solidFill>
                <a:latin typeface="UD デジタル 教科書体 NK-R" panose="02020400000000000000" pitchFamily="18" charset="-128"/>
                <a:ea typeface="UD デジタル 教科書体 NK-R" panose="02020400000000000000" pitchFamily="18" charset="-128"/>
              </a:rPr>
              <a:t>True</a:t>
            </a:r>
            <a:endParaRPr lang="ja-JP" altLang="en-US" sz="3200" dirty="0">
              <a:solidFill>
                <a:schemeClr val="accent1">
                  <a:lumMod val="75000"/>
                </a:schemeClr>
              </a:solidFill>
              <a:latin typeface="UD デジタル 教科書体 NK-R" panose="02020400000000000000" pitchFamily="18" charset="-128"/>
              <a:ea typeface="UD デジタル 教科書体 NK-R" panose="02020400000000000000" pitchFamily="18" charset="-128"/>
            </a:endParaRPr>
          </a:p>
        </p:txBody>
      </p:sp>
      <p:sp>
        <p:nvSpPr>
          <p:cNvPr id="12" name="テキスト ボックス 11"/>
          <p:cNvSpPr txBox="1"/>
          <p:nvPr/>
        </p:nvSpPr>
        <p:spPr>
          <a:xfrm>
            <a:off x="2298388" y="2222712"/>
            <a:ext cx="1595331" cy="584775"/>
          </a:xfrm>
          <a:prstGeom prst="rect">
            <a:avLst/>
          </a:prstGeom>
          <a:noFill/>
        </p:spPr>
        <p:txBody>
          <a:bodyPr wrap="square" rtlCol="0">
            <a:spAutoFit/>
          </a:bodyPr>
          <a:lstStyle/>
          <a:p>
            <a:r>
              <a:rPr lang="en-US" altLang="ja-JP" sz="3200" dirty="0" smtClean="0">
                <a:solidFill>
                  <a:srgbClr val="FF0000"/>
                </a:solidFill>
                <a:latin typeface="UD デジタル 教科書体 NK-R" panose="02020400000000000000" pitchFamily="18" charset="-128"/>
                <a:ea typeface="UD デジタル 教科書体 NK-R" panose="02020400000000000000" pitchFamily="18" charset="-128"/>
              </a:rPr>
              <a:t>False</a:t>
            </a:r>
            <a:endParaRPr lang="ja-JP" altLang="en-US" sz="3200" dirty="0">
              <a:solidFill>
                <a:srgbClr val="FF0000"/>
              </a:solidFill>
              <a:latin typeface="UD デジタル 教科書体 NK-R" panose="02020400000000000000" pitchFamily="18" charset="-128"/>
              <a:ea typeface="UD デジタル 教科書体 NK-R" panose="02020400000000000000" pitchFamily="18" charset="-128"/>
            </a:endParaRPr>
          </a:p>
        </p:txBody>
      </p:sp>
      <p:sp>
        <p:nvSpPr>
          <p:cNvPr id="14" name="下矢印 13"/>
          <p:cNvSpPr/>
          <p:nvPr/>
        </p:nvSpPr>
        <p:spPr>
          <a:xfrm>
            <a:off x="5766717" y="1032944"/>
            <a:ext cx="484632" cy="64708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下矢印 14"/>
          <p:cNvSpPr/>
          <p:nvPr/>
        </p:nvSpPr>
        <p:spPr>
          <a:xfrm>
            <a:off x="5766717" y="2845266"/>
            <a:ext cx="484632" cy="706974"/>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5949263" y="4917363"/>
            <a:ext cx="3363311" cy="1804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屈折矢印 18"/>
          <p:cNvSpPr/>
          <p:nvPr/>
        </p:nvSpPr>
        <p:spPr>
          <a:xfrm rot="16200000">
            <a:off x="7041710" y="2826970"/>
            <a:ext cx="3091898" cy="1449830"/>
          </a:xfrm>
          <a:prstGeom prst="bentUpArrow">
            <a:avLst>
              <a:gd name="adj1" fmla="val 13710"/>
              <a:gd name="adj2" fmla="val 18952"/>
              <a:gd name="adj3" fmla="val 2258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rot="5400000">
            <a:off x="2511806" y="3707845"/>
            <a:ext cx="3182273" cy="1997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rot="10800000">
            <a:off x="4003245" y="5222197"/>
            <a:ext cx="1559804" cy="17663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上矢印 21"/>
          <p:cNvSpPr/>
          <p:nvPr/>
        </p:nvSpPr>
        <p:spPr>
          <a:xfrm rot="10800000">
            <a:off x="5299522" y="5265701"/>
            <a:ext cx="348827" cy="587629"/>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下矢印 22"/>
          <p:cNvSpPr/>
          <p:nvPr/>
        </p:nvSpPr>
        <p:spPr>
          <a:xfrm>
            <a:off x="5773020" y="4134738"/>
            <a:ext cx="484632" cy="166716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4434618" y="5845408"/>
            <a:ext cx="3196301" cy="58655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2800" dirty="0">
                <a:latin typeface="UD デジタル 教科書体 NK-R" panose="02020400000000000000" pitchFamily="18" charset="-128"/>
                <a:ea typeface="UD デジタル 教科書体 NK-R" panose="02020400000000000000" pitchFamily="18" charset="-128"/>
              </a:rPr>
              <a:t>次の</a:t>
            </a:r>
            <a:r>
              <a:rPr lang="ja-JP" altLang="en-US" sz="2800" dirty="0" smtClean="0">
                <a:latin typeface="UD デジタル 教科書体 NK-R" panose="02020400000000000000" pitchFamily="18" charset="-128"/>
                <a:ea typeface="UD デジタル 教科書体 NK-R" panose="02020400000000000000" pitchFamily="18" charset="-128"/>
              </a:rPr>
              <a:t>処理へ</a:t>
            </a:r>
            <a:endParaRPr lang="ja-JP" altLang="en-US" sz="2800" dirty="0">
              <a:latin typeface="UD デジタル 教科書体 NK-R" panose="02020400000000000000" pitchFamily="18" charset="-128"/>
              <a:ea typeface="UD デジタル 教科書体 NK-R" panose="02020400000000000000" pitchFamily="18" charset="-128"/>
            </a:endParaRPr>
          </a:p>
        </p:txBody>
      </p:sp>
    </p:spTree>
    <p:extLst>
      <p:ext uri="{BB962C8B-B14F-4D97-AF65-F5344CB8AC3E}">
        <p14:creationId xmlns:p14="http://schemas.microsoft.com/office/powerpoint/2010/main" val="30266548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インターネット≠</a:t>
            </a:r>
            <a:r>
              <a:rPr lang="en-US" altLang="ja-JP" dirty="0" smtClean="0"/>
              <a:t>Web</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13</a:t>
            </a:fld>
            <a:endParaRPr kumimoji="1" lang="ja-JP" altLang="en-US"/>
          </a:p>
        </p:txBody>
      </p:sp>
      <p:sp>
        <p:nvSpPr>
          <p:cNvPr id="6" name="コンテンツ プレースホルダー 2">
            <a:extLst>
              <a:ext uri="{FF2B5EF4-FFF2-40B4-BE49-F238E27FC236}">
                <a16:creationId xmlns:a16="http://schemas.microsoft.com/office/drawing/2014/main" id="{DD56859E-6AE8-49E2-9DFE-50D4D3A59FC5}"/>
              </a:ext>
            </a:extLst>
          </p:cNvPr>
          <p:cNvSpPr>
            <a:spLocks noGrp="1"/>
          </p:cNvSpPr>
          <p:nvPr>
            <p:ph idx="1"/>
          </p:nvPr>
        </p:nvSpPr>
        <p:spPr>
          <a:xfrm>
            <a:off x="290456" y="1043492"/>
            <a:ext cx="11801139" cy="5814508"/>
          </a:xfrm>
        </p:spPr>
        <p:txBody>
          <a:bodyPr>
            <a:normAutofit/>
          </a:bodyPr>
          <a:lstStyle/>
          <a:p>
            <a:r>
              <a:rPr kumimoji="1" lang="ja-JP" altLang="en-US" dirty="0"/>
              <a:t>インターネットとは</a:t>
            </a:r>
            <a:endParaRPr kumimoji="1" lang="en-US" altLang="ja-JP" dirty="0"/>
          </a:p>
          <a:p>
            <a:pPr lvl="1"/>
            <a:r>
              <a:rPr lang="ja-JP" altLang="en-US" dirty="0"/>
              <a:t>パソコンやサーバ、</a:t>
            </a:r>
            <a:r>
              <a:rPr lang="ja-JP" altLang="en-US" dirty="0" smtClean="0"/>
              <a:t>スマホなど</a:t>
            </a:r>
            <a:r>
              <a:rPr lang="ja-JP" altLang="en-US" dirty="0"/>
              <a:t>世界中</a:t>
            </a:r>
            <a:r>
              <a:rPr lang="ja-JP" altLang="en-US" dirty="0" smtClean="0"/>
              <a:t>の機器を繋げる</a:t>
            </a:r>
            <a:r>
              <a:rPr lang="ja-JP" altLang="en-US" dirty="0" smtClean="0">
                <a:solidFill>
                  <a:srgbClr val="FF0000"/>
                </a:solidFill>
              </a:rPr>
              <a:t>ネットワーク</a:t>
            </a:r>
            <a:endParaRPr lang="en-US" altLang="ja-JP" dirty="0"/>
          </a:p>
          <a:p>
            <a:pPr lvl="2"/>
            <a:r>
              <a:rPr lang="ja-JP" altLang="en-US" dirty="0"/>
              <a:t>逆</a:t>
            </a:r>
            <a:r>
              <a:rPr lang="ja-JP" altLang="en-US" dirty="0" smtClean="0"/>
              <a:t>に組織内や学校内など</a:t>
            </a:r>
            <a:r>
              <a:rPr lang="ja-JP" altLang="en-US" dirty="0"/>
              <a:t>繋がる</a:t>
            </a:r>
            <a:r>
              <a:rPr lang="ja-JP" altLang="en-US" dirty="0" smtClean="0"/>
              <a:t>先が特定のメンバーに</a:t>
            </a:r>
            <a:r>
              <a:rPr lang="en-US" altLang="ja-JP" dirty="0" smtClean="0"/>
              <a:t/>
            </a:r>
            <a:br>
              <a:rPr lang="en-US" altLang="ja-JP" dirty="0" smtClean="0"/>
            </a:br>
            <a:r>
              <a:rPr lang="ja-JP" altLang="en-US" dirty="0" smtClean="0"/>
              <a:t>限定されたものを </a:t>
            </a:r>
            <a:r>
              <a:rPr lang="ja-JP" altLang="en-US" dirty="0" smtClean="0">
                <a:solidFill>
                  <a:srgbClr val="FF0000"/>
                </a:solidFill>
              </a:rPr>
              <a:t>イントラネット </a:t>
            </a:r>
            <a:r>
              <a:rPr lang="ja-JP" altLang="en-US" dirty="0" smtClean="0"/>
              <a:t>と呼ぶ</a:t>
            </a:r>
            <a:endParaRPr kumimoji="1" lang="en-US" altLang="ja-JP" dirty="0"/>
          </a:p>
          <a:p>
            <a:pPr>
              <a:lnSpc>
                <a:spcPct val="120000"/>
              </a:lnSpc>
            </a:pPr>
            <a:r>
              <a:rPr lang="en-US" altLang="ja-JP" dirty="0"/>
              <a:t>Web</a:t>
            </a:r>
            <a:r>
              <a:rPr lang="ja-JP" altLang="en-US" dirty="0"/>
              <a:t>とは</a:t>
            </a:r>
            <a:endParaRPr lang="en-US" altLang="ja-JP" dirty="0"/>
          </a:p>
          <a:p>
            <a:pPr lvl="1">
              <a:lnSpc>
                <a:spcPct val="120000"/>
              </a:lnSpc>
            </a:pPr>
            <a:r>
              <a:rPr kumimoji="1" lang="ja-JP" altLang="en-US" dirty="0" smtClean="0">
                <a:solidFill>
                  <a:srgbClr val="FF0000"/>
                </a:solidFill>
              </a:rPr>
              <a:t>　</a:t>
            </a:r>
            <a:r>
              <a:rPr kumimoji="1" lang="en-US" altLang="ja-JP" dirty="0" smtClean="0">
                <a:solidFill>
                  <a:srgbClr val="FF0000"/>
                </a:solidFill>
              </a:rPr>
              <a:t>World </a:t>
            </a:r>
            <a:r>
              <a:rPr kumimoji="1" lang="en-US" altLang="ja-JP" dirty="0">
                <a:solidFill>
                  <a:srgbClr val="FF0000"/>
                </a:solidFill>
              </a:rPr>
              <a:t>Wide </a:t>
            </a:r>
            <a:r>
              <a:rPr kumimoji="1" lang="en-US" altLang="ja-JP" dirty="0" smtClean="0">
                <a:solidFill>
                  <a:srgbClr val="FF0000"/>
                </a:solidFill>
              </a:rPr>
              <a:t>Web</a:t>
            </a:r>
            <a:r>
              <a:rPr kumimoji="1" lang="ja-JP" altLang="en-US" dirty="0" smtClean="0">
                <a:solidFill>
                  <a:srgbClr val="FF0000"/>
                </a:solidFill>
              </a:rPr>
              <a:t>　</a:t>
            </a:r>
            <a:r>
              <a:rPr kumimoji="1" lang="ja-JP" altLang="en-US" dirty="0" smtClean="0"/>
              <a:t>を略した呼び方</a:t>
            </a:r>
            <a:endParaRPr kumimoji="1" lang="en-US" altLang="ja-JP" dirty="0" smtClean="0"/>
          </a:p>
          <a:p>
            <a:pPr lvl="1">
              <a:lnSpc>
                <a:spcPct val="120000"/>
              </a:lnSpc>
            </a:pPr>
            <a:r>
              <a:rPr lang="ja-JP" altLang="en-US" dirty="0" smtClean="0"/>
              <a:t>インターネット</a:t>
            </a:r>
            <a:r>
              <a:rPr lang="ja-JP" altLang="en-US" dirty="0"/>
              <a:t>を使用</a:t>
            </a:r>
            <a:r>
              <a:rPr lang="ja-JP" altLang="en-US" dirty="0" smtClean="0"/>
              <a:t>してデータを　</a:t>
            </a:r>
            <a:r>
              <a:rPr lang="ja-JP" altLang="en-US" dirty="0" smtClean="0">
                <a:solidFill>
                  <a:srgbClr val="FF0000"/>
                </a:solidFill>
              </a:rPr>
              <a:t>閲覧</a:t>
            </a:r>
            <a:r>
              <a:rPr lang="ja-JP" altLang="en-US" dirty="0">
                <a:solidFill>
                  <a:srgbClr val="FF0000"/>
                </a:solidFill>
              </a:rPr>
              <a:t>する為の仕組み</a:t>
            </a:r>
            <a:endParaRPr lang="en-US" altLang="ja-JP" dirty="0">
              <a:solidFill>
                <a:srgbClr val="FF0000"/>
              </a:solidFill>
            </a:endParaRPr>
          </a:p>
          <a:p>
            <a:pPr lvl="1">
              <a:lnSpc>
                <a:spcPct val="120000"/>
              </a:lnSpc>
            </a:pPr>
            <a:r>
              <a:rPr kumimoji="1" lang="ja-JP" altLang="en-US" dirty="0"/>
              <a:t>インターネットを</a:t>
            </a:r>
            <a:r>
              <a:rPr lang="ja-JP" altLang="en-US" dirty="0"/>
              <a:t>使用した</a:t>
            </a:r>
            <a:r>
              <a:rPr kumimoji="1" lang="ja-JP" altLang="en-US" dirty="0"/>
              <a:t>データ通信には、</a:t>
            </a:r>
            <a:r>
              <a:rPr kumimoji="1" lang="en-US" altLang="ja-JP" dirty="0"/>
              <a:t>Web</a:t>
            </a:r>
            <a:r>
              <a:rPr kumimoji="1" lang="ja-JP" altLang="en-US" dirty="0"/>
              <a:t>以外に</a:t>
            </a:r>
            <a:r>
              <a:rPr kumimoji="1" lang="ja-JP" altLang="en-US" dirty="0" smtClean="0"/>
              <a:t>もメール</a:t>
            </a:r>
            <a:r>
              <a:rPr kumimoji="1" lang="en-US" altLang="ja-JP" dirty="0" smtClean="0"/>
              <a:t/>
            </a:r>
            <a:br>
              <a:rPr kumimoji="1" lang="en-US" altLang="ja-JP" dirty="0" smtClean="0"/>
            </a:br>
            <a:r>
              <a:rPr lang="ja-JP" altLang="en-US" dirty="0" smtClean="0"/>
              <a:t>送受信</a:t>
            </a:r>
            <a:r>
              <a:rPr kumimoji="1" lang="ja-JP" altLang="en-US" dirty="0" smtClean="0"/>
              <a:t>など</a:t>
            </a:r>
            <a:r>
              <a:rPr kumimoji="1" lang="ja-JP" altLang="en-US" dirty="0"/>
              <a:t>がある。</a:t>
            </a:r>
            <a:endParaRPr kumimoji="1" lang="en-US" altLang="ja-JP" dirty="0"/>
          </a:p>
        </p:txBody>
      </p:sp>
    </p:spTree>
    <p:extLst>
      <p:ext uri="{BB962C8B-B14F-4D97-AF65-F5344CB8AC3E}">
        <p14:creationId xmlns:p14="http://schemas.microsoft.com/office/powerpoint/2010/main" val="1190133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試して</a:t>
            </a:r>
            <a:r>
              <a:rPr lang="ja-JP" altLang="en-US" dirty="0" smtClean="0"/>
              <a:t>みよう：</a:t>
            </a:r>
            <a:r>
              <a:rPr lang="en-US" altLang="ja-JP" dirty="0" smtClean="0"/>
              <a:t>while</a:t>
            </a:r>
            <a:r>
              <a:rPr lang="ja-JP" altLang="en-US" dirty="0" smtClean="0"/>
              <a:t>文</a:t>
            </a:r>
            <a:endParaRPr kumimoji="1" lang="ja-JP" altLang="en-US" dirty="0"/>
          </a:p>
        </p:txBody>
      </p:sp>
      <p:sp>
        <p:nvSpPr>
          <p:cNvPr id="3" name="コンテンツ プレースホルダー 2"/>
          <p:cNvSpPr>
            <a:spLocks noGrp="1"/>
          </p:cNvSpPr>
          <p:nvPr>
            <p:ph idx="1"/>
          </p:nvPr>
        </p:nvSpPr>
        <p:spPr>
          <a:xfrm>
            <a:off x="8881241" y="2396359"/>
            <a:ext cx="2876867" cy="687482"/>
          </a:xfrm>
        </p:spPr>
        <p:txBody>
          <a:bodyPr>
            <a:normAutofit lnSpcReduction="10000"/>
          </a:bodyPr>
          <a:lstStyle/>
          <a:p>
            <a:pPr marL="0" indent="0">
              <a:buNone/>
            </a:pPr>
            <a:r>
              <a:rPr kumimoji="1" lang="en-US" altLang="ja-JP" dirty="0" smtClean="0"/>
              <a:t>12_whileTest</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130</a:t>
            </a:fld>
            <a:endParaRPr kumimoji="1" lang="ja-JP" altLang="en-US"/>
          </a:p>
        </p:txBody>
      </p:sp>
      <p:pic>
        <p:nvPicPr>
          <p:cNvPr id="5" name="図 4"/>
          <p:cNvPicPr>
            <a:picLocks noChangeAspect="1"/>
          </p:cNvPicPr>
          <p:nvPr/>
        </p:nvPicPr>
        <p:blipFill>
          <a:blip r:embed="rId2"/>
          <a:stretch>
            <a:fillRect/>
          </a:stretch>
        </p:blipFill>
        <p:spPr>
          <a:xfrm>
            <a:off x="0" y="874914"/>
            <a:ext cx="8412502" cy="5983086"/>
          </a:xfrm>
          <a:prstGeom prst="rect">
            <a:avLst/>
          </a:prstGeom>
        </p:spPr>
      </p:pic>
    </p:spTree>
    <p:extLst>
      <p:ext uri="{BB962C8B-B14F-4D97-AF65-F5344CB8AC3E}">
        <p14:creationId xmlns:p14="http://schemas.microsoft.com/office/powerpoint/2010/main" val="165433559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idx="1"/>
          </p:nvPr>
        </p:nvSpPr>
        <p:spPr>
          <a:xfrm>
            <a:off x="420414" y="1690688"/>
            <a:ext cx="11508827" cy="4577592"/>
          </a:xfrm>
        </p:spPr>
        <p:txBody>
          <a:bodyPr>
            <a:normAutofit lnSpcReduction="10000"/>
          </a:bodyPr>
          <a:lstStyle/>
          <a:p>
            <a:pPr marL="0" indent="0">
              <a:buNone/>
            </a:pPr>
            <a:r>
              <a:rPr lang="en-US" altLang="ja-JP" dirty="0" smtClean="0">
                <a:solidFill>
                  <a:srgbClr val="FF0000"/>
                </a:solidFill>
              </a:rPr>
              <a:t>while</a:t>
            </a:r>
            <a:r>
              <a:rPr lang="ja-JP" altLang="en-US" dirty="0" smtClean="0">
                <a:solidFill>
                  <a:srgbClr val="FF0000"/>
                </a:solidFill>
              </a:rPr>
              <a:t>文</a:t>
            </a:r>
            <a:r>
              <a:rPr lang="en-US" altLang="ja-JP" dirty="0" smtClean="0">
                <a:solidFill>
                  <a:srgbClr val="FF0000"/>
                </a:solidFill>
              </a:rPr>
              <a:t>		</a:t>
            </a:r>
            <a:r>
              <a:rPr lang="ja-JP" altLang="en-US" dirty="0" smtClean="0"/>
              <a:t>➡</a:t>
            </a:r>
            <a:r>
              <a:rPr lang="en-US" altLang="ja-JP" dirty="0" smtClean="0"/>
              <a:t>	</a:t>
            </a:r>
            <a:r>
              <a:rPr lang="ja-JP" altLang="en-US" dirty="0" smtClean="0"/>
              <a:t>繰返しの制御文。繰返す条件が</a:t>
            </a:r>
            <a:r>
              <a:rPr lang="en-US" altLang="ja-JP" dirty="0" smtClean="0"/>
              <a:t/>
            </a:r>
            <a:br>
              <a:rPr lang="en-US" altLang="ja-JP" dirty="0" smtClean="0"/>
            </a:br>
            <a:r>
              <a:rPr lang="en-US" altLang="ja-JP" dirty="0" smtClean="0"/>
              <a:t>				</a:t>
            </a:r>
            <a:r>
              <a:rPr lang="ja-JP" altLang="en-US" dirty="0" smtClean="0"/>
              <a:t>カウントではないときの制御に向く。</a:t>
            </a:r>
            <a:endParaRPr lang="en-US" altLang="ja-JP" dirty="0" smtClean="0"/>
          </a:p>
          <a:p>
            <a:pPr marL="0" indent="0">
              <a:buNone/>
            </a:pPr>
            <a:r>
              <a:rPr lang="en-US" altLang="ja-JP" dirty="0"/>
              <a:t>	</a:t>
            </a:r>
            <a:r>
              <a:rPr lang="en-US" altLang="ja-JP" dirty="0" smtClean="0"/>
              <a:t>			(</a:t>
            </a:r>
            <a:r>
              <a:rPr lang="ja-JP" altLang="en-US" dirty="0" smtClean="0"/>
              <a:t>○○が入力されたら終了など</a:t>
            </a:r>
            <a:r>
              <a:rPr lang="en-US" altLang="ja-JP" dirty="0" smtClean="0"/>
              <a:t>)</a:t>
            </a:r>
          </a:p>
          <a:p>
            <a:pPr marL="0" indent="0">
              <a:buNone/>
            </a:pPr>
            <a:endParaRPr lang="en-US" altLang="ja-JP" dirty="0"/>
          </a:p>
          <a:p>
            <a:pPr marL="0" indent="0">
              <a:buNone/>
            </a:pPr>
            <a:r>
              <a:rPr lang="ja-JP" altLang="en-US" dirty="0" smtClean="0">
                <a:solidFill>
                  <a:srgbClr val="FF0000"/>
                </a:solidFill>
              </a:rPr>
              <a:t>永久ループ</a:t>
            </a:r>
            <a:r>
              <a:rPr lang="en-US" altLang="ja-JP" dirty="0" smtClean="0">
                <a:solidFill>
                  <a:srgbClr val="FF0000"/>
                </a:solidFill>
              </a:rPr>
              <a:t>	</a:t>
            </a:r>
            <a:r>
              <a:rPr lang="ja-JP" altLang="en-US" dirty="0" smtClean="0"/>
              <a:t>➡</a:t>
            </a:r>
            <a:r>
              <a:rPr lang="en-US" altLang="ja-JP" dirty="0" smtClean="0"/>
              <a:t>	</a:t>
            </a:r>
            <a:r>
              <a:rPr lang="ja-JP" altLang="en-US" dirty="0" smtClean="0"/>
              <a:t>繰返す条件</a:t>
            </a:r>
            <a:r>
              <a:rPr lang="ja-JP" altLang="en-US" dirty="0" smtClean="0"/>
              <a:t>が</a:t>
            </a:r>
            <a:r>
              <a:rPr lang="en-US" altLang="ja-JP" dirty="0" smtClean="0"/>
              <a:t>True</a:t>
            </a:r>
            <a:r>
              <a:rPr lang="ja-JP" altLang="en-US" dirty="0" smtClean="0"/>
              <a:t>に</a:t>
            </a:r>
            <a:r>
              <a:rPr lang="ja-JP" altLang="en-US" dirty="0" smtClean="0"/>
              <a:t>なり続け、繰返し</a:t>
            </a:r>
            <a:r>
              <a:rPr lang="en-US" altLang="ja-JP" dirty="0" smtClean="0"/>
              <a:t/>
            </a:r>
            <a:br>
              <a:rPr lang="en-US" altLang="ja-JP" dirty="0" smtClean="0"/>
            </a:br>
            <a:r>
              <a:rPr lang="en-US" altLang="ja-JP" dirty="0" smtClean="0"/>
              <a:t>				</a:t>
            </a:r>
            <a:r>
              <a:rPr lang="ja-JP" altLang="en-US" dirty="0" smtClean="0"/>
              <a:t>から抜け出せなくなること。</a:t>
            </a:r>
            <a:endParaRPr lang="en-US" altLang="ja-JP" dirty="0" smtClean="0"/>
          </a:p>
          <a:p>
            <a:pPr marL="0" indent="0">
              <a:buNone/>
            </a:pPr>
            <a:r>
              <a:rPr lang="en-US" altLang="ja-JP" dirty="0"/>
              <a:t>	</a:t>
            </a:r>
            <a:r>
              <a:rPr lang="en-US" altLang="ja-JP" dirty="0" smtClean="0"/>
              <a:t>			while(1){}</a:t>
            </a:r>
          </a:p>
          <a:p>
            <a:endParaRPr lang="en-US" altLang="ja-JP" dirty="0"/>
          </a:p>
          <a:p>
            <a:endParaRPr lang="en-US" altLang="ja-JP" dirty="0" smtClean="0"/>
          </a:p>
        </p:txBody>
      </p:sp>
      <p:sp>
        <p:nvSpPr>
          <p:cNvPr id="2" name="タイトル 1"/>
          <p:cNvSpPr>
            <a:spLocks noGrp="1"/>
          </p:cNvSpPr>
          <p:nvPr>
            <p:ph type="title"/>
          </p:nvPr>
        </p:nvSpPr>
        <p:spPr/>
        <p:txBody>
          <a:bodyPr/>
          <a:lstStyle/>
          <a:p>
            <a:r>
              <a:rPr lang="ja-JP" altLang="en-US" dirty="0"/>
              <a:t>ひとこと</a:t>
            </a:r>
            <a:r>
              <a:rPr kumimoji="1" lang="ja-JP" altLang="en-US" dirty="0" smtClean="0"/>
              <a:t>まとめ</a:t>
            </a:r>
            <a:endParaRPr kumimoji="1" lang="ja-JP" altLang="en-US" dirty="0"/>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131</a:t>
            </a:fld>
            <a:endParaRPr kumimoji="1" lang="ja-JP" altLang="en-US"/>
          </a:p>
        </p:txBody>
      </p:sp>
    </p:spTree>
    <p:extLst>
      <p:ext uri="{BB962C8B-B14F-4D97-AF65-F5344CB8AC3E}">
        <p14:creationId xmlns:p14="http://schemas.microsoft.com/office/powerpoint/2010/main" val="32137742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132</a:t>
            </a:fld>
            <a:endParaRPr kumimoji="1" lang="ja-JP" altLang="en-US"/>
          </a:p>
        </p:txBody>
      </p:sp>
    </p:spTree>
    <p:extLst>
      <p:ext uri="{BB962C8B-B14F-4D97-AF65-F5344CB8AC3E}">
        <p14:creationId xmlns:p14="http://schemas.microsoft.com/office/powerpoint/2010/main" val="20008633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0DEFCF-B328-461D-AD3C-66F65D7A150D}"/>
              </a:ext>
            </a:extLst>
          </p:cNvPr>
          <p:cNvSpPr>
            <a:spLocks noGrp="1"/>
          </p:cNvSpPr>
          <p:nvPr>
            <p:ph type="title"/>
          </p:nvPr>
        </p:nvSpPr>
        <p:spPr/>
        <p:txBody>
          <a:bodyPr/>
          <a:lstStyle/>
          <a:p>
            <a:r>
              <a:rPr kumimoji="1" lang="en-US" altLang="ja-JP" dirty="0"/>
              <a:t>Web</a:t>
            </a:r>
            <a:r>
              <a:rPr kumimoji="1" lang="ja-JP" altLang="en-US" dirty="0"/>
              <a:t>サイト</a:t>
            </a:r>
            <a:r>
              <a:rPr lang="ja-JP" altLang="en-US" dirty="0"/>
              <a:t>とは</a:t>
            </a:r>
            <a:endParaRPr kumimoji="1" lang="ja-JP" altLang="en-US" dirty="0"/>
          </a:p>
        </p:txBody>
      </p:sp>
      <p:sp>
        <p:nvSpPr>
          <p:cNvPr id="3" name="コンテンツ プレースホルダー 2">
            <a:extLst>
              <a:ext uri="{FF2B5EF4-FFF2-40B4-BE49-F238E27FC236}">
                <a16:creationId xmlns:a16="http://schemas.microsoft.com/office/drawing/2014/main" id="{18A4493E-D82C-4C38-928A-BB37C8EB9086}"/>
              </a:ext>
            </a:extLst>
          </p:cNvPr>
          <p:cNvSpPr>
            <a:spLocks noGrp="1"/>
          </p:cNvSpPr>
          <p:nvPr>
            <p:ph idx="1"/>
          </p:nvPr>
        </p:nvSpPr>
        <p:spPr>
          <a:xfrm>
            <a:off x="838200" y="987972"/>
            <a:ext cx="10515600" cy="2797447"/>
          </a:xfrm>
        </p:spPr>
        <p:txBody>
          <a:bodyPr>
            <a:normAutofit lnSpcReduction="10000"/>
          </a:bodyPr>
          <a:lstStyle/>
          <a:p>
            <a:r>
              <a:rPr lang="ja-JP" altLang="en-US" sz="3800" dirty="0"/>
              <a:t>情報提供を目的とする</a:t>
            </a:r>
            <a:endParaRPr lang="en-US" altLang="ja-JP" sz="3800" dirty="0"/>
          </a:p>
          <a:p>
            <a:r>
              <a:rPr lang="ja-JP" altLang="en-US" sz="3800" dirty="0"/>
              <a:t>製品やサービスに関する情報の提供が基本</a:t>
            </a:r>
            <a:endParaRPr lang="en-US" altLang="ja-JP" sz="3800" dirty="0"/>
          </a:p>
          <a:p>
            <a:pPr lvl="1"/>
            <a:r>
              <a:rPr lang="en-US" altLang="ja-JP" sz="3300" dirty="0"/>
              <a:t>Wikipedia</a:t>
            </a:r>
            <a:r>
              <a:rPr lang="ja-JP" altLang="en-US" sz="3300" dirty="0"/>
              <a:t>やコーポレートサイトなど</a:t>
            </a:r>
            <a:endParaRPr lang="en-US" altLang="ja-JP" sz="3300" dirty="0"/>
          </a:p>
          <a:p>
            <a:r>
              <a:rPr lang="en-US" altLang="ja-JP" sz="3800" dirty="0">
                <a:solidFill>
                  <a:schemeClr val="accent1">
                    <a:lumMod val="75000"/>
                  </a:schemeClr>
                </a:solidFill>
              </a:rPr>
              <a:t>Web</a:t>
            </a:r>
            <a:r>
              <a:rPr lang="ja-JP" altLang="en-US" sz="3800" dirty="0">
                <a:solidFill>
                  <a:schemeClr val="accent1">
                    <a:lumMod val="75000"/>
                  </a:schemeClr>
                </a:solidFill>
              </a:rPr>
              <a:t>ページの集合体</a:t>
            </a:r>
            <a:r>
              <a:rPr lang="ja-JP" altLang="en-US" sz="3800" dirty="0">
                <a:solidFill>
                  <a:srgbClr val="FF0000"/>
                </a:solidFill>
              </a:rPr>
              <a:t>が</a:t>
            </a:r>
            <a:r>
              <a:rPr lang="en-US" altLang="ja-JP" sz="3800" dirty="0">
                <a:solidFill>
                  <a:srgbClr val="FF0000"/>
                </a:solidFill>
              </a:rPr>
              <a:t>Web</a:t>
            </a:r>
            <a:r>
              <a:rPr lang="ja-JP" altLang="en-US" sz="3800" dirty="0">
                <a:solidFill>
                  <a:srgbClr val="FF0000"/>
                </a:solidFill>
              </a:rPr>
              <a:t>サイト</a:t>
            </a:r>
            <a:r>
              <a:rPr lang="ja-JP" altLang="en-US" sz="3800" dirty="0"/>
              <a:t>である</a:t>
            </a:r>
            <a:endParaRPr lang="en-US" altLang="ja-JP" sz="3800" dirty="0"/>
          </a:p>
          <a:p>
            <a:endParaRPr kumimoji="1" lang="ja-JP" altLang="en-US" dirty="0"/>
          </a:p>
        </p:txBody>
      </p:sp>
      <p:sp>
        <p:nvSpPr>
          <p:cNvPr id="9" name="正方形/長方形 8">
            <a:extLst>
              <a:ext uri="{FF2B5EF4-FFF2-40B4-BE49-F238E27FC236}">
                <a16:creationId xmlns:a16="http://schemas.microsoft.com/office/drawing/2014/main" id="{F261778A-56A5-4DAA-A726-B93C41A28886}"/>
              </a:ext>
            </a:extLst>
          </p:cNvPr>
          <p:cNvSpPr/>
          <p:nvPr/>
        </p:nvSpPr>
        <p:spPr>
          <a:xfrm>
            <a:off x="4621161" y="4286864"/>
            <a:ext cx="2625213" cy="6784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UD デジタル 教科書体 NK-R" panose="02020400000000000000" pitchFamily="18" charset="-128"/>
                <a:ea typeface="UD デジタル 教科書体 NK-R" panose="02020400000000000000" pitchFamily="18" charset="-128"/>
              </a:rPr>
              <a:t>目次のページ</a:t>
            </a:r>
            <a:endParaRPr kumimoji="1" lang="ja-JP" altLang="en-US" dirty="0">
              <a:solidFill>
                <a:sysClr val="windowText" lastClr="000000"/>
              </a:solidFill>
              <a:latin typeface="UD デジタル 教科書体 NK-R" panose="02020400000000000000" pitchFamily="18" charset="-128"/>
              <a:ea typeface="UD デジタル 教科書体 NK-R" panose="02020400000000000000" pitchFamily="18" charset="-128"/>
            </a:endParaRPr>
          </a:p>
        </p:txBody>
      </p:sp>
      <p:sp>
        <p:nvSpPr>
          <p:cNvPr id="10" name="正方形/長方形 9">
            <a:extLst>
              <a:ext uri="{FF2B5EF4-FFF2-40B4-BE49-F238E27FC236}">
                <a16:creationId xmlns:a16="http://schemas.microsoft.com/office/drawing/2014/main" id="{2D75A5D8-B0FA-42B4-9CDE-62D13F324C07}"/>
              </a:ext>
            </a:extLst>
          </p:cNvPr>
          <p:cNvSpPr/>
          <p:nvPr/>
        </p:nvSpPr>
        <p:spPr>
          <a:xfrm>
            <a:off x="2856271" y="5612427"/>
            <a:ext cx="1853382" cy="6784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ysClr val="windowText" lastClr="000000"/>
                </a:solidFill>
                <a:latin typeface="UD デジタル 教科書体 NK-R" panose="02020400000000000000" pitchFamily="18" charset="-128"/>
                <a:ea typeface="UD デジタル 教科書体 NK-R" panose="02020400000000000000" pitchFamily="18" charset="-128"/>
              </a:rPr>
              <a:t>キタキツネのページ</a:t>
            </a:r>
          </a:p>
        </p:txBody>
      </p:sp>
      <p:sp>
        <p:nvSpPr>
          <p:cNvPr id="11" name="正方形/長方形 10">
            <a:extLst>
              <a:ext uri="{FF2B5EF4-FFF2-40B4-BE49-F238E27FC236}">
                <a16:creationId xmlns:a16="http://schemas.microsoft.com/office/drawing/2014/main" id="{57D07710-C12E-43AF-BB70-44CFAA708BDD}"/>
              </a:ext>
            </a:extLst>
          </p:cNvPr>
          <p:cNvSpPr/>
          <p:nvPr/>
        </p:nvSpPr>
        <p:spPr>
          <a:xfrm>
            <a:off x="5169309" y="5612427"/>
            <a:ext cx="1853382" cy="6784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ysClr val="windowText" lastClr="000000"/>
                </a:solidFill>
                <a:latin typeface="UD デジタル 教科書体 NK-R" panose="02020400000000000000" pitchFamily="18" charset="-128"/>
                <a:ea typeface="UD デジタル 教科書体 NK-R" panose="02020400000000000000" pitchFamily="18" charset="-128"/>
              </a:rPr>
              <a:t>ホンドギツネのページ</a:t>
            </a:r>
          </a:p>
        </p:txBody>
      </p:sp>
      <p:sp>
        <p:nvSpPr>
          <p:cNvPr id="12" name="正方形/長方形 11">
            <a:extLst>
              <a:ext uri="{FF2B5EF4-FFF2-40B4-BE49-F238E27FC236}">
                <a16:creationId xmlns:a16="http://schemas.microsoft.com/office/drawing/2014/main" id="{AFC1DC49-BE14-4139-86B3-2D4E5DEA271E}"/>
              </a:ext>
            </a:extLst>
          </p:cNvPr>
          <p:cNvSpPr/>
          <p:nvPr/>
        </p:nvSpPr>
        <p:spPr>
          <a:xfrm>
            <a:off x="7482347" y="5612427"/>
            <a:ext cx="1853382" cy="6784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ysClr val="windowText" lastClr="000000"/>
                </a:solidFill>
                <a:latin typeface="UD デジタル 教科書体 NK-R" panose="02020400000000000000" pitchFamily="18" charset="-128"/>
                <a:ea typeface="UD デジタル 教科書体 NK-R" panose="02020400000000000000" pitchFamily="18" charset="-128"/>
              </a:rPr>
              <a:t>エキノコックスの</a:t>
            </a:r>
            <a:r>
              <a:rPr kumimoji="1" lang="ja-JP" altLang="en-US" dirty="0">
                <a:solidFill>
                  <a:sysClr val="windowText" lastClr="000000"/>
                </a:solidFill>
                <a:latin typeface="UD デジタル 教科書体 NK-R" panose="02020400000000000000" pitchFamily="18" charset="-128"/>
                <a:ea typeface="UD デジタル 教科書体 NK-R" panose="02020400000000000000" pitchFamily="18" charset="-128"/>
              </a:rPr>
              <a:t>ページ</a:t>
            </a:r>
          </a:p>
        </p:txBody>
      </p:sp>
      <p:cxnSp>
        <p:nvCxnSpPr>
          <p:cNvPr id="17" name="コネクタ: カギ線 16">
            <a:extLst>
              <a:ext uri="{FF2B5EF4-FFF2-40B4-BE49-F238E27FC236}">
                <a16:creationId xmlns:a16="http://schemas.microsoft.com/office/drawing/2014/main" id="{141C31CC-3162-4AB0-994D-C5FD8295B2D5}"/>
              </a:ext>
            </a:extLst>
          </p:cNvPr>
          <p:cNvCxnSpPr>
            <a:cxnSpLocks/>
            <a:stCxn id="9" idx="2"/>
            <a:endCxn id="10" idx="0"/>
          </p:cNvCxnSpPr>
          <p:nvPr/>
        </p:nvCxnSpPr>
        <p:spPr>
          <a:xfrm rot="5400000">
            <a:off x="4534797" y="4213455"/>
            <a:ext cx="647137" cy="215080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9" name="コネクタ: カギ線 18">
            <a:extLst>
              <a:ext uri="{FF2B5EF4-FFF2-40B4-BE49-F238E27FC236}">
                <a16:creationId xmlns:a16="http://schemas.microsoft.com/office/drawing/2014/main" id="{F3171F4B-9909-4CA0-960D-CFB84174F480}"/>
              </a:ext>
            </a:extLst>
          </p:cNvPr>
          <p:cNvCxnSpPr>
            <a:cxnSpLocks/>
            <a:stCxn id="9" idx="2"/>
            <a:endCxn id="11" idx="0"/>
          </p:cNvCxnSpPr>
          <p:nvPr/>
        </p:nvCxnSpPr>
        <p:spPr>
          <a:xfrm rot="16200000" flipH="1">
            <a:off x="5691316" y="5207742"/>
            <a:ext cx="647137" cy="16223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コネクタ: カギ線 21">
            <a:extLst>
              <a:ext uri="{FF2B5EF4-FFF2-40B4-BE49-F238E27FC236}">
                <a16:creationId xmlns:a16="http://schemas.microsoft.com/office/drawing/2014/main" id="{9BC033B0-4DB2-45B8-8243-51381203B620}"/>
              </a:ext>
            </a:extLst>
          </p:cNvPr>
          <p:cNvCxnSpPr>
            <a:cxnSpLocks/>
            <a:stCxn id="9" idx="2"/>
            <a:endCxn id="12" idx="0"/>
          </p:cNvCxnSpPr>
          <p:nvPr/>
        </p:nvCxnSpPr>
        <p:spPr>
          <a:xfrm rot="16200000" flipH="1">
            <a:off x="6847835" y="4051223"/>
            <a:ext cx="647137" cy="247527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nvGrpSpPr>
          <p:cNvPr id="28" name="グループ化 27">
            <a:extLst>
              <a:ext uri="{FF2B5EF4-FFF2-40B4-BE49-F238E27FC236}">
                <a16:creationId xmlns:a16="http://schemas.microsoft.com/office/drawing/2014/main" id="{9B94C278-D67C-44FA-A3FF-513E08D8B775}"/>
              </a:ext>
            </a:extLst>
          </p:cNvPr>
          <p:cNvGrpSpPr/>
          <p:nvPr/>
        </p:nvGrpSpPr>
        <p:grpSpPr>
          <a:xfrm>
            <a:off x="1268361" y="4021393"/>
            <a:ext cx="9655278" cy="2753032"/>
            <a:chOff x="1268361" y="4021393"/>
            <a:chExt cx="9655278" cy="2753032"/>
          </a:xfrm>
        </p:grpSpPr>
        <p:sp>
          <p:nvSpPr>
            <p:cNvPr id="26" name="楕円 25">
              <a:extLst>
                <a:ext uri="{FF2B5EF4-FFF2-40B4-BE49-F238E27FC236}">
                  <a16:creationId xmlns:a16="http://schemas.microsoft.com/office/drawing/2014/main" id="{C533A567-D4E3-4503-B808-70093702D075}"/>
                </a:ext>
              </a:extLst>
            </p:cNvPr>
            <p:cNvSpPr/>
            <p:nvPr/>
          </p:nvSpPr>
          <p:spPr>
            <a:xfrm>
              <a:off x="1268361" y="4021393"/>
              <a:ext cx="9655278" cy="2753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27" name="テキスト ボックス 26">
              <a:extLst>
                <a:ext uri="{FF2B5EF4-FFF2-40B4-BE49-F238E27FC236}">
                  <a16:creationId xmlns:a16="http://schemas.microsoft.com/office/drawing/2014/main" id="{8F40AD53-20C3-4805-9C59-AADB77F285BA}"/>
                </a:ext>
              </a:extLst>
            </p:cNvPr>
            <p:cNvSpPr txBox="1"/>
            <p:nvPr/>
          </p:nvSpPr>
          <p:spPr>
            <a:xfrm>
              <a:off x="7482347" y="4741650"/>
              <a:ext cx="2770238" cy="369332"/>
            </a:xfrm>
            <a:prstGeom prst="rect">
              <a:avLst/>
            </a:prstGeom>
            <a:noFill/>
          </p:spPr>
          <p:txBody>
            <a:bodyPr wrap="square" rtlCol="0">
              <a:spAutoFit/>
            </a:bodyPr>
            <a:lstStyle/>
            <a:p>
              <a:r>
                <a:rPr lang="ja-JP" altLang="en-US" dirty="0">
                  <a:solidFill>
                    <a:srgbClr val="FF0000"/>
                  </a:solidFill>
                  <a:latin typeface="UD デジタル 教科書体 NK-R" panose="02020400000000000000" pitchFamily="18" charset="-128"/>
                  <a:ea typeface="UD デジタル 教科書体 NK-R" panose="02020400000000000000" pitchFamily="18" charset="-128"/>
                </a:rPr>
                <a:t>キツネの情報</a:t>
              </a:r>
              <a:r>
                <a:rPr lang="en-US" altLang="ja-JP" dirty="0">
                  <a:solidFill>
                    <a:srgbClr val="FF0000"/>
                  </a:solidFill>
                  <a:latin typeface="UD デジタル 教科書体 NK-R" panose="02020400000000000000" pitchFamily="18" charset="-128"/>
                  <a:ea typeface="UD デジタル 教科書体 NK-R" panose="02020400000000000000" pitchFamily="18" charset="-128"/>
                </a:rPr>
                <a:t>Web</a:t>
              </a:r>
              <a:r>
                <a:rPr lang="ja-JP" altLang="en-US" dirty="0">
                  <a:solidFill>
                    <a:srgbClr val="FF0000"/>
                  </a:solidFill>
                  <a:latin typeface="UD デジタル 教科書体 NK-R" panose="02020400000000000000" pitchFamily="18" charset="-128"/>
                  <a:ea typeface="UD デジタル 教科書体 NK-R" panose="02020400000000000000" pitchFamily="18" charset="-128"/>
                </a:rPr>
                <a:t>サイト</a:t>
              </a:r>
              <a:endParaRPr kumimoji="1" lang="ja-JP" altLang="en-US" dirty="0">
                <a:solidFill>
                  <a:srgbClr val="FF0000"/>
                </a:solidFill>
                <a:latin typeface="UD デジタル 教科書体 NK-R" panose="02020400000000000000" pitchFamily="18" charset="-128"/>
                <a:ea typeface="UD デジタル 教科書体 NK-R" panose="02020400000000000000" pitchFamily="18" charset="-128"/>
              </a:endParaRPr>
            </a:p>
          </p:txBody>
        </p:sp>
      </p:grpSp>
      <p:sp>
        <p:nvSpPr>
          <p:cNvPr id="5" name="スライド番号プレースホルダー 4"/>
          <p:cNvSpPr>
            <a:spLocks noGrp="1"/>
          </p:cNvSpPr>
          <p:nvPr>
            <p:ph type="sldNum" sz="quarter" idx="12"/>
          </p:nvPr>
        </p:nvSpPr>
        <p:spPr/>
        <p:txBody>
          <a:bodyPr/>
          <a:lstStyle/>
          <a:p>
            <a:fld id="{91D6BFD3-6DDC-47C7-B5D8-E8A248B0BAD4}" type="slidenum">
              <a:rPr kumimoji="1" lang="ja-JP" altLang="en-US" smtClean="0"/>
              <a:t>14</a:t>
            </a:fld>
            <a:endParaRPr kumimoji="1" lang="ja-JP" altLang="en-US"/>
          </a:p>
        </p:txBody>
      </p:sp>
    </p:spTree>
    <p:extLst>
      <p:ext uri="{BB962C8B-B14F-4D97-AF65-F5344CB8AC3E}">
        <p14:creationId xmlns:p14="http://schemas.microsoft.com/office/powerpoint/2010/main" val="2455907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P spid="10" grpId="0" animBg="1"/>
      <p:bldP spid="11"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F06147-9E77-4695-8BC6-C2B556FE521C}"/>
              </a:ext>
            </a:extLst>
          </p:cNvPr>
          <p:cNvSpPr>
            <a:spLocks noGrp="1"/>
          </p:cNvSpPr>
          <p:nvPr>
            <p:ph type="title"/>
          </p:nvPr>
        </p:nvSpPr>
        <p:spPr/>
        <p:txBody>
          <a:bodyPr/>
          <a:lstStyle/>
          <a:p>
            <a:r>
              <a:rPr kumimoji="1" lang="en-US" altLang="ja-JP" dirty="0"/>
              <a:t>Web</a:t>
            </a:r>
            <a:r>
              <a:rPr kumimoji="1" lang="ja-JP" altLang="en-US" dirty="0"/>
              <a:t>アプリ</a:t>
            </a:r>
          </a:p>
        </p:txBody>
      </p:sp>
      <p:sp>
        <p:nvSpPr>
          <p:cNvPr id="3" name="コンテンツ プレースホルダー 2">
            <a:extLst>
              <a:ext uri="{FF2B5EF4-FFF2-40B4-BE49-F238E27FC236}">
                <a16:creationId xmlns:a16="http://schemas.microsoft.com/office/drawing/2014/main" id="{15C6379B-ABB7-4E74-8D50-95D5A5151E3C}"/>
              </a:ext>
            </a:extLst>
          </p:cNvPr>
          <p:cNvSpPr>
            <a:spLocks noGrp="1"/>
          </p:cNvSpPr>
          <p:nvPr>
            <p:ph idx="1"/>
          </p:nvPr>
        </p:nvSpPr>
        <p:spPr>
          <a:xfrm>
            <a:off x="367862" y="1040524"/>
            <a:ext cx="11498317" cy="4256690"/>
          </a:xfrm>
        </p:spPr>
        <p:txBody>
          <a:bodyPr>
            <a:normAutofit/>
          </a:bodyPr>
          <a:lstStyle/>
          <a:p>
            <a:r>
              <a:rPr lang="ja-JP" altLang="en-US" dirty="0"/>
              <a:t>対話型が主体</a:t>
            </a:r>
            <a:endParaRPr lang="en-US" altLang="ja-JP" dirty="0"/>
          </a:p>
          <a:p>
            <a:pPr lvl="1"/>
            <a:r>
              <a:rPr lang="ja-JP" altLang="en-US" dirty="0"/>
              <a:t>ユーザー</a:t>
            </a:r>
            <a:r>
              <a:rPr lang="ja-JP" altLang="en-US" dirty="0" smtClean="0"/>
              <a:t>の行動に合わせて内容・処理が変化</a:t>
            </a:r>
            <a:endParaRPr kumimoji="1" lang="en-US" altLang="ja-JP" dirty="0"/>
          </a:p>
          <a:p>
            <a:endParaRPr kumimoji="1" lang="en-US" altLang="ja-JP" dirty="0" smtClean="0"/>
          </a:p>
          <a:p>
            <a:r>
              <a:rPr kumimoji="1" lang="ja-JP" altLang="en-US" dirty="0" smtClean="0"/>
              <a:t>検索</a:t>
            </a:r>
            <a:r>
              <a:rPr kumimoji="1" lang="ja-JP" altLang="en-US" dirty="0"/>
              <a:t>機能やフォーム入力、購入などの操作</a:t>
            </a:r>
            <a:endParaRPr lang="en-US" altLang="ja-JP" dirty="0"/>
          </a:p>
          <a:p>
            <a:pPr lvl="1"/>
            <a:r>
              <a:rPr kumimoji="1" lang="en-US" altLang="ja-JP" dirty="0"/>
              <a:t>Amazon</a:t>
            </a:r>
            <a:r>
              <a:rPr kumimoji="1" lang="ja-JP" altLang="en-US" dirty="0"/>
              <a:t>などの</a:t>
            </a:r>
            <a:r>
              <a:rPr kumimoji="1" lang="en-US" altLang="ja-JP" dirty="0"/>
              <a:t>EC</a:t>
            </a:r>
            <a:r>
              <a:rPr kumimoji="1" lang="ja-JP" altLang="en-US" dirty="0"/>
              <a:t>サイト</a:t>
            </a:r>
            <a:endParaRPr lang="en-US" altLang="ja-JP" dirty="0"/>
          </a:p>
          <a:p>
            <a:pPr lvl="1"/>
            <a:r>
              <a:rPr lang="ja-JP" altLang="en-US" dirty="0" smtClean="0"/>
              <a:t>厳密には対話と情報が組み合わさった</a:t>
            </a:r>
            <a:r>
              <a:rPr lang="en-US" altLang="ja-JP" dirty="0" smtClean="0"/>
              <a:t>Web</a:t>
            </a:r>
            <a:r>
              <a:rPr lang="ja-JP" altLang="en-US" dirty="0" smtClean="0"/>
              <a:t>サイトになる</a:t>
            </a:r>
            <a:endParaRPr lang="en-US" altLang="ja-JP" dirty="0" smtClean="0"/>
          </a:p>
          <a:p>
            <a:endParaRPr kumimoji="1" lang="en-US" altLang="ja-JP" dirty="0" smtClean="0"/>
          </a:p>
          <a:p>
            <a:endParaRPr kumimoji="1" lang="en-US" altLang="ja-JP" dirty="0"/>
          </a:p>
          <a:p>
            <a:endParaRPr kumimoji="1" lang="en-US" altLang="ja-JP" dirty="0"/>
          </a:p>
          <a:p>
            <a:endParaRPr kumimoji="1" lang="ja-JP" altLang="en-US" dirty="0"/>
          </a:p>
        </p:txBody>
      </p:sp>
      <p:sp>
        <p:nvSpPr>
          <p:cNvPr id="8" name="スライド番号プレースホルダー 7"/>
          <p:cNvSpPr>
            <a:spLocks noGrp="1"/>
          </p:cNvSpPr>
          <p:nvPr>
            <p:ph type="sldNum" sz="quarter" idx="12"/>
          </p:nvPr>
        </p:nvSpPr>
        <p:spPr/>
        <p:txBody>
          <a:bodyPr/>
          <a:lstStyle/>
          <a:p>
            <a:fld id="{91D6BFD3-6DDC-47C7-B5D8-E8A248B0BAD4}" type="slidenum">
              <a:rPr kumimoji="1" lang="ja-JP" altLang="en-US" smtClean="0"/>
              <a:t>15</a:t>
            </a:fld>
            <a:endParaRPr kumimoji="1" lang="ja-JP" altLang="en-US"/>
          </a:p>
        </p:txBody>
      </p:sp>
    </p:spTree>
    <p:extLst>
      <p:ext uri="{BB962C8B-B14F-4D97-AF65-F5344CB8AC3E}">
        <p14:creationId xmlns:p14="http://schemas.microsoft.com/office/powerpoint/2010/main" val="212152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A26072-D4A9-4003-8686-BA420C5B3EE4}"/>
              </a:ext>
            </a:extLst>
          </p:cNvPr>
          <p:cNvSpPr>
            <a:spLocks noGrp="1"/>
          </p:cNvSpPr>
          <p:nvPr>
            <p:ph type="title"/>
          </p:nvPr>
        </p:nvSpPr>
        <p:spPr/>
        <p:txBody>
          <a:bodyPr/>
          <a:lstStyle/>
          <a:p>
            <a:r>
              <a:rPr kumimoji="1" lang="ja-JP" altLang="en-US" dirty="0"/>
              <a:t>クライアント</a:t>
            </a:r>
            <a:r>
              <a:rPr lang="ja-JP" altLang="en-US" dirty="0"/>
              <a:t>とサーバ</a:t>
            </a:r>
            <a:endParaRPr kumimoji="1" lang="ja-JP" altLang="en-US" dirty="0"/>
          </a:p>
        </p:txBody>
      </p:sp>
      <p:sp>
        <p:nvSpPr>
          <p:cNvPr id="3" name="コンテンツ プレースホルダー 2">
            <a:extLst>
              <a:ext uri="{FF2B5EF4-FFF2-40B4-BE49-F238E27FC236}">
                <a16:creationId xmlns:a16="http://schemas.microsoft.com/office/drawing/2014/main" id="{EAE67020-D129-453B-9B2B-888D4ED999FB}"/>
              </a:ext>
            </a:extLst>
          </p:cNvPr>
          <p:cNvSpPr>
            <a:spLocks noGrp="1"/>
          </p:cNvSpPr>
          <p:nvPr>
            <p:ph idx="1"/>
          </p:nvPr>
        </p:nvSpPr>
        <p:spPr>
          <a:xfrm>
            <a:off x="528610" y="4095595"/>
            <a:ext cx="11372193" cy="2548000"/>
          </a:xfrm>
        </p:spPr>
        <p:txBody>
          <a:bodyPr>
            <a:noAutofit/>
          </a:bodyPr>
          <a:lstStyle/>
          <a:p>
            <a:pPr marL="0" indent="0">
              <a:lnSpc>
                <a:spcPct val="120000"/>
              </a:lnSpc>
              <a:buNone/>
            </a:pPr>
            <a:r>
              <a:rPr kumimoji="1" lang="en-US" altLang="ja-JP" sz="2400" dirty="0"/>
              <a:t>Web</a:t>
            </a:r>
            <a:r>
              <a:rPr kumimoji="1" lang="ja-JP" altLang="en-US" sz="2400" dirty="0"/>
              <a:t>の基本的な仕組みとしては、</a:t>
            </a:r>
            <a:r>
              <a:rPr kumimoji="1" lang="ja-JP" altLang="en-US" sz="2400" dirty="0">
                <a:solidFill>
                  <a:schemeClr val="accent1">
                    <a:lumMod val="50000"/>
                  </a:schemeClr>
                </a:solidFill>
              </a:rPr>
              <a:t>クライアント</a:t>
            </a:r>
            <a:r>
              <a:rPr kumimoji="1" lang="ja-JP" altLang="en-US" sz="2400" dirty="0"/>
              <a:t>と</a:t>
            </a:r>
            <a:r>
              <a:rPr kumimoji="1" lang="ja-JP" altLang="en-US" sz="2400" dirty="0">
                <a:solidFill>
                  <a:srgbClr val="FF0000"/>
                </a:solidFill>
              </a:rPr>
              <a:t>サーバ</a:t>
            </a:r>
            <a:r>
              <a:rPr kumimoji="1" lang="ja-JP" altLang="en-US" sz="2400" dirty="0"/>
              <a:t>に分かれる</a:t>
            </a:r>
            <a:endParaRPr kumimoji="1" lang="en-US" altLang="ja-JP" sz="2400" dirty="0"/>
          </a:p>
          <a:p>
            <a:pPr marL="0" indent="0">
              <a:lnSpc>
                <a:spcPct val="120000"/>
              </a:lnSpc>
              <a:buNone/>
            </a:pPr>
            <a:r>
              <a:rPr kumimoji="1" lang="ja-JP" altLang="en-US" sz="2400" dirty="0">
                <a:solidFill>
                  <a:srgbClr val="3E717C"/>
                </a:solidFill>
              </a:rPr>
              <a:t>ユーザ</a:t>
            </a:r>
            <a:r>
              <a:rPr kumimoji="1" lang="ja-JP" altLang="en-US" sz="2400" dirty="0"/>
              <a:t>が見たい</a:t>
            </a:r>
            <a:r>
              <a:rPr kumimoji="1" lang="en-US" altLang="ja-JP" sz="2400" dirty="0"/>
              <a:t>Web</a:t>
            </a:r>
            <a:r>
              <a:rPr kumimoji="1" lang="ja-JP" altLang="en-US" sz="2400" dirty="0"/>
              <a:t>サイトの情報は、</a:t>
            </a:r>
            <a:r>
              <a:rPr kumimoji="1" lang="en-US" altLang="ja-JP" sz="2400" dirty="0">
                <a:solidFill>
                  <a:srgbClr val="FF0000"/>
                </a:solidFill>
              </a:rPr>
              <a:t>Web</a:t>
            </a:r>
            <a:r>
              <a:rPr kumimoji="1" lang="ja-JP" altLang="en-US" sz="2400" dirty="0">
                <a:solidFill>
                  <a:srgbClr val="FF0000"/>
                </a:solidFill>
              </a:rPr>
              <a:t>サーバ</a:t>
            </a:r>
            <a:r>
              <a:rPr kumimoji="1" lang="ja-JP" altLang="en-US" sz="2400" dirty="0"/>
              <a:t>上に保存</a:t>
            </a:r>
            <a:r>
              <a:rPr kumimoji="1" lang="ja-JP" altLang="en-US" sz="2400" dirty="0" smtClean="0"/>
              <a:t>されて</a:t>
            </a:r>
            <a:r>
              <a:rPr lang="ja-JP" altLang="en-US" sz="2400" dirty="0" smtClean="0"/>
              <a:t>いる</a:t>
            </a:r>
            <a:endParaRPr lang="en-US" altLang="ja-JP" sz="2400" dirty="0" smtClean="0"/>
          </a:p>
          <a:p>
            <a:pPr marL="0" indent="0">
              <a:lnSpc>
                <a:spcPct val="120000"/>
              </a:lnSpc>
              <a:buNone/>
            </a:pPr>
            <a:r>
              <a:rPr kumimoji="1" lang="en-US" altLang="ja-JP" sz="2400" dirty="0" smtClean="0">
                <a:solidFill>
                  <a:srgbClr val="FF0000"/>
                </a:solidFill>
              </a:rPr>
              <a:t>Web</a:t>
            </a:r>
            <a:r>
              <a:rPr kumimoji="1" lang="ja-JP" altLang="en-US" sz="2400" dirty="0">
                <a:solidFill>
                  <a:srgbClr val="FF0000"/>
                </a:solidFill>
              </a:rPr>
              <a:t>サーバ</a:t>
            </a:r>
            <a:r>
              <a:rPr kumimoji="1" lang="ja-JP" altLang="en-US" sz="2400" dirty="0"/>
              <a:t>へアクセスを行い、データの取得及び表示を行うのが</a:t>
            </a:r>
            <a:r>
              <a:rPr kumimoji="1" lang="en-US" altLang="ja-JP" sz="2400" dirty="0">
                <a:solidFill>
                  <a:srgbClr val="00B050"/>
                </a:solidFill>
              </a:rPr>
              <a:t>Web</a:t>
            </a:r>
            <a:r>
              <a:rPr kumimoji="1" lang="ja-JP" altLang="en-US" sz="2400" dirty="0" smtClean="0">
                <a:solidFill>
                  <a:srgbClr val="00B050"/>
                </a:solidFill>
              </a:rPr>
              <a:t>ブラウザ</a:t>
            </a:r>
            <a:endParaRPr kumimoji="1" lang="en-US" altLang="ja-JP" sz="2400" dirty="0"/>
          </a:p>
          <a:p>
            <a:pPr marL="0" indent="0">
              <a:lnSpc>
                <a:spcPct val="120000"/>
              </a:lnSpc>
              <a:buNone/>
            </a:pPr>
            <a:r>
              <a:rPr lang="ja-JP" altLang="en-US" sz="2400" dirty="0"/>
              <a:t>インターネット上に</a:t>
            </a:r>
            <a:r>
              <a:rPr lang="en-US" altLang="ja-JP" sz="2400" dirty="0"/>
              <a:t>Web</a:t>
            </a:r>
            <a:r>
              <a:rPr lang="ja-JP" altLang="en-US" sz="2400" dirty="0"/>
              <a:t>サーバは数多くあり</a:t>
            </a:r>
            <a:r>
              <a:rPr lang="ja-JP" altLang="en-US" sz="2400" dirty="0" smtClean="0"/>
              <a:t>、</a:t>
            </a:r>
            <a:r>
              <a:rPr lang="en-US" altLang="ja-JP" sz="2400" dirty="0" smtClean="0"/>
              <a:t>Web</a:t>
            </a:r>
            <a:r>
              <a:rPr lang="ja-JP" altLang="en-US" sz="2400" dirty="0"/>
              <a:t>サイトごとにあると言っても過言では</a:t>
            </a:r>
            <a:r>
              <a:rPr lang="ja-JP" altLang="en-US" sz="2400" dirty="0" smtClean="0"/>
              <a:t>ない</a:t>
            </a:r>
            <a:endParaRPr kumimoji="1" lang="ja-JP" altLang="en-US" sz="2400" dirty="0"/>
          </a:p>
        </p:txBody>
      </p:sp>
      <p:grpSp>
        <p:nvGrpSpPr>
          <p:cNvPr id="34" name="グループ化 33">
            <a:extLst>
              <a:ext uri="{FF2B5EF4-FFF2-40B4-BE49-F238E27FC236}">
                <a16:creationId xmlns:a16="http://schemas.microsoft.com/office/drawing/2014/main" id="{3EA946A3-B13B-4A27-B0CB-225B5648484E}"/>
              </a:ext>
            </a:extLst>
          </p:cNvPr>
          <p:cNvGrpSpPr/>
          <p:nvPr/>
        </p:nvGrpSpPr>
        <p:grpSpPr>
          <a:xfrm>
            <a:off x="2112708" y="877309"/>
            <a:ext cx="7966583" cy="3030060"/>
            <a:chOff x="2086102" y="1294804"/>
            <a:chExt cx="7966583" cy="3011742"/>
          </a:xfrm>
        </p:grpSpPr>
        <p:grpSp>
          <p:nvGrpSpPr>
            <p:cNvPr id="4" name="グループ化 3">
              <a:extLst>
                <a:ext uri="{FF2B5EF4-FFF2-40B4-BE49-F238E27FC236}">
                  <a16:creationId xmlns:a16="http://schemas.microsoft.com/office/drawing/2014/main" id="{5471C560-15DF-418B-AE4E-CDBF37F644BD}"/>
                </a:ext>
              </a:extLst>
            </p:cNvPr>
            <p:cNvGrpSpPr/>
            <p:nvPr/>
          </p:nvGrpSpPr>
          <p:grpSpPr>
            <a:xfrm>
              <a:off x="2814602" y="1638952"/>
              <a:ext cx="1573324" cy="936104"/>
              <a:chOff x="971600" y="1268760"/>
              <a:chExt cx="1573324" cy="936104"/>
            </a:xfrm>
          </p:grpSpPr>
          <p:sp>
            <p:nvSpPr>
              <p:cNvPr id="5" name="フレーム 4">
                <a:extLst>
                  <a:ext uri="{FF2B5EF4-FFF2-40B4-BE49-F238E27FC236}">
                    <a16:creationId xmlns:a16="http://schemas.microsoft.com/office/drawing/2014/main" id="{93EF5340-EE87-4E56-9771-3D92965A0524}"/>
                  </a:ext>
                </a:extLst>
              </p:cNvPr>
              <p:cNvSpPr/>
              <p:nvPr/>
            </p:nvSpPr>
            <p:spPr>
              <a:xfrm>
                <a:off x="971600" y="1268760"/>
                <a:ext cx="1224136" cy="720080"/>
              </a:xfrm>
              <a:prstGeom prst="fram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6" name="正方形/長方形 5">
                <a:extLst>
                  <a:ext uri="{FF2B5EF4-FFF2-40B4-BE49-F238E27FC236}">
                    <a16:creationId xmlns:a16="http://schemas.microsoft.com/office/drawing/2014/main" id="{4CA2D175-732D-4E08-BB2F-918E8E09B9FC}"/>
                  </a:ext>
                </a:extLst>
              </p:cNvPr>
              <p:cNvSpPr/>
              <p:nvPr/>
            </p:nvSpPr>
            <p:spPr>
              <a:xfrm>
                <a:off x="1457654" y="1992288"/>
                <a:ext cx="277180" cy="10628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7" name="正方形/長方形 6">
                <a:extLst>
                  <a:ext uri="{FF2B5EF4-FFF2-40B4-BE49-F238E27FC236}">
                    <a16:creationId xmlns:a16="http://schemas.microsoft.com/office/drawing/2014/main" id="{181FD6FA-6004-4211-9A32-41A072FEBDED}"/>
                  </a:ext>
                </a:extLst>
              </p:cNvPr>
              <p:cNvSpPr/>
              <p:nvPr/>
            </p:nvSpPr>
            <p:spPr>
              <a:xfrm>
                <a:off x="1331640" y="2098576"/>
                <a:ext cx="529208" cy="10628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8" name="正方形/長方形 7">
                <a:extLst>
                  <a:ext uri="{FF2B5EF4-FFF2-40B4-BE49-F238E27FC236}">
                    <a16:creationId xmlns:a16="http://schemas.microsoft.com/office/drawing/2014/main" id="{DDB98BCD-E4B5-4E47-8B26-A7B0D460E41F}"/>
                  </a:ext>
                </a:extLst>
              </p:cNvPr>
              <p:cNvSpPr/>
              <p:nvPr/>
            </p:nvSpPr>
            <p:spPr>
              <a:xfrm>
                <a:off x="2267744" y="1268760"/>
                <a:ext cx="277180"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grpSp>
        <p:grpSp>
          <p:nvGrpSpPr>
            <p:cNvPr id="9" name="グループ化 8">
              <a:extLst>
                <a:ext uri="{FF2B5EF4-FFF2-40B4-BE49-F238E27FC236}">
                  <a16:creationId xmlns:a16="http://schemas.microsoft.com/office/drawing/2014/main" id="{B3DB2820-DA05-47C3-828C-4C5B6D7D20C0}"/>
                </a:ext>
              </a:extLst>
            </p:cNvPr>
            <p:cNvGrpSpPr/>
            <p:nvPr/>
          </p:nvGrpSpPr>
          <p:grpSpPr>
            <a:xfrm>
              <a:off x="7880289" y="1638952"/>
              <a:ext cx="709685" cy="936104"/>
              <a:chOff x="4582394" y="1249186"/>
              <a:chExt cx="709685" cy="936104"/>
            </a:xfrm>
          </p:grpSpPr>
          <p:sp>
            <p:nvSpPr>
              <p:cNvPr id="10" name="正方形/長方形 9">
                <a:extLst>
                  <a:ext uri="{FF2B5EF4-FFF2-40B4-BE49-F238E27FC236}">
                    <a16:creationId xmlns:a16="http://schemas.microsoft.com/office/drawing/2014/main" id="{32C53A77-4D8E-4358-9049-D0388624F870}"/>
                  </a:ext>
                </a:extLst>
              </p:cNvPr>
              <p:cNvSpPr/>
              <p:nvPr/>
            </p:nvSpPr>
            <p:spPr>
              <a:xfrm>
                <a:off x="4582394" y="1249186"/>
                <a:ext cx="709685"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11" name="正方形/長方形 10">
                <a:extLst>
                  <a:ext uri="{FF2B5EF4-FFF2-40B4-BE49-F238E27FC236}">
                    <a16:creationId xmlns:a16="http://schemas.microsoft.com/office/drawing/2014/main" id="{522A326D-75EC-4E66-88E6-0C653BE193A2}"/>
                  </a:ext>
                </a:extLst>
              </p:cNvPr>
              <p:cNvSpPr/>
              <p:nvPr/>
            </p:nvSpPr>
            <p:spPr>
              <a:xfrm>
                <a:off x="4652939" y="1383111"/>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12" name="正方形/長方形 11">
                <a:extLst>
                  <a:ext uri="{FF2B5EF4-FFF2-40B4-BE49-F238E27FC236}">
                    <a16:creationId xmlns:a16="http://schemas.microsoft.com/office/drawing/2014/main" id="{5B6D83F8-4526-4536-ACE2-7D7F3A43EEC0}"/>
                  </a:ext>
                </a:extLst>
              </p:cNvPr>
              <p:cNvSpPr/>
              <p:nvPr/>
            </p:nvSpPr>
            <p:spPr>
              <a:xfrm>
                <a:off x="4652938" y="1609456"/>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grpSp>
        <p:sp>
          <p:nvSpPr>
            <p:cNvPr id="13" name="正方形/長方形 12">
              <a:extLst>
                <a:ext uri="{FF2B5EF4-FFF2-40B4-BE49-F238E27FC236}">
                  <a16:creationId xmlns:a16="http://schemas.microsoft.com/office/drawing/2014/main" id="{E0F8D32E-76CF-479F-BB1A-81D92ECA4C72}"/>
                </a:ext>
              </a:extLst>
            </p:cNvPr>
            <p:cNvSpPr/>
            <p:nvPr/>
          </p:nvSpPr>
          <p:spPr>
            <a:xfrm>
              <a:off x="9135519" y="1294804"/>
              <a:ext cx="914400" cy="48816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latin typeface="UD デジタル 教科書体 NK-R" panose="02020400000000000000" pitchFamily="18" charset="-128"/>
                  <a:ea typeface="UD デジタル 教科書体 NK-R" panose="02020400000000000000" pitchFamily="18" charset="-128"/>
                </a:rPr>
                <a:t>HTML</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14" name="正方形/長方形 13">
              <a:extLst>
                <a:ext uri="{FF2B5EF4-FFF2-40B4-BE49-F238E27FC236}">
                  <a16:creationId xmlns:a16="http://schemas.microsoft.com/office/drawing/2014/main" id="{2B3988B6-3451-4C41-AFA1-D7118503C218}"/>
                </a:ext>
              </a:extLst>
            </p:cNvPr>
            <p:cNvSpPr/>
            <p:nvPr/>
          </p:nvSpPr>
          <p:spPr>
            <a:xfrm>
              <a:off x="9135519" y="2953244"/>
              <a:ext cx="914400" cy="48816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latin typeface="UD デジタル 教科書体 NK-R" panose="02020400000000000000" pitchFamily="18" charset="-128"/>
                  <a:ea typeface="UD デジタル 教科書体 NK-R" panose="02020400000000000000" pitchFamily="18" charset="-128"/>
                </a:rPr>
                <a:t>CSS</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15" name="正方形/長方形 14">
              <a:extLst>
                <a:ext uri="{FF2B5EF4-FFF2-40B4-BE49-F238E27FC236}">
                  <a16:creationId xmlns:a16="http://schemas.microsoft.com/office/drawing/2014/main" id="{5BE826C9-D554-42C7-8952-B042AF54224C}"/>
                </a:ext>
              </a:extLst>
            </p:cNvPr>
            <p:cNvSpPr/>
            <p:nvPr/>
          </p:nvSpPr>
          <p:spPr>
            <a:xfrm>
              <a:off x="9138285" y="3512784"/>
              <a:ext cx="914400" cy="48816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latin typeface="UD デジタル 教科書体 NK-R" panose="02020400000000000000" pitchFamily="18" charset="-128"/>
                  <a:ea typeface="UD デジタル 教科書体 NK-R" panose="02020400000000000000" pitchFamily="18" charset="-128"/>
                </a:rPr>
                <a:t>Java</a:t>
              </a:r>
              <a:br>
                <a:rPr lang="en-US" altLang="ja-JP" dirty="0">
                  <a:latin typeface="UD デジタル 教科書体 NK-R" panose="02020400000000000000" pitchFamily="18" charset="-128"/>
                  <a:ea typeface="UD デジタル 教科書体 NK-R" panose="02020400000000000000" pitchFamily="18" charset="-128"/>
                </a:rPr>
              </a:br>
              <a:r>
                <a:rPr lang="en-US" altLang="ja-JP" dirty="0">
                  <a:latin typeface="UD デジタル 教科書体 NK-R" panose="02020400000000000000" pitchFamily="18" charset="-128"/>
                  <a:ea typeface="UD デジタル 教科書体 NK-R" panose="02020400000000000000" pitchFamily="18" charset="-128"/>
                </a:rPr>
                <a:t>Script</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16" name="四角形: 対角を切り取る 15">
              <a:extLst>
                <a:ext uri="{FF2B5EF4-FFF2-40B4-BE49-F238E27FC236}">
                  <a16:creationId xmlns:a16="http://schemas.microsoft.com/office/drawing/2014/main" id="{365E3587-8B5F-43A4-AF8F-2101A989B792}"/>
                </a:ext>
              </a:extLst>
            </p:cNvPr>
            <p:cNvSpPr/>
            <p:nvPr/>
          </p:nvSpPr>
          <p:spPr>
            <a:xfrm>
              <a:off x="9135519" y="1854344"/>
              <a:ext cx="914400" cy="478073"/>
            </a:xfrm>
            <a:prstGeom prst="snip2Diag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dirty="0">
                  <a:latin typeface="UD デジタル 教科書体 NK-R" panose="02020400000000000000" pitchFamily="18" charset="-128"/>
                  <a:ea typeface="UD デジタル 教科書体 NK-R" panose="02020400000000000000" pitchFamily="18" charset="-128"/>
                </a:rPr>
                <a:t>画像</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17" name="四角形: 対角を切り取る 16">
              <a:extLst>
                <a:ext uri="{FF2B5EF4-FFF2-40B4-BE49-F238E27FC236}">
                  <a16:creationId xmlns:a16="http://schemas.microsoft.com/office/drawing/2014/main" id="{9C49F753-8BE7-4858-AC79-D638762EF212}"/>
                </a:ext>
              </a:extLst>
            </p:cNvPr>
            <p:cNvSpPr/>
            <p:nvPr/>
          </p:nvSpPr>
          <p:spPr>
            <a:xfrm>
              <a:off x="9135519" y="2403794"/>
              <a:ext cx="914400" cy="478073"/>
            </a:xfrm>
            <a:prstGeom prst="snip2Diag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latin typeface="UD デジタル 教科書体 NK-R" panose="02020400000000000000" pitchFamily="18" charset="-128"/>
                  <a:ea typeface="UD デジタル 教科書体 NK-R" panose="02020400000000000000" pitchFamily="18" charset="-128"/>
                </a:rPr>
                <a:t>動画</a:t>
              </a:r>
            </a:p>
          </p:txBody>
        </p:sp>
        <p:grpSp>
          <p:nvGrpSpPr>
            <p:cNvPr id="18" name="グループ化 17">
              <a:extLst>
                <a:ext uri="{FF2B5EF4-FFF2-40B4-BE49-F238E27FC236}">
                  <a16:creationId xmlns:a16="http://schemas.microsoft.com/office/drawing/2014/main" id="{2C0FFBA0-F0EF-4DDE-A5E0-C5AF018B7AAC}"/>
                </a:ext>
              </a:extLst>
            </p:cNvPr>
            <p:cNvGrpSpPr/>
            <p:nvPr/>
          </p:nvGrpSpPr>
          <p:grpSpPr>
            <a:xfrm>
              <a:off x="2913301" y="3257139"/>
              <a:ext cx="1354858" cy="1049407"/>
              <a:chOff x="861823" y="2946913"/>
              <a:chExt cx="1354858" cy="1049407"/>
            </a:xfrm>
          </p:grpSpPr>
          <p:sp>
            <p:nvSpPr>
              <p:cNvPr id="19" name="正方形/長方形 18">
                <a:extLst>
                  <a:ext uri="{FF2B5EF4-FFF2-40B4-BE49-F238E27FC236}">
                    <a16:creationId xmlns:a16="http://schemas.microsoft.com/office/drawing/2014/main" id="{7FA519BA-683E-4FE4-927D-10B29C7AE8A1}"/>
                  </a:ext>
                </a:extLst>
              </p:cNvPr>
              <p:cNvSpPr/>
              <p:nvPr/>
            </p:nvSpPr>
            <p:spPr>
              <a:xfrm>
                <a:off x="888881" y="2946913"/>
                <a:ext cx="1254689" cy="1049407"/>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20" name="正方形/長方形 19">
                <a:extLst>
                  <a:ext uri="{FF2B5EF4-FFF2-40B4-BE49-F238E27FC236}">
                    <a16:creationId xmlns:a16="http://schemas.microsoft.com/office/drawing/2014/main" id="{EF651555-3617-40F0-9588-3630DE4A9DCA}"/>
                  </a:ext>
                </a:extLst>
              </p:cNvPr>
              <p:cNvSpPr/>
              <p:nvPr/>
            </p:nvSpPr>
            <p:spPr>
              <a:xfrm>
                <a:off x="888880" y="2949972"/>
                <a:ext cx="1254689" cy="252139"/>
              </a:xfrm>
              <a:prstGeom prst="rect">
                <a:avLst/>
              </a:prstGeom>
              <a:solidFill>
                <a:schemeClr val="bg1">
                  <a:lumMod val="75000"/>
                </a:schemeClr>
              </a:solidFill>
              <a:ln w="28575">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21" name="テキスト ボックス 20">
                <a:extLst>
                  <a:ext uri="{FF2B5EF4-FFF2-40B4-BE49-F238E27FC236}">
                    <a16:creationId xmlns:a16="http://schemas.microsoft.com/office/drawing/2014/main" id="{8E6B5152-EC4E-4CEE-9AAC-E68552F1F192}"/>
                  </a:ext>
                </a:extLst>
              </p:cNvPr>
              <p:cNvSpPr txBox="1"/>
              <p:nvPr/>
            </p:nvSpPr>
            <p:spPr>
              <a:xfrm>
                <a:off x="861823" y="3389200"/>
                <a:ext cx="1354858" cy="336507"/>
              </a:xfrm>
              <a:prstGeom prst="rect">
                <a:avLst/>
              </a:prstGeom>
              <a:noFill/>
            </p:spPr>
            <p:txBody>
              <a:bodyPr wrap="none" rtlCol="0">
                <a:spAutoFit/>
              </a:bodyPr>
              <a:lstStyle/>
              <a:p>
                <a:r>
                  <a:rPr kumimoji="1" lang="en-US" altLang="ja-JP" sz="1600" dirty="0" smtClean="0">
                    <a:solidFill>
                      <a:srgbClr val="00B050"/>
                    </a:solidFill>
                    <a:latin typeface="UD デジタル 教科書体 NK-R" panose="02020400000000000000" pitchFamily="18" charset="-128"/>
                    <a:ea typeface="UD デジタル 教科書体 NK-R" panose="02020400000000000000" pitchFamily="18" charset="-128"/>
                  </a:rPr>
                  <a:t>Web</a:t>
                </a:r>
                <a:r>
                  <a:rPr kumimoji="1" lang="ja-JP" altLang="en-US" sz="1600" dirty="0" smtClean="0">
                    <a:solidFill>
                      <a:srgbClr val="00B050"/>
                    </a:solidFill>
                    <a:latin typeface="UD デジタル 教科書体 NK-R" panose="02020400000000000000" pitchFamily="18" charset="-128"/>
                    <a:ea typeface="UD デジタル 教科書体 NK-R" panose="02020400000000000000" pitchFamily="18" charset="-128"/>
                  </a:rPr>
                  <a:t>ブラウザ</a:t>
                </a:r>
                <a:endParaRPr kumimoji="1" lang="ja-JP" altLang="en-US" sz="1600" dirty="0">
                  <a:solidFill>
                    <a:srgbClr val="00B050"/>
                  </a:solidFill>
                  <a:latin typeface="UD デジタル 教科書体 NK-R" panose="02020400000000000000" pitchFamily="18" charset="-128"/>
                  <a:ea typeface="UD デジタル 教科書体 NK-R" panose="02020400000000000000" pitchFamily="18" charset="-128"/>
                </a:endParaRPr>
              </a:p>
            </p:txBody>
          </p:sp>
        </p:grpSp>
        <p:sp>
          <p:nvSpPr>
            <p:cNvPr id="22" name="テキスト ボックス 21">
              <a:extLst>
                <a:ext uri="{FF2B5EF4-FFF2-40B4-BE49-F238E27FC236}">
                  <a16:creationId xmlns:a16="http://schemas.microsoft.com/office/drawing/2014/main" id="{70F6693B-CF78-4EFC-A6FD-3A19E979956F}"/>
                </a:ext>
              </a:extLst>
            </p:cNvPr>
            <p:cNvSpPr txBox="1"/>
            <p:nvPr/>
          </p:nvSpPr>
          <p:spPr>
            <a:xfrm>
              <a:off x="2773509" y="2640027"/>
              <a:ext cx="1634441" cy="458874"/>
            </a:xfrm>
            <a:prstGeom prst="rect">
              <a:avLst/>
            </a:prstGeom>
            <a:noFill/>
          </p:spPr>
          <p:txBody>
            <a:bodyPr wrap="square" rtlCol="0">
              <a:spAutoFit/>
            </a:bodyPr>
            <a:lstStyle/>
            <a:p>
              <a:r>
                <a:rPr kumimoji="1" lang="ja-JP" altLang="en-US" sz="2400" dirty="0">
                  <a:solidFill>
                    <a:schemeClr val="accent1">
                      <a:lumMod val="50000"/>
                    </a:schemeClr>
                  </a:solidFill>
                  <a:latin typeface="UD デジタル 教科書体 NK-R" panose="02020400000000000000" pitchFamily="18" charset="-128"/>
                  <a:ea typeface="UD デジタル 教科書体 NK-R" panose="02020400000000000000" pitchFamily="18" charset="-128"/>
                </a:rPr>
                <a:t>クライアント</a:t>
              </a:r>
            </a:p>
          </p:txBody>
        </p:sp>
        <p:sp>
          <p:nvSpPr>
            <p:cNvPr id="23" name="テキスト ボックス 22">
              <a:extLst>
                <a:ext uri="{FF2B5EF4-FFF2-40B4-BE49-F238E27FC236}">
                  <a16:creationId xmlns:a16="http://schemas.microsoft.com/office/drawing/2014/main" id="{EF933C08-6F48-45D2-AA69-56174974E796}"/>
                </a:ext>
              </a:extLst>
            </p:cNvPr>
            <p:cNvSpPr txBox="1"/>
            <p:nvPr/>
          </p:nvSpPr>
          <p:spPr>
            <a:xfrm>
              <a:off x="7700323" y="2604223"/>
              <a:ext cx="1058303" cy="458874"/>
            </a:xfrm>
            <a:prstGeom prst="rect">
              <a:avLst/>
            </a:prstGeom>
            <a:noFill/>
          </p:spPr>
          <p:txBody>
            <a:bodyPr wrap="none" rtlCol="0">
              <a:spAutoFit/>
            </a:bodyPr>
            <a:lstStyle/>
            <a:p>
              <a:r>
                <a:rPr kumimoji="1" lang="ja-JP" altLang="en-US" sz="2400" dirty="0">
                  <a:solidFill>
                    <a:srgbClr val="FF0000"/>
                  </a:solidFill>
                  <a:latin typeface="UD デジタル 教科書体 NK-R" panose="02020400000000000000" pitchFamily="18" charset="-128"/>
                  <a:ea typeface="UD デジタル 教科書体 NK-R" panose="02020400000000000000" pitchFamily="18" charset="-128"/>
                </a:rPr>
                <a:t>サーバ</a:t>
              </a:r>
            </a:p>
          </p:txBody>
        </p:sp>
        <p:cxnSp>
          <p:nvCxnSpPr>
            <p:cNvPr id="24" name="直線矢印コネクタ 23">
              <a:extLst>
                <a:ext uri="{FF2B5EF4-FFF2-40B4-BE49-F238E27FC236}">
                  <a16:creationId xmlns:a16="http://schemas.microsoft.com/office/drawing/2014/main" id="{B788A017-A999-4302-B890-415678EF8C28}"/>
                </a:ext>
              </a:extLst>
            </p:cNvPr>
            <p:cNvCxnSpPr/>
            <p:nvPr/>
          </p:nvCxnSpPr>
          <p:spPr>
            <a:xfrm>
              <a:off x="4783945" y="2297509"/>
              <a:ext cx="2808312" cy="0"/>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25" name="直線矢印コネクタ 24">
              <a:extLst>
                <a:ext uri="{FF2B5EF4-FFF2-40B4-BE49-F238E27FC236}">
                  <a16:creationId xmlns:a16="http://schemas.microsoft.com/office/drawing/2014/main" id="{AB5F9FE1-8137-4FCD-AF53-26136C4A317C}"/>
                </a:ext>
              </a:extLst>
            </p:cNvPr>
            <p:cNvCxnSpPr>
              <a:cxnSpLocks/>
            </p:cNvCxnSpPr>
            <p:nvPr/>
          </p:nvCxnSpPr>
          <p:spPr>
            <a:xfrm flipH="1">
              <a:off x="4268159" y="3334333"/>
              <a:ext cx="4620242" cy="423333"/>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
          <p:nvSpPr>
            <p:cNvPr id="26" name="テキスト ボックス 25">
              <a:extLst>
                <a:ext uri="{FF2B5EF4-FFF2-40B4-BE49-F238E27FC236}">
                  <a16:creationId xmlns:a16="http://schemas.microsoft.com/office/drawing/2014/main" id="{53CD3E3D-1FFA-4703-8098-75D8236E2400}"/>
                </a:ext>
              </a:extLst>
            </p:cNvPr>
            <p:cNvSpPr txBox="1"/>
            <p:nvPr/>
          </p:nvSpPr>
          <p:spPr>
            <a:xfrm>
              <a:off x="5066423" y="1900829"/>
              <a:ext cx="2406428" cy="367099"/>
            </a:xfrm>
            <a:prstGeom prst="rect">
              <a:avLst/>
            </a:prstGeom>
            <a:noFill/>
          </p:spPr>
          <p:txBody>
            <a:bodyPr wrap="none" rtlCol="0">
              <a:spAutoFit/>
            </a:bodyPr>
            <a:lstStyle/>
            <a:p>
              <a:r>
                <a:rPr kumimoji="1" lang="en-US" altLang="ja-JP" dirty="0">
                  <a:latin typeface="UD デジタル 教科書体 NK-R" panose="02020400000000000000" pitchFamily="18" charset="-128"/>
                  <a:ea typeface="UD デジタル 教科書体 NK-R" panose="02020400000000000000" pitchFamily="18" charset="-128"/>
                </a:rPr>
                <a:t>http://www.hoge.jp</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27" name="テキスト ボックス 26">
              <a:extLst>
                <a:ext uri="{FF2B5EF4-FFF2-40B4-BE49-F238E27FC236}">
                  <a16:creationId xmlns:a16="http://schemas.microsoft.com/office/drawing/2014/main" id="{456DB5E3-066B-45D9-BCDE-5FF7B077BADE}"/>
                </a:ext>
              </a:extLst>
            </p:cNvPr>
            <p:cNvSpPr txBox="1"/>
            <p:nvPr/>
          </p:nvSpPr>
          <p:spPr>
            <a:xfrm>
              <a:off x="6327167" y="3765270"/>
              <a:ext cx="1265090" cy="369332"/>
            </a:xfrm>
            <a:prstGeom prst="rect">
              <a:avLst/>
            </a:prstGeom>
            <a:noFill/>
          </p:spPr>
          <p:txBody>
            <a:bodyPr wrap="none" rtlCol="0">
              <a:spAutoFit/>
            </a:bodyPr>
            <a:lstStyle/>
            <a:p>
              <a:r>
                <a:rPr kumimoji="1" lang="ja-JP" altLang="en-US" dirty="0">
                  <a:latin typeface="UD デジタル 教科書体 NK-R" panose="02020400000000000000" pitchFamily="18" charset="-128"/>
                  <a:ea typeface="UD デジタル 教科書体 NK-R" panose="02020400000000000000" pitchFamily="18" charset="-128"/>
                </a:rPr>
                <a:t>各種データ</a:t>
              </a:r>
            </a:p>
          </p:txBody>
        </p:sp>
        <p:grpSp>
          <p:nvGrpSpPr>
            <p:cNvPr id="28" name="グループ化 27">
              <a:extLst>
                <a:ext uri="{FF2B5EF4-FFF2-40B4-BE49-F238E27FC236}">
                  <a16:creationId xmlns:a16="http://schemas.microsoft.com/office/drawing/2014/main" id="{CE979297-6FCC-4CDE-AFD2-5C3F5CB6006A}"/>
                </a:ext>
              </a:extLst>
            </p:cNvPr>
            <p:cNvGrpSpPr/>
            <p:nvPr/>
          </p:nvGrpSpPr>
          <p:grpSpPr>
            <a:xfrm>
              <a:off x="2086102" y="3246109"/>
              <a:ext cx="465276" cy="766082"/>
              <a:chOff x="217973" y="3216613"/>
              <a:chExt cx="465276" cy="766082"/>
            </a:xfrm>
          </p:grpSpPr>
          <p:sp>
            <p:nvSpPr>
              <p:cNvPr id="29" name="楕円 28">
                <a:extLst>
                  <a:ext uri="{FF2B5EF4-FFF2-40B4-BE49-F238E27FC236}">
                    <a16:creationId xmlns:a16="http://schemas.microsoft.com/office/drawing/2014/main" id="{3F066613-556D-406E-A503-3A7320C3FFC5}"/>
                  </a:ext>
                </a:extLst>
              </p:cNvPr>
              <p:cNvSpPr/>
              <p:nvPr/>
            </p:nvSpPr>
            <p:spPr>
              <a:xfrm>
                <a:off x="273256" y="3216613"/>
                <a:ext cx="367888" cy="367888"/>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cxnSp>
            <p:nvCxnSpPr>
              <p:cNvPr id="30" name="直線コネクタ 29">
                <a:extLst>
                  <a:ext uri="{FF2B5EF4-FFF2-40B4-BE49-F238E27FC236}">
                    <a16:creationId xmlns:a16="http://schemas.microsoft.com/office/drawing/2014/main" id="{4C482924-406A-4343-84E6-03B45FB095A8}"/>
                  </a:ext>
                </a:extLst>
              </p:cNvPr>
              <p:cNvCxnSpPr>
                <a:cxnSpLocks/>
              </p:cNvCxnSpPr>
              <p:nvPr/>
            </p:nvCxnSpPr>
            <p:spPr>
              <a:xfrm>
                <a:off x="217973" y="3671770"/>
                <a:ext cx="465276" cy="1"/>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31" name="直線コネクタ 30">
                <a:extLst>
                  <a:ext uri="{FF2B5EF4-FFF2-40B4-BE49-F238E27FC236}">
                    <a16:creationId xmlns:a16="http://schemas.microsoft.com/office/drawing/2014/main" id="{259EE474-6731-4FA7-B020-BE623B55DEA4}"/>
                  </a:ext>
                </a:extLst>
              </p:cNvPr>
              <p:cNvCxnSpPr>
                <a:cxnSpLocks/>
              </p:cNvCxnSpPr>
              <p:nvPr/>
            </p:nvCxnSpPr>
            <p:spPr>
              <a:xfrm>
                <a:off x="457200" y="3429858"/>
                <a:ext cx="0" cy="394489"/>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32" name="直線コネクタ 31">
                <a:extLst>
                  <a:ext uri="{FF2B5EF4-FFF2-40B4-BE49-F238E27FC236}">
                    <a16:creationId xmlns:a16="http://schemas.microsoft.com/office/drawing/2014/main" id="{0DDF4BFB-186D-487B-AB26-2AAC8AB6039B}"/>
                  </a:ext>
                </a:extLst>
              </p:cNvPr>
              <p:cNvCxnSpPr>
                <a:cxnSpLocks/>
              </p:cNvCxnSpPr>
              <p:nvPr/>
            </p:nvCxnSpPr>
            <p:spPr>
              <a:xfrm>
                <a:off x="450611" y="3821939"/>
                <a:ext cx="133695" cy="156021"/>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33" name="直線コネクタ 32">
                <a:extLst>
                  <a:ext uri="{FF2B5EF4-FFF2-40B4-BE49-F238E27FC236}">
                    <a16:creationId xmlns:a16="http://schemas.microsoft.com/office/drawing/2014/main" id="{D9BB06D6-A658-4238-B7E0-551224A8A0F9}"/>
                  </a:ext>
                </a:extLst>
              </p:cNvPr>
              <p:cNvCxnSpPr>
                <a:cxnSpLocks/>
              </p:cNvCxnSpPr>
              <p:nvPr/>
            </p:nvCxnSpPr>
            <p:spPr>
              <a:xfrm flipH="1">
                <a:off x="292743" y="3806336"/>
                <a:ext cx="133699" cy="176359"/>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grpSp>
      </p:grpSp>
      <p:sp>
        <p:nvSpPr>
          <p:cNvPr id="37" name="スライド番号プレースホルダー 36"/>
          <p:cNvSpPr>
            <a:spLocks noGrp="1"/>
          </p:cNvSpPr>
          <p:nvPr>
            <p:ph type="sldNum" sz="quarter" idx="12"/>
          </p:nvPr>
        </p:nvSpPr>
        <p:spPr/>
        <p:txBody>
          <a:bodyPr/>
          <a:lstStyle/>
          <a:p>
            <a:fld id="{91D6BFD3-6DDC-47C7-B5D8-E8A248B0BAD4}" type="slidenum">
              <a:rPr kumimoji="1" lang="ja-JP" altLang="en-US" smtClean="0"/>
              <a:t>16</a:t>
            </a:fld>
            <a:endParaRPr kumimoji="1" lang="ja-JP" altLang="en-US"/>
          </a:p>
        </p:txBody>
      </p:sp>
    </p:spTree>
    <p:extLst>
      <p:ext uri="{BB962C8B-B14F-4D97-AF65-F5344CB8AC3E}">
        <p14:creationId xmlns:p14="http://schemas.microsoft.com/office/powerpoint/2010/main" val="2846256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FDF343-A311-436A-B89D-7268A675981B}"/>
              </a:ext>
            </a:extLst>
          </p:cNvPr>
          <p:cNvSpPr>
            <a:spLocks noGrp="1"/>
          </p:cNvSpPr>
          <p:nvPr>
            <p:ph type="title"/>
          </p:nvPr>
        </p:nvSpPr>
        <p:spPr/>
        <p:txBody>
          <a:bodyPr/>
          <a:lstStyle/>
          <a:p>
            <a:r>
              <a:rPr kumimoji="1" lang="en-US" altLang="ja-JP" dirty="0"/>
              <a:t>HTML/CSS/JavaScript</a:t>
            </a:r>
            <a:r>
              <a:rPr kumimoji="1" lang="ja-JP" altLang="en-US" dirty="0"/>
              <a:t>ほか</a:t>
            </a:r>
          </a:p>
        </p:txBody>
      </p:sp>
      <p:sp>
        <p:nvSpPr>
          <p:cNvPr id="3" name="コンテンツ プレースホルダー 2">
            <a:extLst>
              <a:ext uri="{FF2B5EF4-FFF2-40B4-BE49-F238E27FC236}">
                <a16:creationId xmlns:a16="http://schemas.microsoft.com/office/drawing/2014/main" id="{466B57E9-BB71-44D5-BE20-0ABFD85A7BFA}"/>
              </a:ext>
            </a:extLst>
          </p:cNvPr>
          <p:cNvSpPr>
            <a:spLocks noGrp="1"/>
          </p:cNvSpPr>
          <p:nvPr>
            <p:ph idx="1"/>
          </p:nvPr>
        </p:nvSpPr>
        <p:spPr>
          <a:xfrm>
            <a:off x="838199" y="1030014"/>
            <a:ext cx="10954407" cy="5731652"/>
          </a:xfrm>
        </p:spPr>
        <p:txBody>
          <a:bodyPr>
            <a:normAutofit/>
          </a:bodyPr>
          <a:lstStyle/>
          <a:p>
            <a:r>
              <a:rPr kumimoji="1" lang="en-US" altLang="ja-JP" sz="3200" dirty="0">
                <a:solidFill>
                  <a:srgbClr val="FF0000"/>
                </a:solidFill>
              </a:rPr>
              <a:t>HTML</a:t>
            </a:r>
          </a:p>
          <a:p>
            <a:pPr lvl="1"/>
            <a:r>
              <a:rPr lang="en-US" altLang="ja-JP" sz="3200" dirty="0"/>
              <a:t>Web</a:t>
            </a:r>
            <a:r>
              <a:rPr lang="ja-JP" altLang="en-US" sz="3200" dirty="0" smtClean="0"/>
              <a:t>ページの</a:t>
            </a:r>
            <a:r>
              <a:rPr lang="ja-JP" altLang="en-US" sz="3200" dirty="0">
                <a:solidFill>
                  <a:srgbClr val="FF0000"/>
                </a:solidFill>
              </a:rPr>
              <a:t>内容</a:t>
            </a:r>
            <a:r>
              <a:rPr lang="ja-JP" altLang="en-US" sz="3200" dirty="0" smtClean="0"/>
              <a:t>や情報が</a:t>
            </a:r>
            <a:r>
              <a:rPr lang="ja-JP" altLang="en-US" sz="3200" dirty="0"/>
              <a:t>記述されたファイル</a:t>
            </a:r>
            <a:endParaRPr lang="en-US" altLang="ja-JP" sz="3200" dirty="0"/>
          </a:p>
          <a:p>
            <a:r>
              <a:rPr kumimoji="1" lang="ja-JP" altLang="en-US" sz="3200" dirty="0"/>
              <a:t>画像・動画</a:t>
            </a:r>
            <a:endParaRPr kumimoji="1" lang="en-US" altLang="ja-JP" sz="3200" dirty="0"/>
          </a:p>
          <a:p>
            <a:pPr lvl="1"/>
            <a:r>
              <a:rPr lang="en-US" altLang="ja-JP" sz="3200" dirty="0"/>
              <a:t>HTML</a:t>
            </a:r>
            <a:r>
              <a:rPr lang="ja-JP" altLang="en-US" sz="3200" dirty="0"/>
              <a:t>に埋め込まれている画像や動画</a:t>
            </a:r>
            <a:endParaRPr lang="en-US" altLang="ja-JP" sz="3200" dirty="0"/>
          </a:p>
          <a:p>
            <a:r>
              <a:rPr kumimoji="1" lang="en-US" altLang="ja-JP" sz="3200" dirty="0">
                <a:solidFill>
                  <a:srgbClr val="FF0000"/>
                </a:solidFill>
              </a:rPr>
              <a:t>CSS</a:t>
            </a:r>
          </a:p>
          <a:p>
            <a:pPr lvl="1"/>
            <a:r>
              <a:rPr kumimoji="1" lang="en-US" altLang="ja-JP" sz="3200" dirty="0"/>
              <a:t>Web</a:t>
            </a:r>
            <a:r>
              <a:rPr kumimoji="1" lang="ja-JP" altLang="en-US" sz="3200" dirty="0"/>
              <a:t>ページを</a:t>
            </a:r>
            <a:r>
              <a:rPr kumimoji="1" lang="ja-JP" altLang="en-US" sz="3200" dirty="0">
                <a:solidFill>
                  <a:srgbClr val="FF0000"/>
                </a:solidFill>
              </a:rPr>
              <a:t>装飾</a:t>
            </a:r>
            <a:r>
              <a:rPr kumimoji="1" lang="ja-JP" altLang="en-US" sz="3200" dirty="0"/>
              <a:t>する為の情報が記述されたファイル</a:t>
            </a:r>
            <a:endParaRPr kumimoji="1" lang="en-US" altLang="ja-JP" sz="3200" dirty="0"/>
          </a:p>
          <a:p>
            <a:r>
              <a:rPr lang="en-US" altLang="ja-JP" sz="3200" dirty="0">
                <a:solidFill>
                  <a:srgbClr val="FF0000"/>
                </a:solidFill>
              </a:rPr>
              <a:t>JavaScript</a:t>
            </a:r>
          </a:p>
          <a:p>
            <a:pPr lvl="1"/>
            <a:r>
              <a:rPr kumimoji="1" lang="en-US" altLang="ja-JP" sz="3200" dirty="0"/>
              <a:t>Web</a:t>
            </a:r>
            <a:r>
              <a:rPr kumimoji="1" lang="ja-JP" altLang="en-US" sz="3200" dirty="0"/>
              <a:t>ブラウザ上で実行される</a:t>
            </a:r>
            <a:r>
              <a:rPr kumimoji="1" lang="ja-JP" altLang="en-US" sz="3200" dirty="0">
                <a:solidFill>
                  <a:srgbClr val="FF0000"/>
                </a:solidFill>
              </a:rPr>
              <a:t>プログラム</a:t>
            </a:r>
            <a:r>
              <a:rPr kumimoji="1" lang="ja-JP" altLang="en-US" sz="3200" dirty="0"/>
              <a:t>が記述</a:t>
            </a:r>
            <a:r>
              <a:rPr kumimoji="1" lang="ja-JP" altLang="en-US" sz="3200" dirty="0" smtClean="0"/>
              <a:t>された</a:t>
            </a:r>
            <a:r>
              <a:rPr kumimoji="1" lang="en-US" altLang="ja-JP" sz="3200" dirty="0" smtClean="0"/>
              <a:t/>
            </a:r>
            <a:br>
              <a:rPr kumimoji="1" lang="en-US" altLang="ja-JP" sz="3200" dirty="0" smtClean="0"/>
            </a:br>
            <a:r>
              <a:rPr kumimoji="1" lang="ja-JP" altLang="en-US" sz="3200" dirty="0" smtClean="0"/>
              <a:t>ファイル</a:t>
            </a:r>
            <a:endParaRPr kumimoji="1" lang="ja-JP" altLang="en-US" sz="3200" dirty="0"/>
          </a:p>
        </p:txBody>
      </p:sp>
      <p:sp>
        <p:nvSpPr>
          <p:cNvPr id="7" name="スライド番号プレースホルダー 6"/>
          <p:cNvSpPr>
            <a:spLocks noGrp="1"/>
          </p:cNvSpPr>
          <p:nvPr>
            <p:ph type="sldNum" sz="quarter" idx="12"/>
          </p:nvPr>
        </p:nvSpPr>
        <p:spPr/>
        <p:txBody>
          <a:bodyPr/>
          <a:lstStyle/>
          <a:p>
            <a:fld id="{91D6BFD3-6DDC-47C7-B5D8-E8A248B0BAD4}" type="slidenum">
              <a:rPr kumimoji="1" lang="ja-JP" altLang="en-US" smtClean="0"/>
              <a:t>17</a:t>
            </a:fld>
            <a:endParaRPr kumimoji="1" lang="ja-JP" altLang="en-US"/>
          </a:p>
        </p:txBody>
      </p:sp>
    </p:spTree>
    <p:extLst>
      <p:ext uri="{BB962C8B-B14F-4D97-AF65-F5344CB8AC3E}">
        <p14:creationId xmlns:p14="http://schemas.microsoft.com/office/powerpoint/2010/main" val="552402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98F2D9-A368-4CBF-BF67-48A54580FF2A}"/>
              </a:ext>
            </a:extLst>
          </p:cNvPr>
          <p:cNvSpPr>
            <a:spLocks noGrp="1"/>
          </p:cNvSpPr>
          <p:nvPr>
            <p:ph type="title"/>
          </p:nvPr>
        </p:nvSpPr>
        <p:spPr/>
        <p:txBody>
          <a:bodyPr/>
          <a:lstStyle/>
          <a:p>
            <a:r>
              <a:rPr lang="en-US" altLang="ja-JP" dirty="0"/>
              <a:t>HTML</a:t>
            </a:r>
            <a:r>
              <a:rPr lang="ja-JP" altLang="en-US" dirty="0"/>
              <a:t>による情報の表示</a:t>
            </a:r>
            <a:endParaRPr kumimoji="1" lang="ja-JP" altLang="en-US" dirty="0"/>
          </a:p>
        </p:txBody>
      </p:sp>
      <p:pic>
        <p:nvPicPr>
          <p:cNvPr id="5" name="図 4">
            <a:extLst>
              <a:ext uri="{FF2B5EF4-FFF2-40B4-BE49-F238E27FC236}">
                <a16:creationId xmlns:a16="http://schemas.microsoft.com/office/drawing/2014/main" id="{D6E23567-FA9F-410E-A19C-092AFE581A65}"/>
              </a:ext>
            </a:extLst>
          </p:cNvPr>
          <p:cNvPicPr>
            <a:picLocks noChangeAspect="1"/>
          </p:cNvPicPr>
          <p:nvPr/>
        </p:nvPicPr>
        <p:blipFill rotWithShape="1">
          <a:blip r:embed="rId2"/>
          <a:srcRect t="7917"/>
          <a:stretch/>
        </p:blipFill>
        <p:spPr>
          <a:xfrm>
            <a:off x="1181100" y="1411248"/>
            <a:ext cx="10515600" cy="5446752"/>
          </a:xfrm>
          <a:prstGeom prst="rect">
            <a:avLst/>
          </a:prstGeom>
        </p:spPr>
      </p:pic>
      <p:sp>
        <p:nvSpPr>
          <p:cNvPr id="3" name="スライド番号プレースホルダー 2"/>
          <p:cNvSpPr>
            <a:spLocks noGrp="1"/>
          </p:cNvSpPr>
          <p:nvPr>
            <p:ph type="sldNum" sz="quarter" idx="12"/>
          </p:nvPr>
        </p:nvSpPr>
        <p:spPr/>
        <p:txBody>
          <a:bodyPr/>
          <a:lstStyle/>
          <a:p>
            <a:fld id="{91D6BFD3-6DDC-47C7-B5D8-E8A248B0BAD4}" type="slidenum">
              <a:rPr kumimoji="1" lang="ja-JP" altLang="en-US" smtClean="0"/>
              <a:t>18</a:t>
            </a:fld>
            <a:endParaRPr kumimoji="1" lang="ja-JP" altLang="en-US"/>
          </a:p>
        </p:txBody>
      </p:sp>
    </p:spTree>
    <p:extLst>
      <p:ext uri="{BB962C8B-B14F-4D97-AF65-F5344CB8AC3E}">
        <p14:creationId xmlns:p14="http://schemas.microsoft.com/office/powerpoint/2010/main" val="41661414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6473EA-D501-4C09-A839-B6680A325128}"/>
              </a:ext>
            </a:extLst>
          </p:cNvPr>
          <p:cNvSpPr>
            <a:spLocks noGrp="1"/>
          </p:cNvSpPr>
          <p:nvPr>
            <p:ph type="title"/>
          </p:nvPr>
        </p:nvSpPr>
        <p:spPr/>
        <p:txBody>
          <a:bodyPr/>
          <a:lstStyle/>
          <a:p>
            <a:r>
              <a:rPr kumimoji="1" lang="en-US" altLang="ja-JP" dirty="0"/>
              <a:t>CSS</a:t>
            </a:r>
            <a:r>
              <a:rPr kumimoji="1" lang="ja-JP" altLang="en-US" dirty="0"/>
              <a:t>による装飾</a:t>
            </a:r>
          </a:p>
        </p:txBody>
      </p:sp>
      <p:pic>
        <p:nvPicPr>
          <p:cNvPr id="5" name="図 4">
            <a:extLst>
              <a:ext uri="{FF2B5EF4-FFF2-40B4-BE49-F238E27FC236}">
                <a16:creationId xmlns:a16="http://schemas.microsoft.com/office/drawing/2014/main" id="{43DDEB17-9DCC-4C23-8C57-63DAA9B78269}"/>
              </a:ext>
            </a:extLst>
          </p:cNvPr>
          <p:cNvPicPr>
            <a:picLocks noChangeAspect="1"/>
          </p:cNvPicPr>
          <p:nvPr/>
        </p:nvPicPr>
        <p:blipFill rotWithShape="1">
          <a:blip r:embed="rId2"/>
          <a:srcRect t="8611" r="5935"/>
          <a:stretch/>
        </p:blipFill>
        <p:spPr>
          <a:xfrm>
            <a:off x="1285875" y="1460019"/>
            <a:ext cx="9058275" cy="4950306"/>
          </a:xfrm>
          <a:prstGeom prst="rect">
            <a:avLst/>
          </a:prstGeom>
        </p:spPr>
      </p:pic>
      <p:sp>
        <p:nvSpPr>
          <p:cNvPr id="3" name="スライド番号プレースホルダー 2"/>
          <p:cNvSpPr>
            <a:spLocks noGrp="1"/>
          </p:cNvSpPr>
          <p:nvPr>
            <p:ph type="sldNum" sz="quarter" idx="12"/>
          </p:nvPr>
        </p:nvSpPr>
        <p:spPr/>
        <p:txBody>
          <a:bodyPr/>
          <a:lstStyle/>
          <a:p>
            <a:fld id="{91D6BFD3-6DDC-47C7-B5D8-E8A248B0BAD4}" type="slidenum">
              <a:rPr kumimoji="1" lang="ja-JP" altLang="en-US" smtClean="0"/>
              <a:t>19</a:t>
            </a:fld>
            <a:endParaRPr kumimoji="1" lang="ja-JP" altLang="en-US"/>
          </a:p>
        </p:txBody>
      </p:sp>
    </p:spTree>
    <p:extLst>
      <p:ext uri="{BB962C8B-B14F-4D97-AF65-F5344CB8AC3E}">
        <p14:creationId xmlns:p14="http://schemas.microsoft.com/office/powerpoint/2010/main" val="19598370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本セミナ</a:t>
            </a:r>
            <a:r>
              <a:rPr lang="ja-JP" altLang="en-US" dirty="0" smtClean="0"/>
              <a:t>の目的</a:t>
            </a:r>
            <a:endParaRPr kumimoji="1" lang="ja-JP" altLang="en-US" dirty="0"/>
          </a:p>
        </p:txBody>
      </p:sp>
      <p:sp>
        <p:nvSpPr>
          <p:cNvPr id="3" name="コンテンツ プレースホルダー 2"/>
          <p:cNvSpPr>
            <a:spLocks noGrp="1"/>
          </p:cNvSpPr>
          <p:nvPr>
            <p:ph idx="1"/>
          </p:nvPr>
        </p:nvSpPr>
        <p:spPr>
          <a:xfrm>
            <a:off x="838200" y="1092892"/>
            <a:ext cx="10515600" cy="2256256"/>
          </a:xfrm>
        </p:spPr>
        <p:txBody>
          <a:bodyPr>
            <a:normAutofit/>
          </a:bodyPr>
          <a:lstStyle/>
          <a:p>
            <a:pPr marL="0" indent="0">
              <a:spcBef>
                <a:spcPts val="1200"/>
              </a:spcBef>
              <a:buNone/>
            </a:pPr>
            <a:r>
              <a:rPr lang="en-US" altLang="ja-JP" sz="4000" dirty="0"/>
              <a:t>Web</a:t>
            </a:r>
            <a:r>
              <a:rPr lang="ja-JP" altLang="en-US" sz="4000" dirty="0"/>
              <a:t>開発</a:t>
            </a:r>
            <a:r>
              <a:rPr lang="ja-JP" altLang="en-US" sz="4000" dirty="0" smtClean="0"/>
              <a:t>と</a:t>
            </a:r>
            <a:r>
              <a:rPr lang="en-US" altLang="ja-JP" sz="4000" dirty="0" smtClean="0"/>
              <a:t>DB</a:t>
            </a:r>
            <a:r>
              <a:rPr lang="ja-JP" altLang="en-US" sz="4000" dirty="0" smtClean="0"/>
              <a:t>連携</a:t>
            </a:r>
            <a:r>
              <a:rPr lang="ja-JP" altLang="en-US" sz="4000" dirty="0"/>
              <a:t>のスキルを習得し</a:t>
            </a:r>
            <a:r>
              <a:rPr lang="ja-JP" altLang="en-US" sz="4000" dirty="0" smtClean="0"/>
              <a:t>、</a:t>
            </a:r>
            <a:r>
              <a:rPr lang="en-US" altLang="ja-JP" sz="4000" dirty="0" smtClean="0"/>
              <a:t/>
            </a:r>
            <a:br>
              <a:rPr lang="en-US" altLang="ja-JP" sz="4000" dirty="0" smtClean="0"/>
            </a:br>
            <a:r>
              <a:rPr lang="ja-JP" altLang="en-US" sz="4000" dirty="0" smtClean="0"/>
              <a:t>生産支援システムを始めとする</a:t>
            </a:r>
            <a:r>
              <a:rPr lang="en-US" altLang="ja-JP" sz="4000" dirty="0" smtClean="0"/>
              <a:t/>
            </a:r>
            <a:br>
              <a:rPr lang="en-US" altLang="ja-JP" sz="4000" dirty="0" smtClean="0"/>
            </a:br>
            <a:r>
              <a:rPr lang="en-US" altLang="ja-JP" sz="4000" dirty="0" smtClean="0"/>
              <a:t>We</a:t>
            </a:r>
            <a:r>
              <a:rPr lang="en-US" altLang="ja-JP" sz="4000" dirty="0"/>
              <a:t>b</a:t>
            </a:r>
            <a:r>
              <a:rPr lang="ja-JP" altLang="en-US" sz="4000" dirty="0" smtClean="0"/>
              <a:t>システムによる作業の効率化</a:t>
            </a:r>
            <a:r>
              <a:rPr kumimoji="1" lang="ja-JP" altLang="en-US" sz="4000" dirty="0" smtClean="0"/>
              <a:t>を目的とする。</a:t>
            </a:r>
            <a:endParaRPr kumimoji="1" lang="ja-JP" altLang="en-US" sz="4000" dirty="0"/>
          </a:p>
        </p:txBody>
      </p:sp>
      <p:pic>
        <p:nvPicPr>
          <p:cNvPr id="1028" name="Picture 4" descr="デスクワーク"/>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92963" y="4365159"/>
            <a:ext cx="1852519" cy="1852519"/>
          </a:xfrm>
          <a:prstGeom prst="rect">
            <a:avLst/>
          </a:prstGeom>
          <a:noFill/>
          <a:extLst>
            <a:ext uri="{909E8E84-426E-40DD-AFC4-6F175D3DCCD1}">
              <a14:hiddenFill xmlns:a14="http://schemas.microsoft.com/office/drawing/2010/main">
                <a:solidFill>
                  <a:srgbClr val="FFFFFF"/>
                </a:solidFill>
              </a14:hiddenFill>
            </a:ext>
          </a:extLst>
        </p:spPr>
      </p:pic>
      <p:sp>
        <p:nvSpPr>
          <p:cNvPr id="8" name="スライド番号プレースホルダー 7"/>
          <p:cNvSpPr>
            <a:spLocks noGrp="1"/>
          </p:cNvSpPr>
          <p:nvPr>
            <p:ph type="sldNum" sz="quarter" idx="12"/>
          </p:nvPr>
        </p:nvSpPr>
        <p:spPr/>
        <p:txBody>
          <a:bodyPr/>
          <a:lstStyle/>
          <a:p>
            <a:fld id="{DDAA87E6-26F4-4CAD-96E5-E55ED5D15559}" type="slidenum">
              <a:rPr kumimoji="1" lang="ja-JP" altLang="en-US" smtClean="0"/>
              <a:t>2</a:t>
            </a:fld>
            <a:endParaRPr kumimoji="1" lang="ja-JP" altLang="en-US"/>
          </a:p>
        </p:txBody>
      </p:sp>
      <p:pic>
        <p:nvPicPr>
          <p:cNvPr id="1030" name="Picture 6" descr="株価、業績など"/>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6532" y="3567125"/>
            <a:ext cx="1689689" cy="1689689"/>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グループ化 14"/>
          <p:cNvGrpSpPr/>
          <p:nvPr/>
        </p:nvGrpSpPr>
        <p:grpSpPr>
          <a:xfrm>
            <a:off x="980122" y="3349148"/>
            <a:ext cx="3936925" cy="3475289"/>
            <a:chOff x="1232370" y="3567125"/>
            <a:chExt cx="3936925" cy="3475289"/>
          </a:xfrm>
        </p:grpSpPr>
        <p:grpSp>
          <p:nvGrpSpPr>
            <p:cNvPr id="11" name="グループ化 10"/>
            <p:cNvGrpSpPr/>
            <p:nvPr/>
          </p:nvGrpSpPr>
          <p:grpSpPr>
            <a:xfrm>
              <a:off x="1411063" y="3567125"/>
              <a:ext cx="3758232" cy="3106131"/>
              <a:chOff x="569887" y="3833345"/>
              <a:chExt cx="3758232" cy="3106131"/>
            </a:xfrm>
          </p:grpSpPr>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887" y="3833345"/>
                <a:ext cx="1341794" cy="1341794"/>
              </a:xfrm>
              <a:prstGeom prst="rect">
                <a:avLst/>
              </a:prstGeom>
            </p:spPr>
          </p:pic>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9958" y="4565900"/>
                <a:ext cx="1218481" cy="1218481"/>
              </a:xfrm>
              <a:prstGeom prst="rect">
                <a:avLst/>
              </a:prstGeom>
            </p:spPr>
          </p:pic>
          <p:pic>
            <p:nvPicPr>
              <p:cNvPr id="18" name="図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802578" y="3895002"/>
                <a:ext cx="1341794" cy="1341794"/>
              </a:xfrm>
              <a:prstGeom prst="rect">
                <a:avLst/>
              </a:prstGeom>
            </p:spPr>
          </p:pic>
          <p:pic>
            <p:nvPicPr>
              <p:cNvPr id="19" name="図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1073" y="4565899"/>
                <a:ext cx="1218481" cy="1218481"/>
              </a:xfrm>
              <a:prstGeom prst="rect">
                <a:avLst/>
              </a:prstGeom>
            </p:spPr>
          </p:pic>
          <p:pic>
            <p:nvPicPr>
              <p:cNvPr id="10" name="Picture 2" descr="荷物を運ぶ配達員"/>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63782" y="5175139"/>
                <a:ext cx="1764337" cy="1764337"/>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4" descr="檄を飛ばす監督"/>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47932"/>
            <a:stretch/>
          </p:blipFill>
          <p:spPr bwMode="auto">
            <a:xfrm flipH="1">
              <a:off x="1232370" y="4996489"/>
              <a:ext cx="907334" cy="174258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社長、部長"/>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22117" y="5106430"/>
              <a:ext cx="1935984" cy="1935984"/>
            </a:xfrm>
            <a:prstGeom prst="rect">
              <a:avLst/>
            </a:prstGeom>
            <a:noFill/>
            <a:extLst>
              <a:ext uri="{909E8E84-426E-40DD-AFC4-6F175D3DCCD1}">
                <a14:hiddenFill xmlns:a14="http://schemas.microsoft.com/office/drawing/2010/main">
                  <a:solidFill>
                    <a:srgbClr val="FFFFFF"/>
                  </a:solidFill>
                </a14:hiddenFill>
              </a:ext>
            </a:extLst>
          </p:spPr>
        </p:pic>
      </p:grpSp>
      <p:pic>
        <p:nvPicPr>
          <p:cNvPr id="1034" name="Picture 10" descr="社長、部長"/>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03906" y="5023945"/>
            <a:ext cx="1800492" cy="1800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725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8EC854-586B-4A3F-B0FE-8CD3511BFA36}"/>
              </a:ext>
            </a:extLst>
          </p:cNvPr>
          <p:cNvSpPr>
            <a:spLocks noGrp="1"/>
          </p:cNvSpPr>
          <p:nvPr>
            <p:ph type="title"/>
          </p:nvPr>
        </p:nvSpPr>
        <p:spPr/>
        <p:txBody>
          <a:bodyPr/>
          <a:lstStyle/>
          <a:p>
            <a:r>
              <a:rPr lang="en-US" altLang="ja-JP" dirty="0"/>
              <a:t>URL(Uniform Resource </a:t>
            </a:r>
            <a:r>
              <a:rPr lang="en-US" altLang="ja-JP" dirty="0" smtClean="0"/>
              <a:t>Locator)</a:t>
            </a:r>
            <a:endParaRPr kumimoji="1" lang="ja-JP" altLang="en-US" dirty="0"/>
          </a:p>
        </p:txBody>
      </p:sp>
      <p:sp>
        <p:nvSpPr>
          <p:cNvPr id="3" name="コンテンツ プレースホルダー 2">
            <a:extLst>
              <a:ext uri="{FF2B5EF4-FFF2-40B4-BE49-F238E27FC236}">
                <a16:creationId xmlns:a16="http://schemas.microsoft.com/office/drawing/2014/main" id="{1CCAC34E-8038-4AC0-B260-47BE29F1D3EC}"/>
              </a:ext>
            </a:extLst>
          </p:cNvPr>
          <p:cNvSpPr>
            <a:spLocks noGrp="1"/>
          </p:cNvSpPr>
          <p:nvPr>
            <p:ph idx="1"/>
          </p:nvPr>
        </p:nvSpPr>
        <p:spPr>
          <a:xfrm>
            <a:off x="609600" y="2858618"/>
            <a:ext cx="11172568" cy="3871236"/>
          </a:xfrm>
        </p:spPr>
        <p:txBody>
          <a:bodyPr>
            <a:normAutofit fontScale="85000" lnSpcReduction="10000"/>
          </a:bodyPr>
          <a:lstStyle/>
          <a:p>
            <a:pPr marL="0" indent="0" fontAlgn="base" latinLnBrk="1">
              <a:buNone/>
            </a:pPr>
            <a:r>
              <a:rPr lang="ja-JP" altLang="en-US" dirty="0">
                <a:solidFill>
                  <a:srgbClr val="FF0000"/>
                </a:solidFill>
              </a:rPr>
              <a:t>インターネット上の</a:t>
            </a:r>
            <a:r>
              <a:rPr lang="en-US" altLang="ja-JP" dirty="0">
                <a:solidFill>
                  <a:srgbClr val="FF0000"/>
                </a:solidFill>
              </a:rPr>
              <a:t>Web</a:t>
            </a:r>
            <a:r>
              <a:rPr lang="ja-JP" altLang="en-US" dirty="0" smtClean="0">
                <a:solidFill>
                  <a:srgbClr val="FF0000"/>
                </a:solidFill>
              </a:rPr>
              <a:t>ページやファイル</a:t>
            </a:r>
            <a:r>
              <a:rPr lang="ja-JP" altLang="en-US" dirty="0">
                <a:solidFill>
                  <a:srgbClr val="FF0000"/>
                </a:solidFill>
              </a:rPr>
              <a:t>の</a:t>
            </a:r>
            <a:r>
              <a:rPr lang="ja-JP" altLang="en-US" dirty="0" smtClean="0">
                <a:solidFill>
                  <a:srgbClr val="FF0000"/>
                </a:solidFill>
              </a:rPr>
              <a:t>位置</a:t>
            </a:r>
            <a:r>
              <a:rPr lang="ja-JP" altLang="en-US" dirty="0">
                <a:solidFill>
                  <a:srgbClr val="FF0000"/>
                </a:solidFill>
              </a:rPr>
              <a:t>、</a:t>
            </a:r>
            <a:r>
              <a:rPr lang="ja-JP" altLang="en-US" dirty="0" smtClean="0">
                <a:solidFill>
                  <a:srgbClr val="FF0000"/>
                </a:solidFill>
              </a:rPr>
              <a:t>場所</a:t>
            </a:r>
            <a:r>
              <a:rPr lang="ja-JP" altLang="en-US" dirty="0">
                <a:solidFill>
                  <a:srgbClr val="FF0000"/>
                </a:solidFill>
              </a:rPr>
              <a:t>を示す</a:t>
            </a:r>
            <a:r>
              <a:rPr lang="ja-JP" altLang="en-US" dirty="0" smtClean="0">
                <a:solidFill>
                  <a:srgbClr val="FF0000"/>
                </a:solidFill>
              </a:rPr>
              <a:t>もの</a:t>
            </a:r>
            <a:endParaRPr kumimoji="1" lang="en-US" altLang="ja-JP" dirty="0" smtClean="0"/>
          </a:p>
          <a:p>
            <a:pPr marL="0" indent="0">
              <a:lnSpc>
                <a:spcPct val="120000"/>
              </a:lnSpc>
              <a:buNone/>
            </a:pPr>
            <a:endParaRPr lang="en-US" altLang="ja-JP" dirty="0" smtClean="0"/>
          </a:p>
          <a:p>
            <a:pPr marL="0" indent="0">
              <a:lnSpc>
                <a:spcPct val="120000"/>
              </a:lnSpc>
              <a:buNone/>
            </a:pPr>
            <a:r>
              <a:rPr lang="ja-JP" altLang="en-US" dirty="0" smtClean="0"/>
              <a:t>近年</a:t>
            </a:r>
            <a:r>
              <a:rPr lang="ja-JP" altLang="en-US" dirty="0"/>
              <a:t>、</a:t>
            </a:r>
            <a:r>
              <a:rPr lang="en-US" altLang="ja-JP" dirty="0"/>
              <a:t>https</a:t>
            </a:r>
            <a:r>
              <a:rPr lang="ja-JP" altLang="en-US" dirty="0"/>
              <a:t>のプロトコルを用いる</a:t>
            </a:r>
            <a:r>
              <a:rPr lang="en-US" altLang="ja-JP" dirty="0"/>
              <a:t>Web</a:t>
            </a:r>
            <a:r>
              <a:rPr lang="ja-JP" altLang="en-US" dirty="0"/>
              <a:t>サイトが多い</a:t>
            </a:r>
            <a:endParaRPr lang="en-US" altLang="ja-JP" dirty="0"/>
          </a:p>
          <a:p>
            <a:pPr marL="457200" lvl="1" indent="0">
              <a:lnSpc>
                <a:spcPct val="120000"/>
              </a:lnSpc>
              <a:buNone/>
            </a:pPr>
            <a:r>
              <a:rPr lang="en-US" altLang="ja-JP" dirty="0"/>
              <a:t>http</a:t>
            </a:r>
            <a:r>
              <a:rPr lang="ja-JP" altLang="en-US" dirty="0"/>
              <a:t>をセキュアにしたものが</a:t>
            </a:r>
            <a:r>
              <a:rPr lang="en-US" altLang="ja-JP" dirty="0"/>
              <a:t>https</a:t>
            </a:r>
          </a:p>
          <a:p>
            <a:pPr marL="457200" lvl="1" indent="0">
              <a:lnSpc>
                <a:spcPct val="120000"/>
              </a:lnSpc>
              <a:buNone/>
            </a:pPr>
            <a:r>
              <a:rPr kumimoji="1" lang="en-US" altLang="ja-JP" dirty="0"/>
              <a:t>Google</a:t>
            </a:r>
            <a:r>
              <a:rPr kumimoji="1" lang="ja-JP" altLang="en-US" dirty="0"/>
              <a:t>等も</a:t>
            </a:r>
            <a:r>
              <a:rPr kumimoji="1" lang="en-US" altLang="ja-JP" dirty="0"/>
              <a:t>Web</a:t>
            </a:r>
            <a:r>
              <a:rPr kumimoji="1" lang="ja-JP" altLang="en-US" dirty="0"/>
              <a:t>サイトへアクセスするプロトコルには</a:t>
            </a:r>
            <a:r>
              <a:rPr lang="en-US" altLang="ja-JP" dirty="0"/>
              <a:t>https</a:t>
            </a:r>
            <a:r>
              <a:rPr lang="ja-JP" altLang="en-US" dirty="0"/>
              <a:t>を推奨している</a:t>
            </a:r>
            <a:endParaRPr lang="en-US" altLang="ja-JP" dirty="0"/>
          </a:p>
          <a:p>
            <a:pPr marL="0" indent="0">
              <a:lnSpc>
                <a:spcPct val="120000"/>
              </a:lnSpc>
              <a:buNone/>
            </a:pPr>
            <a:r>
              <a:rPr kumimoji="1" lang="ja-JP" altLang="en-US" dirty="0"/>
              <a:t>パス名に記載されているファイルを</a:t>
            </a:r>
            <a:r>
              <a:rPr kumimoji="1" lang="en-US" altLang="ja-JP" dirty="0"/>
              <a:t>Web</a:t>
            </a:r>
            <a:r>
              <a:rPr kumimoji="1" lang="ja-JP" altLang="en-US" dirty="0"/>
              <a:t>ブラウザで表示して</a:t>
            </a:r>
            <a:r>
              <a:rPr kumimoji="1" lang="ja-JP" altLang="en-US" dirty="0" smtClean="0"/>
              <a:t>いる</a:t>
            </a:r>
            <a:endParaRPr kumimoji="1" lang="ja-JP" altLang="en-US" dirty="0"/>
          </a:p>
        </p:txBody>
      </p:sp>
      <p:grpSp>
        <p:nvGrpSpPr>
          <p:cNvPr id="4" name="グループ化 3">
            <a:extLst>
              <a:ext uri="{FF2B5EF4-FFF2-40B4-BE49-F238E27FC236}">
                <a16:creationId xmlns:a16="http://schemas.microsoft.com/office/drawing/2014/main" id="{69AA8408-0F7E-422B-8AC7-6A1A76C95E19}"/>
              </a:ext>
            </a:extLst>
          </p:cNvPr>
          <p:cNvGrpSpPr/>
          <p:nvPr/>
        </p:nvGrpSpPr>
        <p:grpSpPr>
          <a:xfrm>
            <a:off x="1258060" y="1401755"/>
            <a:ext cx="9675879" cy="1224136"/>
            <a:chOff x="323528" y="1988840"/>
            <a:chExt cx="8496944" cy="1224136"/>
          </a:xfrm>
        </p:grpSpPr>
        <p:sp>
          <p:nvSpPr>
            <p:cNvPr id="5" name="正方形/長方形 4">
              <a:extLst>
                <a:ext uri="{FF2B5EF4-FFF2-40B4-BE49-F238E27FC236}">
                  <a16:creationId xmlns:a16="http://schemas.microsoft.com/office/drawing/2014/main" id="{9DF14125-D15E-4586-8C98-70026DB6566B}"/>
                </a:ext>
              </a:extLst>
            </p:cNvPr>
            <p:cNvSpPr/>
            <p:nvPr/>
          </p:nvSpPr>
          <p:spPr>
            <a:xfrm>
              <a:off x="323528" y="1988840"/>
              <a:ext cx="8496944" cy="1224136"/>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6" name="テキスト ボックス 5">
              <a:extLst>
                <a:ext uri="{FF2B5EF4-FFF2-40B4-BE49-F238E27FC236}">
                  <a16:creationId xmlns:a16="http://schemas.microsoft.com/office/drawing/2014/main" id="{8C949D96-9BC9-4614-B1DD-144EE786A146}"/>
                </a:ext>
              </a:extLst>
            </p:cNvPr>
            <p:cNvSpPr txBox="1"/>
            <p:nvPr/>
          </p:nvSpPr>
          <p:spPr>
            <a:xfrm>
              <a:off x="933291" y="2277742"/>
              <a:ext cx="7131183" cy="646331"/>
            </a:xfrm>
            <a:prstGeom prst="rect">
              <a:avLst/>
            </a:prstGeom>
            <a:noFill/>
          </p:spPr>
          <p:txBody>
            <a:bodyPr wrap="none" rtlCol="0">
              <a:spAutoFit/>
            </a:bodyPr>
            <a:lstStyle/>
            <a:p>
              <a:r>
                <a:rPr lang="en-US" altLang="ja-JP" sz="3600" dirty="0">
                  <a:latin typeface="Tahoma" panose="020B0604030504040204" pitchFamily="34" charset="0"/>
                  <a:ea typeface="Tahoma" panose="020B0604030504040204" pitchFamily="34" charset="0"/>
                  <a:cs typeface="Tahoma" panose="020B0604030504040204" pitchFamily="34" charset="0"/>
                </a:rPr>
                <a:t>http://www.hogehoge.co.jp/index.html</a:t>
              </a:r>
              <a:endParaRPr kumimoji="1" lang="ja-JP" altLang="en-US" sz="3600" dirty="0">
                <a:latin typeface="Tahoma" panose="020B0604030504040204" pitchFamily="34" charset="0"/>
                <a:ea typeface="UD デジタル 教科書体 NK-R" panose="02020400000000000000" pitchFamily="18" charset="-128"/>
                <a:cs typeface="Tahoma" panose="020B0604030504040204" pitchFamily="34" charset="0"/>
              </a:endParaRPr>
            </a:p>
          </p:txBody>
        </p:sp>
      </p:grpSp>
      <p:sp>
        <p:nvSpPr>
          <p:cNvPr id="13" name="スライド番号プレースホルダー 12"/>
          <p:cNvSpPr>
            <a:spLocks noGrp="1"/>
          </p:cNvSpPr>
          <p:nvPr>
            <p:ph type="sldNum" sz="quarter" idx="12"/>
          </p:nvPr>
        </p:nvSpPr>
        <p:spPr/>
        <p:txBody>
          <a:bodyPr/>
          <a:lstStyle/>
          <a:p>
            <a:fld id="{91D6BFD3-6DDC-47C7-B5D8-E8A248B0BAD4}" type="slidenum">
              <a:rPr kumimoji="1" lang="ja-JP" altLang="en-US" smtClean="0"/>
              <a:t>20</a:t>
            </a:fld>
            <a:endParaRPr kumimoji="1" lang="ja-JP" altLang="en-US"/>
          </a:p>
        </p:txBody>
      </p:sp>
    </p:spTree>
    <p:extLst>
      <p:ext uri="{BB962C8B-B14F-4D97-AF65-F5344CB8AC3E}">
        <p14:creationId xmlns:p14="http://schemas.microsoft.com/office/powerpoint/2010/main" val="608227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CF4F57-90A0-4B0F-AF3F-B20530AF5D8F}"/>
              </a:ext>
            </a:extLst>
          </p:cNvPr>
          <p:cNvSpPr>
            <a:spLocks noGrp="1"/>
          </p:cNvSpPr>
          <p:nvPr>
            <p:ph type="title"/>
          </p:nvPr>
        </p:nvSpPr>
        <p:spPr/>
        <p:txBody>
          <a:bodyPr/>
          <a:lstStyle/>
          <a:p>
            <a:r>
              <a:rPr kumimoji="1" lang="en-US" altLang="ja-JP" dirty="0"/>
              <a:t>IP</a:t>
            </a:r>
            <a:r>
              <a:rPr kumimoji="1" lang="ja-JP" altLang="en-US" dirty="0"/>
              <a:t>アドレスとは</a:t>
            </a:r>
          </a:p>
        </p:txBody>
      </p:sp>
      <p:sp>
        <p:nvSpPr>
          <p:cNvPr id="3" name="コンテンツ プレースホルダー 2">
            <a:extLst>
              <a:ext uri="{FF2B5EF4-FFF2-40B4-BE49-F238E27FC236}">
                <a16:creationId xmlns:a16="http://schemas.microsoft.com/office/drawing/2014/main" id="{FC429996-9FB2-403A-82F7-093DFDBEE13E}"/>
              </a:ext>
            </a:extLst>
          </p:cNvPr>
          <p:cNvSpPr>
            <a:spLocks noGrp="1"/>
          </p:cNvSpPr>
          <p:nvPr>
            <p:ph idx="1"/>
          </p:nvPr>
        </p:nvSpPr>
        <p:spPr>
          <a:xfrm>
            <a:off x="838200" y="2770002"/>
            <a:ext cx="10833100" cy="3964430"/>
          </a:xfrm>
        </p:spPr>
        <p:txBody>
          <a:bodyPr>
            <a:normAutofit/>
          </a:bodyPr>
          <a:lstStyle/>
          <a:p>
            <a:pPr marL="0" indent="0">
              <a:buNone/>
            </a:pPr>
            <a:r>
              <a:rPr kumimoji="1" lang="ja-JP" altLang="en-US" dirty="0" smtClean="0">
                <a:solidFill>
                  <a:srgbClr val="FF0000"/>
                </a:solidFill>
              </a:rPr>
              <a:t>インターネット</a:t>
            </a:r>
            <a:r>
              <a:rPr lang="ja-JP" altLang="en-US" dirty="0">
                <a:solidFill>
                  <a:srgbClr val="FF0000"/>
                </a:solidFill>
              </a:rPr>
              <a:t>における</a:t>
            </a:r>
            <a:r>
              <a:rPr kumimoji="1" lang="ja-JP" altLang="en-US" dirty="0" smtClean="0">
                <a:solidFill>
                  <a:srgbClr val="FF0000"/>
                </a:solidFill>
              </a:rPr>
              <a:t>住所</a:t>
            </a:r>
            <a:endParaRPr kumimoji="1" lang="en-US" altLang="ja-JP" dirty="0">
              <a:solidFill>
                <a:srgbClr val="FF0000"/>
              </a:solidFill>
            </a:endParaRPr>
          </a:p>
          <a:p>
            <a:pPr marL="0" indent="0">
              <a:buNone/>
            </a:pPr>
            <a:r>
              <a:rPr lang="ja-JP" altLang="en-US" dirty="0"/>
              <a:t>基本的にはユニークなモノ</a:t>
            </a:r>
            <a:endParaRPr lang="en-US" altLang="ja-JP" dirty="0"/>
          </a:p>
          <a:p>
            <a:pPr marL="457200" lvl="1" indent="0">
              <a:buNone/>
            </a:pPr>
            <a:r>
              <a:rPr kumimoji="1" lang="en-US" altLang="ja-JP" dirty="0" smtClean="0"/>
              <a:t>IPv4</a:t>
            </a:r>
            <a:r>
              <a:rPr kumimoji="1" lang="ja-JP" altLang="en-US" dirty="0"/>
              <a:t>の場合</a:t>
            </a:r>
            <a:endParaRPr kumimoji="1" lang="en-US" altLang="ja-JP" dirty="0"/>
          </a:p>
          <a:p>
            <a:pPr marL="914400" lvl="2" indent="0">
              <a:buNone/>
            </a:pPr>
            <a:r>
              <a:rPr kumimoji="1" lang="en-US" altLang="ja-JP" dirty="0"/>
              <a:t>2</a:t>
            </a:r>
            <a:r>
              <a:rPr kumimoji="1" lang="ja-JP" altLang="en-US" dirty="0"/>
              <a:t>の</a:t>
            </a:r>
            <a:r>
              <a:rPr kumimoji="1" lang="en-US" altLang="ja-JP" dirty="0"/>
              <a:t>32</a:t>
            </a:r>
            <a:r>
              <a:rPr kumimoji="1" lang="ja-JP" altLang="en-US" dirty="0"/>
              <a:t>乗個</a:t>
            </a:r>
            <a:r>
              <a:rPr kumimoji="1" lang="en-US" altLang="ja-JP" dirty="0"/>
              <a:t>(</a:t>
            </a:r>
            <a:r>
              <a:rPr kumimoji="1" lang="ja-JP" altLang="en-US" dirty="0"/>
              <a:t>約</a:t>
            </a:r>
            <a:r>
              <a:rPr kumimoji="1" lang="en-US" altLang="ja-JP" dirty="0"/>
              <a:t>42</a:t>
            </a:r>
            <a:r>
              <a:rPr kumimoji="1" lang="ja-JP" altLang="en-US" dirty="0"/>
              <a:t>億個</a:t>
            </a:r>
            <a:r>
              <a:rPr kumimoji="1" lang="en-US" altLang="ja-JP" dirty="0"/>
              <a:t>)</a:t>
            </a:r>
          </a:p>
          <a:p>
            <a:pPr marL="457200" lvl="1" indent="0">
              <a:buNone/>
            </a:pPr>
            <a:r>
              <a:rPr kumimoji="1" lang="en-US" altLang="ja-JP" dirty="0"/>
              <a:t>IPv6</a:t>
            </a:r>
            <a:r>
              <a:rPr kumimoji="1" lang="ja-JP" altLang="en-US" dirty="0"/>
              <a:t>の</a:t>
            </a:r>
            <a:r>
              <a:rPr kumimoji="1" lang="ja-JP" altLang="en-US" dirty="0" smtClean="0"/>
              <a:t>場合</a:t>
            </a:r>
            <a:endParaRPr kumimoji="1" lang="en-US" altLang="ja-JP" dirty="0" smtClean="0"/>
          </a:p>
          <a:p>
            <a:pPr marL="914400" lvl="2" indent="0">
              <a:buNone/>
            </a:pPr>
            <a:r>
              <a:rPr kumimoji="1" lang="en-US" altLang="ja-JP" dirty="0" smtClean="0"/>
              <a:t>2</a:t>
            </a:r>
            <a:r>
              <a:rPr kumimoji="1" lang="ja-JP" altLang="en-US" dirty="0"/>
              <a:t>の</a:t>
            </a:r>
            <a:r>
              <a:rPr kumimoji="1" lang="en-US" altLang="ja-JP" dirty="0"/>
              <a:t>128</a:t>
            </a:r>
            <a:r>
              <a:rPr kumimoji="1" lang="ja-JP" altLang="en-US" dirty="0"/>
              <a:t>乗</a:t>
            </a:r>
            <a:r>
              <a:rPr kumimoji="1" lang="ja-JP" altLang="en-US" dirty="0" smtClean="0"/>
              <a:t>個</a:t>
            </a:r>
            <a:r>
              <a:rPr kumimoji="1" lang="en-US" altLang="ja-JP" dirty="0" smtClean="0"/>
              <a:t>(</a:t>
            </a:r>
            <a:r>
              <a:rPr lang="ja-JP" altLang="en-US" dirty="0" smtClean="0"/>
              <a:t>約</a:t>
            </a:r>
            <a:r>
              <a:rPr lang="en-US" altLang="ja-JP" dirty="0" smtClean="0"/>
              <a:t>340</a:t>
            </a:r>
            <a:r>
              <a:rPr lang="ja-JP" altLang="en-US" dirty="0" smtClean="0"/>
              <a:t>澗個）</a:t>
            </a:r>
            <a:endParaRPr kumimoji="1" lang="ja-JP" altLang="en-US" dirty="0"/>
          </a:p>
        </p:txBody>
      </p:sp>
      <p:grpSp>
        <p:nvGrpSpPr>
          <p:cNvPr id="7" name="グループ化 6">
            <a:extLst>
              <a:ext uri="{FF2B5EF4-FFF2-40B4-BE49-F238E27FC236}">
                <a16:creationId xmlns:a16="http://schemas.microsoft.com/office/drawing/2014/main" id="{3AAAAF55-BBB2-4A40-B647-1E79E9CFA273}"/>
              </a:ext>
            </a:extLst>
          </p:cNvPr>
          <p:cNvGrpSpPr/>
          <p:nvPr/>
        </p:nvGrpSpPr>
        <p:grpSpPr>
          <a:xfrm>
            <a:off x="3719736" y="1640737"/>
            <a:ext cx="4752528" cy="1029842"/>
            <a:chOff x="2195736" y="1512508"/>
            <a:chExt cx="4752528" cy="1029842"/>
          </a:xfrm>
        </p:grpSpPr>
        <p:sp>
          <p:nvSpPr>
            <p:cNvPr id="5" name="正方形/長方形 4">
              <a:extLst>
                <a:ext uri="{FF2B5EF4-FFF2-40B4-BE49-F238E27FC236}">
                  <a16:creationId xmlns:a16="http://schemas.microsoft.com/office/drawing/2014/main" id="{CD3DAB18-639A-4250-AFC5-341A6C209D20}"/>
                </a:ext>
              </a:extLst>
            </p:cNvPr>
            <p:cNvSpPr/>
            <p:nvPr/>
          </p:nvSpPr>
          <p:spPr>
            <a:xfrm>
              <a:off x="2195736" y="1512508"/>
              <a:ext cx="4752528" cy="1029842"/>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endParaRPr>
            </a:p>
          </p:txBody>
        </p:sp>
        <p:sp>
          <p:nvSpPr>
            <p:cNvPr id="6" name="テキスト ボックス 5">
              <a:extLst>
                <a:ext uri="{FF2B5EF4-FFF2-40B4-BE49-F238E27FC236}">
                  <a16:creationId xmlns:a16="http://schemas.microsoft.com/office/drawing/2014/main" id="{9F6E56ED-06F2-47E2-A749-69E026E26CAB}"/>
                </a:ext>
              </a:extLst>
            </p:cNvPr>
            <p:cNvSpPr txBox="1"/>
            <p:nvPr/>
          </p:nvSpPr>
          <p:spPr>
            <a:xfrm>
              <a:off x="2517591" y="1611930"/>
              <a:ext cx="4108817" cy="830997"/>
            </a:xfrm>
            <a:prstGeom prst="rect">
              <a:avLst/>
            </a:prstGeom>
            <a:noFill/>
          </p:spPr>
          <p:txBody>
            <a:bodyPr wrap="none" rtlCol="0">
              <a:spAutoFit/>
            </a:bodyPr>
            <a:lstStyle/>
            <a:p>
              <a:r>
                <a:rPr lang="en-US" altLang="ja-JP" sz="4800" dirty="0">
                  <a:latin typeface="Tahoma" panose="020B0604030504040204" pitchFamily="34" charset="0"/>
                  <a:ea typeface="Tahoma" panose="020B0604030504040204" pitchFamily="34" charset="0"/>
                  <a:cs typeface="Tahoma" panose="020B0604030504040204" pitchFamily="34" charset="0"/>
                </a:rPr>
                <a:t>192.168.0.101</a:t>
              </a:r>
              <a:endParaRPr kumimoji="1" lang="ja-JP" altLang="en-US" sz="4800" dirty="0">
                <a:latin typeface="Tahoma" panose="020B0604030504040204" pitchFamily="34" charset="0"/>
                <a:cs typeface="Tahoma" panose="020B0604030504040204" pitchFamily="34" charset="0"/>
              </a:endParaRPr>
            </a:p>
          </p:txBody>
        </p:sp>
      </p:grpSp>
      <p:sp>
        <p:nvSpPr>
          <p:cNvPr id="4" name="スライド番号プレースホルダー 3"/>
          <p:cNvSpPr>
            <a:spLocks noGrp="1"/>
          </p:cNvSpPr>
          <p:nvPr>
            <p:ph type="sldNum" sz="quarter" idx="12"/>
          </p:nvPr>
        </p:nvSpPr>
        <p:spPr/>
        <p:txBody>
          <a:bodyPr/>
          <a:lstStyle/>
          <a:p>
            <a:fld id="{91D6BFD3-6DDC-47C7-B5D8-E8A248B0BAD4}" type="slidenum">
              <a:rPr kumimoji="1" lang="ja-JP" altLang="en-US" smtClean="0"/>
              <a:t>21</a:t>
            </a:fld>
            <a:endParaRPr kumimoji="1" lang="ja-JP" altLang="en-US"/>
          </a:p>
        </p:txBody>
      </p:sp>
    </p:spTree>
    <p:extLst>
      <p:ext uri="{BB962C8B-B14F-4D97-AF65-F5344CB8AC3E}">
        <p14:creationId xmlns:p14="http://schemas.microsoft.com/office/powerpoint/2010/main" val="2052026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D07F64-1653-4C6F-A867-E771A2965717}"/>
              </a:ext>
            </a:extLst>
          </p:cNvPr>
          <p:cNvSpPr>
            <a:spLocks noGrp="1"/>
          </p:cNvSpPr>
          <p:nvPr>
            <p:ph type="title"/>
          </p:nvPr>
        </p:nvSpPr>
        <p:spPr/>
        <p:txBody>
          <a:bodyPr/>
          <a:lstStyle/>
          <a:p>
            <a:r>
              <a:rPr kumimoji="1" lang="en-US" altLang="ja-JP" dirty="0"/>
              <a:t>Web</a:t>
            </a:r>
            <a:r>
              <a:rPr kumimoji="1" lang="ja-JP" altLang="en-US" dirty="0"/>
              <a:t>ページが表示されるまでの仕組み</a:t>
            </a:r>
          </a:p>
        </p:txBody>
      </p:sp>
      <p:sp>
        <p:nvSpPr>
          <p:cNvPr id="3" name="コンテンツ プレースホルダー 2">
            <a:extLst>
              <a:ext uri="{FF2B5EF4-FFF2-40B4-BE49-F238E27FC236}">
                <a16:creationId xmlns:a16="http://schemas.microsoft.com/office/drawing/2014/main" id="{B788978E-2718-47A5-8808-69CD817F1ED4}"/>
              </a:ext>
            </a:extLst>
          </p:cNvPr>
          <p:cNvSpPr>
            <a:spLocks noGrp="1"/>
          </p:cNvSpPr>
          <p:nvPr>
            <p:ph idx="1"/>
          </p:nvPr>
        </p:nvSpPr>
        <p:spPr>
          <a:xfrm>
            <a:off x="503717" y="4787565"/>
            <a:ext cx="11506200" cy="1821273"/>
          </a:xfrm>
        </p:spPr>
        <p:txBody>
          <a:bodyPr>
            <a:normAutofit fontScale="92500" lnSpcReduction="10000"/>
          </a:bodyPr>
          <a:lstStyle/>
          <a:p>
            <a:pPr marL="0" indent="0">
              <a:buNone/>
            </a:pPr>
            <a:r>
              <a:rPr kumimoji="1" lang="en-US" altLang="ja-JP" dirty="0"/>
              <a:t>DNS</a:t>
            </a:r>
            <a:r>
              <a:rPr kumimoji="1" lang="ja-JP" altLang="en-US" dirty="0"/>
              <a:t>サーバ</a:t>
            </a:r>
            <a:r>
              <a:rPr kumimoji="1" lang="en-US" altLang="ja-JP" dirty="0"/>
              <a:t>(Domain Name </a:t>
            </a:r>
            <a:r>
              <a:rPr kumimoji="1" lang="en-US" altLang="ja-JP" dirty="0" smtClean="0"/>
              <a:t>System</a:t>
            </a:r>
            <a:r>
              <a:rPr kumimoji="1" lang="ja-JP" altLang="en-US" dirty="0" smtClean="0"/>
              <a:t>　サーバ</a:t>
            </a:r>
            <a:r>
              <a:rPr kumimoji="1" lang="en-US" altLang="ja-JP" dirty="0" smtClean="0"/>
              <a:t>)</a:t>
            </a:r>
            <a:endParaRPr kumimoji="1" lang="en-US" altLang="ja-JP" dirty="0"/>
          </a:p>
          <a:p>
            <a:pPr marL="457200" lvl="1" indent="0">
              <a:buNone/>
            </a:pPr>
            <a:r>
              <a:rPr kumimoji="1" lang="en-US" altLang="ja-JP" dirty="0"/>
              <a:t>URL</a:t>
            </a:r>
            <a:r>
              <a:rPr lang="ja-JP" altLang="en-US" dirty="0"/>
              <a:t>と</a:t>
            </a:r>
            <a:r>
              <a:rPr kumimoji="1" lang="en-US" altLang="ja-JP" dirty="0"/>
              <a:t>IP</a:t>
            </a:r>
            <a:r>
              <a:rPr kumimoji="1" lang="ja-JP" altLang="en-US" dirty="0"/>
              <a:t>アドレスを対応付ける役割を持つ</a:t>
            </a:r>
            <a:endParaRPr kumimoji="1" lang="en-US" altLang="ja-JP" dirty="0"/>
          </a:p>
          <a:p>
            <a:pPr marL="457200" lvl="1" indent="0">
              <a:buNone/>
            </a:pPr>
            <a:r>
              <a:rPr lang="en-US" altLang="ja-JP" dirty="0"/>
              <a:t>DNS</a:t>
            </a:r>
            <a:r>
              <a:rPr lang="ja-JP" altLang="en-US" dirty="0"/>
              <a:t>サーバからもらった</a:t>
            </a:r>
            <a:r>
              <a:rPr lang="en-US" altLang="ja-JP" dirty="0"/>
              <a:t>IP</a:t>
            </a:r>
            <a:r>
              <a:rPr lang="ja-JP" altLang="en-US" dirty="0"/>
              <a:t>アドレスで</a:t>
            </a:r>
            <a:r>
              <a:rPr lang="en-US" altLang="ja-JP" dirty="0"/>
              <a:t>Web</a:t>
            </a:r>
            <a:r>
              <a:rPr lang="ja-JP" altLang="en-US" dirty="0"/>
              <a:t>サーバへとアクセスする</a:t>
            </a:r>
            <a:endParaRPr kumimoji="1" lang="ja-JP" altLang="en-US" dirty="0"/>
          </a:p>
          <a:p>
            <a:endParaRPr kumimoji="1" lang="ja-JP" altLang="en-US" dirty="0"/>
          </a:p>
        </p:txBody>
      </p:sp>
      <p:grpSp>
        <p:nvGrpSpPr>
          <p:cNvPr id="32" name="グループ化 31">
            <a:extLst>
              <a:ext uri="{FF2B5EF4-FFF2-40B4-BE49-F238E27FC236}">
                <a16:creationId xmlns:a16="http://schemas.microsoft.com/office/drawing/2014/main" id="{88DD543F-259E-43E0-BB46-B4CAA99C0596}"/>
              </a:ext>
            </a:extLst>
          </p:cNvPr>
          <p:cNvGrpSpPr/>
          <p:nvPr/>
        </p:nvGrpSpPr>
        <p:grpSpPr>
          <a:xfrm>
            <a:off x="3337525" y="2936350"/>
            <a:ext cx="1361492" cy="868391"/>
            <a:chOff x="971600" y="1268760"/>
            <a:chExt cx="1573324" cy="936104"/>
          </a:xfrm>
        </p:grpSpPr>
        <p:sp>
          <p:nvSpPr>
            <p:cNvPr id="33" name="フレーム 32">
              <a:extLst>
                <a:ext uri="{FF2B5EF4-FFF2-40B4-BE49-F238E27FC236}">
                  <a16:creationId xmlns:a16="http://schemas.microsoft.com/office/drawing/2014/main" id="{A6CBC7C9-88BF-4DFB-B24F-B4959D6B7CDD}"/>
                </a:ext>
              </a:extLst>
            </p:cNvPr>
            <p:cNvSpPr/>
            <p:nvPr/>
          </p:nvSpPr>
          <p:spPr>
            <a:xfrm>
              <a:off x="971600" y="1268760"/>
              <a:ext cx="1224136" cy="720080"/>
            </a:xfrm>
            <a:prstGeom prst="fram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ja-JP" altLang="en-US" sz="1350">
                <a:solidFill>
                  <a:schemeClr val="tx1"/>
                </a:solidFill>
              </a:endParaRPr>
            </a:p>
          </p:txBody>
        </p:sp>
        <p:sp>
          <p:nvSpPr>
            <p:cNvPr id="34" name="正方形/長方形 33">
              <a:extLst>
                <a:ext uri="{FF2B5EF4-FFF2-40B4-BE49-F238E27FC236}">
                  <a16:creationId xmlns:a16="http://schemas.microsoft.com/office/drawing/2014/main" id="{CDBB1BB2-E93A-4127-B2E7-4524A962ABED}"/>
                </a:ext>
              </a:extLst>
            </p:cNvPr>
            <p:cNvSpPr/>
            <p:nvPr/>
          </p:nvSpPr>
          <p:spPr>
            <a:xfrm>
              <a:off x="1457654" y="1992288"/>
              <a:ext cx="277180" cy="10628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ja-JP" altLang="en-US" sz="1350"/>
            </a:p>
          </p:txBody>
        </p:sp>
        <p:sp>
          <p:nvSpPr>
            <p:cNvPr id="35" name="正方形/長方形 34">
              <a:extLst>
                <a:ext uri="{FF2B5EF4-FFF2-40B4-BE49-F238E27FC236}">
                  <a16:creationId xmlns:a16="http://schemas.microsoft.com/office/drawing/2014/main" id="{0A5C1420-7E7D-4ECA-98A7-B2DAD0D34A58}"/>
                </a:ext>
              </a:extLst>
            </p:cNvPr>
            <p:cNvSpPr/>
            <p:nvPr/>
          </p:nvSpPr>
          <p:spPr>
            <a:xfrm>
              <a:off x="1331640" y="2098576"/>
              <a:ext cx="529208" cy="10628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ja-JP" altLang="en-US" sz="1350"/>
            </a:p>
          </p:txBody>
        </p:sp>
        <p:sp>
          <p:nvSpPr>
            <p:cNvPr id="36" name="正方形/長方形 35">
              <a:extLst>
                <a:ext uri="{FF2B5EF4-FFF2-40B4-BE49-F238E27FC236}">
                  <a16:creationId xmlns:a16="http://schemas.microsoft.com/office/drawing/2014/main" id="{4998507F-DEC6-4F31-9EE1-60B2B0633159}"/>
                </a:ext>
              </a:extLst>
            </p:cNvPr>
            <p:cNvSpPr/>
            <p:nvPr/>
          </p:nvSpPr>
          <p:spPr>
            <a:xfrm>
              <a:off x="2267744" y="1268760"/>
              <a:ext cx="277180"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ja-JP" altLang="en-US" sz="1350"/>
            </a:p>
          </p:txBody>
        </p:sp>
      </p:grpSp>
      <p:grpSp>
        <p:nvGrpSpPr>
          <p:cNvPr id="37" name="グループ化 36">
            <a:extLst>
              <a:ext uri="{FF2B5EF4-FFF2-40B4-BE49-F238E27FC236}">
                <a16:creationId xmlns:a16="http://schemas.microsoft.com/office/drawing/2014/main" id="{A4015750-943E-45E6-BC1C-D76D7D077038}"/>
              </a:ext>
            </a:extLst>
          </p:cNvPr>
          <p:cNvGrpSpPr/>
          <p:nvPr/>
        </p:nvGrpSpPr>
        <p:grpSpPr>
          <a:xfrm>
            <a:off x="7721171" y="2936350"/>
            <a:ext cx="614134" cy="868391"/>
            <a:chOff x="4582394" y="1249186"/>
            <a:chExt cx="709685" cy="936104"/>
          </a:xfrm>
        </p:grpSpPr>
        <p:sp>
          <p:nvSpPr>
            <p:cNvPr id="38" name="正方形/長方形 37">
              <a:extLst>
                <a:ext uri="{FF2B5EF4-FFF2-40B4-BE49-F238E27FC236}">
                  <a16:creationId xmlns:a16="http://schemas.microsoft.com/office/drawing/2014/main" id="{A3BFC690-37D1-4CCD-B566-B365B7FAF470}"/>
                </a:ext>
              </a:extLst>
            </p:cNvPr>
            <p:cNvSpPr/>
            <p:nvPr/>
          </p:nvSpPr>
          <p:spPr>
            <a:xfrm>
              <a:off x="4582394" y="1249186"/>
              <a:ext cx="709685"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ja-JP" altLang="en-US" sz="1350"/>
            </a:p>
          </p:txBody>
        </p:sp>
        <p:sp>
          <p:nvSpPr>
            <p:cNvPr id="39" name="正方形/長方形 38">
              <a:extLst>
                <a:ext uri="{FF2B5EF4-FFF2-40B4-BE49-F238E27FC236}">
                  <a16:creationId xmlns:a16="http://schemas.microsoft.com/office/drawing/2014/main" id="{F3F711A5-AB8E-4BD4-91BC-FC831EE02404}"/>
                </a:ext>
              </a:extLst>
            </p:cNvPr>
            <p:cNvSpPr/>
            <p:nvPr/>
          </p:nvSpPr>
          <p:spPr>
            <a:xfrm>
              <a:off x="4652939" y="1383111"/>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ja-JP" altLang="en-US" sz="1350"/>
            </a:p>
          </p:txBody>
        </p:sp>
        <p:sp>
          <p:nvSpPr>
            <p:cNvPr id="40" name="正方形/長方形 39">
              <a:extLst>
                <a:ext uri="{FF2B5EF4-FFF2-40B4-BE49-F238E27FC236}">
                  <a16:creationId xmlns:a16="http://schemas.microsoft.com/office/drawing/2014/main" id="{5E3D6EAC-AC32-4206-8159-A09129C0B858}"/>
                </a:ext>
              </a:extLst>
            </p:cNvPr>
            <p:cNvSpPr/>
            <p:nvPr/>
          </p:nvSpPr>
          <p:spPr>
            <a:xfrm>
              <a:off x="4652938" y="1609456"/>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ja-JP" altLang="en-US" sz="1350"/>
            </a:p>
          </p:txBody>
        </p:sp>
      </p:grpSp>
      <p:sp>
        <p:nvSpPr>
          <p:cNvPr id="41" name="テキスト ボックス 40">
            <a:extLst>
              <a:ext uri="{FF2B5EF4-FFF2-40B4-BE49-F238E27FC236}">
                <a16:creationId xmlns:a16="http://schemas.microsoft.com/office/drawing/2014/main" id="{C8B3CD52-98FC-4EF5-A4BE-804B018D4C94}"/>
              </a:ext>
            </a:extLst>
          </p:cNvPr>
          <p:cNvSpPr txBox="1"/>
          <p:nvPr/>
        </p:nvSpPr>
        <p:spPr>
          <a:xfrm>
            <a:off x="3435419" y="3865012"/>
            <a:ext cx="1180394" cy="371167"/>
          </a:xfrm>
          <a:prstGeom prst="rect">
            <a:avLst/>
          </a:prstGeom>
          <a:noFill/>
        </p:spPr>
        <p:txBody>
          <a:bodyPr wrap="none" rtlCol="0">
            <a:spAutoFit/>
          </a:bodyPr>
          <a:lstStyle/>
          <a:p>
            <a:r>
              <a:rPr lang="ja-JP" altLang="en-US" sz="1350" dirty="0"/>
              <a:t>クライアント</a:t>
            </a:r>
          </a:p>
        </p:txBody>
      </p:sp>
      <p:sp>
        <p:nvSpPr>
          <p:cNvPr id="42" name="テキスト ボックス 41">
            <a:extLst>
              <a:ext uri="{FF2B5EF4-FFF2-40B4-BE49-F238E27FC236}">
                <a16:creationId xmlns:a16="http://schemas.microsoft.com/office/drawing/2014/main" id="{E746009B-03A5-42F3-8245-02D764195549}"/>
              </a:ext>
            </a:extLst>
          </p:cNvPr>
          <p:cNvSpPr txBox="1"/>
          <p:nvPr/>
        </p:nvSpPr>
        <p:spPr>
          <a:xfrm>
            <a:off x="7471918" y="3865012"/>
            <a:ext cx="1180468" cy="371167"/>
          </a:xfrm>
          <a:prstGeom prst="rect">
            <a:avLst/>
          </a:prstGeom>
          <a:noFill/>
        </p:spPr>
        <p:txBody>
          <a:bodyPr wrap="none" rtlCol="0">
            <a:spAutoFit/>
          </a:bodyPr>
          <a:lstStyle/>
          <a:p>
            <a:r>
              <a:rPr lang="en-US" altLang="ja-JP" sz="1350" dirty="0"/>
              <a:t>Web</a:t>
            </a:r>
            <a:r>
              <a:rPr lang="ja-JP" altLang="en-US" sz="1350" dirty="0"/>
              <a:t>サーバ</a:t>
            </a:r>
          </a:p>
        </p:txBody>
      </p:sp>
      <p:cxnSp>
        <p:nvCxnSpPr>
          <p:cNvPr id="43" name="直線矢印コネクタ 42">
            <a:extLst>
              <a:ext uri="{FF2B5EF4-FFF2-40B4-BE49-F238E27FC236}">
                <a16:creationId xmlns:a16="http://schemas.microsoft.com/office/drawing/2014/main" id="{01BFF461-A13F-4CB9-87B3-702C6B70DFFA}"/>
              </a:ext>
            </a:extLst>
          </p:cNvPr>
          <p:cNvCxnSpPr/>
          <p:nvPr/>
        </p:nvCxnSpPr>
        <p:spPr>
          <a:xfrm>
            <a:off x="5041716" y="3540117"/>
            <a:ext cx="2430202" cy="0"/>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
        <p:nvSpPr>
          <p:cNvPr id="44" name="テキスト ボックス 43">
            <a:extLst>
              <a:ext uri="{FF2B5EF4-FFF2-40B4-BE49-F238E27FC236}">
                <a16:creationId xmlns:a16="http://schemas.microsoft.com/office/drawing/2014/main" id="{DFF495F5-D8C4-43BC-849D-045CAE9512B4}"/>
              </a:ext>
            </a:extLst>
          </p:cNvPr>
          <p:cNvSpPr txBox="1"/>
          <p:nvPr/>
        </p:nvSpPr>
        <p:spPr>
          <a:xfrm>
            <a:off x="5293589" y="3272098"/>
            <a:ext cx="2280167" cy="300082"/>
          </a:xfrm>
          <a:prstGeom prst="rect">
            <a:avLst/>
          </a:prstGeom>
          <a:noFill/>
        </p:spPr>
        <p:txBody>
          <a:bodyPr wrap="square" rtlCol="0">
            <a:spAutoFit/>
          </a:bodyPr>
          <a:lstStyle/>
          <a:p>
            <a:r>
              <a:rPr lang="en-US" altLang="ja-JP" sz="1350" dirty="0"/>
              <a:t>IP</a:t>
            </a:r>
            <a:r>
              <a:rPr lang="ja-JP" altLang="en-US" sz="1350" dirty="0" smtClean="0"/>
              <a:t>アドレスによりアクセス</a:t>
            </a:r>
            <a:endParaRPr lang="ja-JP" altLang="en-US" sz="1350" dirty="0"/>
          </a:p>
        </p:txBody>
      </p:sp>
      <p:grpSp>
        <p:nvGrpSpPr>
          <p:cNvPr id="45" name="グループ化 44">
            <a:extLst>
              <a:ext uri="{FF2B5EF4-FFF2-40B4-BE49-F238E27FC236}">
                <a16:creationId xmlns:a16="http://schemas.microsoft.com/office/drawing/2014/main" id="{44758D36-B5F8-4A81-9FDB-20C1918E8315}"/>
              </a:ext>
            </a:extLst>
          </p:cNvPr>
          <p:cNvGrpSpPr/>
          <p:nvPr/>
        </p:nvGrpSpPr>
        <p:grpSpPr>
          <a:xfrm>
            <a:off x="7721171" y="1533833"/>
            <a:ext cx="614134" cy="868391"/>
            <a:chOff x="4582394" y="1249186"/>
            <a:chExt cx="709685" cy="936104"/>
          </a:xfrm>
        </p:grpSpPr>
        <p:sp>
          <p:nvSpPr>
            <p:cNvPr id="46" name="正方形/長方形 45">
              <a:extLst>
                <a:ext uri="{FF2B5EF4-FFF2-40B4-BE49-F238E27FC236}">
                  <a16:creationId xmlns:a16="http://schemas.microsoft.com/office/drawing/2014/main" id="{3EF075C4-9987-460D-9084-7A2F7BB3359E}"/>
                </a:ext>
              </a:extLst>
            </p:cNvPr>
            <p:cNvSpPr/>
            <p:nvPr/>
          </p:nvSpPr>
          <p:spPr>
            <a:xfrm>
              <a:off x="4582394" y="1249186"/>
              <a:ext cx="709685"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ja-JP" altLang="en-US" sz="1350"/>
            </a:p>
          </p:txBody>
        </p:sp>
        <p:sp>
          <p:nvSpPr>
            <p:cNvPr id="47" name="正方形/長方形 46">
              <a:extLst>
                <a:ext uri="{FF2B5EF4-FFF2-40B4-BE49-F238E27FC236}">
                  <a16:creationId xmlns:a16="http://schemas.microsoft.com/office/drawing/2014/main" id="{1873D0C9-760F-4D9F-9C3A-E4317E9006F9}"/>
                </a:ext>
              </a:extLst>
            </p:cNvPr>
            <p:cNvSpPr/>
            <p:nvPr/>
          </p:nvSpPr>
          <p:spPr>
            <a:xfrm>
              <a:off x="4652939" y="1383111"/>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ja-JP" altLang="en-US" sz="1350"/>
            </a:p>
          </p:txBody>
        </p:sp>
        <p:sp>
          <p:nvSpPr>
            <p:cNvPr id="48" name="正方形/長方形 47">
              <a:extLst>
                <a:ext uri="{FF2B5EF4-FFF2-40B4-BE49-F238E27FC236}">
                  <a16:creationId xmlns:a16="http://schemas.microsoft.com/office/drawing/2014/main" id="{C58586E9-5991-4DDF-9521-7FEA4FC92D99}"/>
                </a:ext>
              </a:extLst>
            </p:cNvPr>
            <p:cNvSpPr/>
            <p:nvPr/>
          </p:nvSpPr>
          <p:spPr>
            <a:xfrm>
              <a:off x="4652938" y="1609456"/>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ja-JP" altLang="en-US" sz="1350"/>
            </a:p>
          </p:txBody>
        </p:sp>
      </p:grpSp>
      <p:sp>
        <p:nvSpPr>
          <p:cNvPr id="49" name="テキスト ボックス 48">
            <a:extLst>
              <a:ext uri="{FF2B5EF4-FFF2-40B4-BE49-F238E27FC236}">
                <a16:creationId xmlns:a16="http://schemas.microsoft.com/office/drawing/2014/main" id="{AC6D22A7-B5DD-4942-BA13-42DBC68D4FC4}"/>
              </a:ext>
            </a:extLst>
          </p:cNvPr>
          <p:cNvSpPr txBox="1"/>
          <p:nvPr/>
        </p:nvSpPr>
        <p:spPr>
          <a:xfrm>
            <a:off x="7432267" y="2462495"/>
            <a:ext cx="1148950" cy="371167"/>
          </a:xfrm>
          <a:prstGeom prst="rect">
            <a:avLst/>
          </a:prstGeom>
          <a:noFill/>
        </p:spPr>
        <p:txBody>
          <a:bodyPr wrap="none" rtlCol="0">
            <a:spAutoFit/>
          </a:bodyPr>
          <a:lstStyle/>
          <a:p>
            <a:r>
              <a:rPr lang="en-US" altLang="ja-JP" sz="1350" dirty="0"/>
              <a:t>DNS</a:t>
            </a:r>
            <a:r>
              <a:rPr lang="ja-JP" altLang="en-US" sz="1350" dirty="0"/>
              <a:t>サーバ</a:t>
            </a:r>
          </a:p>
        </p:txBody>
      </p:sp>
      <p:cxnSp>
        <p:nvCxnSpPr>
          <p:cNvPr id="50" name="直線矢印コネクタ 49">
            <a:extLst>
              <a:ext uri="{FF2B5EF4-FFF2-40B4-BE49-F238E27FC236}">
                <a16:creationId xmlns:a16="http://schemas.microsoft.com/office/drawing/2014/main" id="{B23BE0C3-3087-4598-AEC0-B441DDBDF354}"/>
              </a:ext>
            </a:extLst>
          </p:cNvPr>
          <p:cNvCxnSpPr>
            <a:cxnSpLocks/>
          </p:cNvCxnSpPr>
          <p:nvPr/>
        </p:nvCxnSpPr>
        <p:spPr>
          <a:xfrm flipV="1">
            <a:off x="4825133" y="1943415"/>
            <a:ext cx="2604950" cy="1091979"/>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51" name="直線矢印コネクタ 50">
            <a:extLst>
              <a:ext uri="{FF2B5EF4-FFF2-40B4-BE49-F238E27FC236}">
                <a16:creationId xmlns:a16="http://schemas.microsoft.com/office/drawing/2014/main" id="{B2457F0D-5D9E-40C3-B9B0-488CE764C790}"/>
              </a:ext>
            </a:extLst>
          </p:cNvPr>
          <p:cNvCxnSpPr>
            <a:cxnSpLocks/>
          </p:cNvCxnSpPr>
          <p:nvPr/>
        </p:nvCxnSpPr>
        <p:spPr>
          <a:xfrm flipV="1">
            <a:off x="4862290" y="2181562"/>
            <a:ext cx="2628839" cy="1101994"/>
          </a:xfrm>
          <a:prstGeom prst="straightConnector1">
            <a:avLst/>
          </a:prstGeom>
          <a:ln w="57150">
            <a:headEnd type="triangle"/>
            <a:tailEnd type="none"/>
          </a:ln>
        </p:spPr>
        <p:style>
          <a:lnRef idx="3">
            <a:schemeClr val="accent5"/>
          </a:lnRef>
          <a:fillRef idx="0">
            <a:schemeClr val="accent5"/>
          </a:fillRef>
          <a:effectRef idx="2">
            <a:schemeClr val="accent5"/>
          </a:effectRef>
          <a:fontRef idx="minor">
            <a:schemeClr val="tx1"/>
          </a:fontRef>
        </p:style>
      </p:cxnSp>
      <p:sp>
        <p:nvSpPr>
          <p:cNvPr id="52" name="テキスト ボックス 51">
            <a:extLst>
              <a:ext uri="{FF2B5EF4-FFF2-40B4-BE49-F238E27FC236}">
                <a16:creationId xmlns:a16="http://schemas.microsoft.com/office/drawing/2014/main" id="{F9AB1786-DCC4-4D67-B759-9322FEBFC883}"/>
              </a:ext>
            </a:extLst>
          </p:cNvPr>
          <p:cNvSpPr txBox="1"/>
          <p:nvPr/>
        </p:nvSpPr>
        <p:spPr>
          <a:xfrm>
            <a:off x="5041716" y="1812230"/>
            <a:ext cx="1992853" cy="507831"/>
          </a:xfrm>
          <a:prstGeom prst="rect">
            <a:avLst/>
          </a:prstGeom>
          <a:noFill/>
        </p:spPr>
        <p:txBody>
          <a:bodyPr wrap="none" rtlCol="0">
            <a:spAutoFit/>
          </a:bodyPr>
          <a:lstStyle/>
          <a:p>
            <a:r>
              <a:rPr lang="en-US" altLang="ja-JP" sz="1350" dirty="0"/>
              <a:t>http://</a:t>
            </a:r>
            <a:r>
              <a:rPr lang="en-US" altLang="ja-JP" sz="1350" dirty="0" smtClean="0"/>
              <a:t>www.hoge.co.jp</a:t>
            </a:r>
          </a:p>
          <a:p>
            <a:r>
              <a:rPr lang="ja-JP" altLang="en-US" sz="1350" dirty="0" smtClean="0"/>
              <a:t>の</a:t>
            </a:r>
            <a:r>
              <a:rPr lang="ja-JP" altLang="en-US" sz="1350" dirty="0"/>
              <a:t>照会</a:t>
            </a:r>
          </a:p>
        </p:txBody>
      </p:sp>
      <p:sp>
        <p:nvSpPr>
          <p:cNvPr id="53" name="テキスト ボックス 52">
            <a:extLst>
              <a:ext uri="{FF2B5EF4-FFF2-40B4-BE49-F238E27FC236}">
                <a16:creationId xmlns:a16="http://schemas.microsoft.com/office/drawing/2014/main" id="{11265064-F504-49E1-A1D4-3803F1017FA0}"/>
              </a:ext>
            </a:extLst>
          </p:cNvPr>
          <p:cNvSpPr txBox="1"/>
          <p:nvPr/>
        </p:nvSpPr>
        <p:spPr>
          <a:xfrm>
            <a:off x="6153474" y="2801221"/>
            <a:ext cx="1182505" cy="300082"/>
          </a:xfrm>
          <a:prstGeom prst="rect">
            <a:avLst/>
          </a:prstGeom>
          <a:noFill/>
        </p:spPr>
        <p:txBody>
          <a:bodyPr wrap="square" rtlCol="0">
            <a:spAutoFit/>
          </a:bodyPr>
          <a:lstStyle/>
          <a:p>
            <a:r>
              <a:rPr lang="en-US" altLang="ja-JP" sz="1350" dirty="0"/>
              <a:t>IP</a:t>
            </a:r>
            <a:r>
              <a:rPr lang="ja-JP" altLang="en-US" sz="1350" dirty="0"/>
              <a:t>アドレス</a:t>
            </a:r>
          </a:p>
        </p:txBody>
      </p:sp>
      <p:cxnSp>
        <p:nvCxnSpPr>
          <p:cNvPr id="54" name="直線矢印コネクタ 53">
            <a:extLst>
              <a:ext uri="{FF2B5EF4-FFF2-40B4-BE49-F238E27FC236}">
                <a16:creationId xmlns:a16="http://schemas.microsoft.com/office/drawing/2014/main" id="{B675B399-F539-4458-9602-726FF251EB87}"/>
              </a:ext>
            </a:extLst>
          </p:cNvPr>
          <p:cNvCxnSpPr/>
          <p:nvPr/>
        </p:nvCxnSpPr>
        <p:spPr>
          <a:xfrm>
            <a:off x="5041716" y="3796175"/>
            <a:ext cx="2430202" cy="0"/>
          </a:xfrm>
          <a:prstGeom prst="straightConnector1">
            <a:avLst/>
          </a:prstGeom>
          <a:ln w="57150">
            <a:headEnd type="triangle"/>
            <a:tailEnd type="none"/>
          </a:ln>
        </p:spPr>
        <p:style>
          <a:lnRef idx="3">
            <a:schemeClr val="accent5"/>
          </a:lnRef>
          <a:fillRef idx="0">
            <a:schemeClr val="accent5"/>
          </a:fillRef>
          <a:effectRef idx="2">
            <a:schemeClr val="accent5"/>
          </a:effectRef>
          <a:fontRef idx="minor">
            <a:schemeClr val="tx1"/>
          </a:fontRef>
        </p:style>
      </p:cxnSp>
      <p:sp>
        <p:nvSpPr>
          <p:cNvPr id="55" name="テキスト ボックス 54">
            <a:extLst>
              <a:ext uri="{FF2B5EF4-FFF2-40B4-BE49-F238E27FC236}">
                <a16:creationId xmlns:a16="http://schemas.microsoft.com/office/drawing/2014/main" id="{37AAF5D2-78E1-4CD2-912E-537CBF4B7E31}"/>
              </a:ext>
            </a:extLst>
          </p:cNvPr>
          <p:cNvSpPr txBox="1"/>
          <p:nvPr/>
        </p:nvSpPr>
        <p:spPr>
          <a:xfrm>
            <a:off x="5496633" y="3870811"/>
            <a:ext cx="1705449" cy="628130"/>
          </a:xfrm>
          <a:prstGeom prst="rect">
            <a:avLst/>
          </a:prstGeom>
          <a:noFill/>
        </p:spPr>
        <p:txBody>
          <a:bodyPr wrap="none" rtlCol="0">
            <a:spAutoFit/>
          </a:bodyPr>
          <a:lstStyle/>
          <a:p>
            <a:pPr algn="ctr"/>
            <a:r>
              <a:rPr lang="ja-JP" altLang="en-US" sz="1350" dirty="0"/>
              <a:t>各種データ</a:t>
            </a:r>
            <a:r>
              <a:rPr lang="en-US" altLang="ja-JP" sz="1350" dirty="0"/>
              <a:t/>
            </a:r>
            <a:br>
              <a:rPr lang="en-US" altLang="ja-JP" sz="1350" dirty="0"/>
            </a:br>
            <a:r>
              <a:rPr lang="en-US" altLang="ja-JP" sz="1350" dirty="0"/>
              <a:t>(HTML, </a:t>
            </a:r>
            <a:r>
              <a:rPr lang="ja-JP" altLang="en-US" sz="1350" dirty="0"/>
              <a:t>画像ほか</a:t>
            </a:r>
            <a:r>
              <a:rPr lang="en-US" altLang="ja-JP" sz="1350" dirty="0"/>
              <a:t>)</a:t>
            </a:r>
            <a:endParaRPr lang="ja-JP" altLang="en-US" sz="1350" dirty="0"/>
          </a:p>
        </p:txBody>
      </p:sp>
      <p:sp>
        <p:nvSpPr>
          <p:cNvPr id="59" name="テキスト ボックス 58">
            <a:extLst>
              <a:ext uri="{FF2B5EF4-FFF2-40B4-BE49-F238E27FC236}">
                <a16:creationId xmlns:a16="http://schemas.microsoft.com/office/drawing/2014/main" id="{6AE9FED8-E095-4537-BBCE-79BCCA9F65BE}"/>
              </a:ext>
            </a:extLst>
          </p:cNvPr>
          <p:cNvSpPr txBox="1"/>
          <p:nvPr/>
        </p:nvSpPr>
        <p:spPr>
          <a:xfrm>
            <a:off x="4715568" y="1684628"/>
            <a:ext cx="432619" cy="369332"/>
          </a:xfrm>
          <a:prstGeom prst="rect">
            <a:avLst/>
          </a:prstGeom>
          <a:noFill/>
        </p:spPr>
        <p:txBody>
          <a:bodyPr wrap="square" rtlCol="0">
            <a:spAutoFit/>
          </a:bodyPr>
          <a:lstStyle/>
          <a:p>
            <a:r>
              <a:rPr lang="ja-JP" altLang="en-US" dirty="0"/>
              <a:t>①</a:t>
            </a:r>
            <a:endParaRPr kumimoji="1" lang="ja-JP" altLang="en-US" dirty="0"/>
          </a:p>
        </p:txBody>
      </p:sp>
      <p:sp>
        <p:nvSpPr>
          <p:cNvPr id="60" name="テキスト ボックス 59">
            <a:extLst>
              <a:ext uri="{FF2B5EF4-FFF2-40B4-BE49-F238E27FC236}">
                <a16:creationId xmlns:a16="http://schemas.microsoft.com/office/drawing/2014/main" id="{5919035F-D0CF-4721-9953-AE09F8DF541C}"/>
              </a:ext>
            </a:extLst>
          </p:cNvPr>
          <p:cNvSpPr txBox="1"/>
          <p:nvPr/>
        </p:nvSpPr>
        <p:spPr>
          <a:xfrm>
            <a:off x="5904221" y="2783890"/>
            <a:ext cx="432619" cy="369332"/>
          </a:xfrm>
          <a:prstGeom prst="rect">
            <a:avLst/>
          </a:prstGeom>
          <a:noFill/>
        </p:spPr>
        <p:txBody>
          <a:bodyPr wrap="square" rtlCol="0">
            <a:spAutoFit/>
          </a:bodyPr>
          <a:lstStyle/>
          <a:p>
            <a:r>
              <a:rPr kumimoji="1" lang="ja-JP" altLang="en-US" dirty="0"/>
              <a:t>②</a:t>
            </a:r>
          </a:p>
        </p:txBody>
      </p:sp>
      <p:sp>
        <p:nvSpPr>
          <p:cNvPr id="61" name="テキスト ボックス 60">
            <a:extLst>
              <a:ext uri="{FF2B5EF4-FFF2-40B4-BE49-F238E27FC236}">
                <a16:creationId xmlns:a16="http://schemas.microsoft.com/office/drawing/2014/main" id="{D9FCF68F-8933-4687-B824-2C1B406D6CB9}"/>
              </a:ext>
            </a:extLst>
          </p:cNvPr>
          <p:cNvSpPr txBox="1"/>
          <p:nvPr/>
        </p:nvSpPr>
        <p:spPr>
          <a:xfrm>
            <a:off x="5044337" y="3225645"/>
            <a:ext cx="432619" cy="369332"/>
          </a:xfrm>
          <a:prstGeom prst="rect">
            <a:avLst/>
          </a:prstGeom>
          <a:noFill/>
        </p:spPr>
        <p:txBody>
          <a:bodyPr wrap="square" rtlCol="0">
            <a:spAutoFit/>
          </a:bodyPr>
          <a:lstStyle/>
          <a:p>
            <a:r>
              <a:rPr lang="ja-JP" altLang="en-US" dirty="0"/>
              <a:t>③</a:t>
            </a:r>
            <a:endParaRPr kumimoji="1" lang="ja-JP" altLang="en-US" dirty="0"/>
          </a:p>
        </p:txBody>
      </p:sp>
      <p:sp>
        <p:nvSpPr>
          <p:cNvPr id="62" name="テキスト ボックス 61">
            <a:extLst>
              <a:ext uri="{FF2B5EF4-FFF2-40B4-BE49-F238E27FC236}">
                <a16:creationId xmlns:a16="http://schemas.microsoft.com/office/drawing/2014/main" id="{E186FE8F-478C-4EE8-A009-45998997F6C5}"/>
              </a:ext>
            </a:extLst>
          </p:cNvPr>
          <p:cNvSpPr txBox="1"/>
          <p:nvPr/>
        </p:nvSpPr>
        <p:spPr>
          <a:xfrm>
            <a:off x="5582040" y="3844949"/>
            <a:ext cx="432619" cy="369332"/>
          </a:xfrm>
          <a:prstGeom prst="rect">
            <a:avLst/>
          </a:prstGeom>
          <a:noFill/>
        </p:spPr>
        <p:txBody>
          <a:bodyPr wrap="square" rtlCol="0">
            <a:spAutoFit/>
          </a:bodyPr>
          <a:lstStyle/>
          <a:p>
            <a:r>
              <a:rPr lang="ja-JP" altLang="en-US" dirty="0"/>
              <a:t>④</a:t>
            </a:r>
            <a:endParaRPr kumimoji="1" lang="ja-JP" altLang="en-US" dirty="0"/>
          </a:p>
        </p:txBody>
      </p:sp>
      <p:sp>
        <p:nvSpPr>
          <p:cNvPr id="4" name="スライド番号プレースホルダー 3"/>
          <p:cNvSpPr>
            <a:spLocks noGrp="1"/>
          </p:cNvSpPr>
          <p:nvPr>
            <p:ph type="sldNum" sz="quarter" idx="12"/>
          </p:nvPr>
        </p:nvSpPr>
        <p:spPr/>
        <p:txBody>
          <a:bodyPr/>
          <a:lstStyle/>
          <a:p>
            <a:fld id="{91D6BFD3-6DDC-47C7-B5D8-E8A248B0BAD4}" type="slidenum">
              <a:rPr kumimoji="1" lang="ja-JP" altLang="en-US" smtClean="0"/>
              <a:t>22</a:t>
            </a:fld>
            <a:endParaRPr kumimoji="1" lang="ja-JP" altLang="en-US"/>
          </a:p>
        </p:txBody>
      </p:sp>
    </p:spTree>
    <p:extLst>
      <p:ext uri="{BB962C8B-B14F-4D97-AF65-F5344CB8AC3E}">
        <p14:creationId xmlns:p14="http://schemas.microsoft.com/office/powerpoint/2010/main" val="608656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10"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fade">
                                      <p:cBhvr>
                                        <p:cTn id="18" dur="500"/>
                                        <p:tgtEl>
                                          <p:spTgt spid="5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fade">
                                      <p:cBhvr>
                                        <p:cTn id="21" dur="500"/>
                                        <p:tgtEl>
                                          <p:spTgt spid="5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fade">
                                      <p:cBhvr>
                                        <p:cTn id="24" dur="500"/>
                                        <p:tgtEl>
                                          <p:spTgt spid="6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1"/>
                                        </p:tgtEl>
                                        <p:attrNameLst>
                                          <p:attrName>style.visibility</p:attrName>
                                        </p:attrNameLst>
                                      </p:cBhvr>
                                      <p:to>
                                        <p:strVal val="visible"/>
                                      </p:to>
                                    </p:set>
                                    <p:animEffect transition="in" filter="fade">
                                      <p:cBhvr>
                                        <p:cTn id="29" dur="500"/>
                                        <p:tgtEl>
                                          <p:spTgt spid="6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500"/>
                                        <p:tgtEl>
                                          <p:spTgt spid="44"/>
                                        </p:tgtEl>
                                      </p:cBhvr>
                                    </p:animEffect>
                                  </p:childTnLst>
                                </p:cTn>
                              </p:par>
                              <p:par>
                                <p:cTn id="33" presetID="10"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500"/>
                                        <p:tgtEl>
                                          <p:spTgt spid="5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fade">
                                      <p:cBhvr>
                                        <p:cTn id="43" dur="500"/>
                                        <p:tgtEl>
                                          <p:spTgt spid="5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fade">
                                      <p:cBhvr>
                                        <p:cTn id="46" dur="500"/>
                                        <p:tgtEl>
                                          <p:spTgt spid="6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
                                            <p:txEl>
                                              <p:pRg st="1" end="1"/>
                                            </p:txEl>
                                          </p:spTgt>
                                        </p:tgtEl>
                                        <p:attrNameLst>
                                          <p:attrName>style.visibility</p:attrName>
                                        </p:attrNameLst>
                                      </p:cBhvr>
                                      <p:to>
                                        <p:strVal val="visible"/>
                                      </p:to>
                                    </p:set>
                                    <p:animEffect transition="in" filter="fade">
                                      <p:cBhvr>
                                        <p:cTn id="51" dur="500"/>
                                        <p:tgtEl>
                                          <p:spTgt spid="3">
                                            <p:txEl>
                                              <p:pRg st="1" end="1"/>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3">
                                            <p:txEl>
                                              <p:pRg st="2" end="2"/>
                                            </p:txEl>
                                          </p:spTgt>
                                        </p:tgtEl>
                                        <p:attrNameLst>
                                          <p:attrName>style.visibility</p:attrName>
                                        </p:attrNameLst>
                                      </p:cBhvr>
                                      <p:to>
                                        <p:strVal val="visible"/>
                                      </p:to>
                                    </p:set>
                                    <p:animEffect transition="in" filter="fade">
                                      <p:cBhvr>
                                        <p:cTn id="54"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52" grpId="0"/>
      <p:bldP spid="53" grpId="0"/>
      <p:bldP spid="55" grpId="0"/>
      <p:bldP spid="59" grpId="0"/>
      <p:bldP spid="60" grpId="0"/>
      <p:bldP spid="61" grpId="0"/>
      <p:bldP spid="6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9DCB3F-40C1-46A2-8AC5-9BCB29E75ADD}"/>
              </a:ext>
            </a:extLst>
          </p:cNvPr>
          <p:cNvSpPr>
            <a:spLocks noGrp="1"/>
          </p:cNvSpPr>
          <p:nvPr>
            <p:ph type="title"/>
          </p:nvPr>
        </p:nvSpPr>
        <p:spPr/>
        <p:txBody>
          <a:bodyPr/>
          <a:lstStyle/>
          <a:p>
            <a:r>
              <a:rPr kumimoji="1" lang="en-US" altLang="ja-JP" dirty="0"/>
              <a:t>Web</a:t>
            </a:r>
            <a:r>
              <a:rPr kumimoji="1" lang="ja-JP" altLang="en-US" dirty="0"/>
              <a:t>サーバとは</a:t>
            </a:r>
          </a:p>
        </p:txBody>
      </p:sp>
      <p:sp>
        <p:nvSpPr>
          <p:cNvPr id="3" name="コンテンツ プレースホルダー 2">
            <a:extLst>
              <a:ext uri="{FF2B5EF4-FFF2-40B4-BE49-F238E27FC236}">
                <a16:creationId xmlns:a16="http://schemas.microsoft.com/office/drawing/2014/main" id="{FBDF7999-2CA6-475B-8845-D7473703A51A}"/>
              </a:ext>
            </a:extLst>
          </p:cNvPr>
          <p:cNvSpPr>
            <a:spLocks noGrp="1"/>
          </p:cNvSpPr>
          <p:nvPr>
            <p:ph idx="1"/>
          </p:nvPr>
        </p:nvSpPr>
        <p:spPr>
          <a:xfrm>
            <a:off x="407773" y="965200"/>
            <a:ext cx="11784227" cy="5892800"/>
          </a:xfrm>
        </p:spPr>
        <p:txBody>
          <a:bodyPr>
            <a:normAutofit fontScale="70000" lnSpcReduction="20000"/>
          </a:bodyPr>
          <a:lstStyle/>
          <a:p>
            <a:r>
              <a:rPr kumimoji="1" lang="ja-JP" altLang="en-US" dirty="0"/>
              <a:t>機器の基本構成としては、</a:t>
            </a:r>
            <a:r>
              <a:rPr kumimoji="1" lang="en-US" altLang="ja-JP" dirty="0"/>
              <a:t>Web</a:t>
            </a:r>
            <a:r>
              <a:rPr kumimoji="1" lang="ja-JP" altLang="en-US" dirty="0"/>
              <a:t>サーバ</a:t>
            </a:r>
            <a:r>
              <a:rPr kumimoji="1" lang="ja-JP" altLang="en-US" dirty="0" smtClean="0"/>
              <a:t>も普通の</a:t>
            </a:r>
            <a:r>
              <a:rPr kumimoji="1" lang="en-US" altLang="ja-JP" dirty="0" smtClean="0"/>
              <a:t>PC</a:t>
            </a:r>
            <a:r>
              <a:rPr kumimoji="1" lang="ja-JP" altLang="en-US" dirty="0"/>
              <a:t>も同じ</a:t>
            </a:r>
            <a:endParaRPr kumimoji="1" lang="en-US" altLang="ja-JP" dirty="0"/>
          </a:p>
          <a:p>
            <a:pPr lvl="1"/>
            <a:r>
              <a:rPr lang="en-US" altLang="ja-JP" dirty="0"/>
              <a:t>CPU, </a:t>
            </a:r>
            <a:r>
              <a:rPr lang="ja-JP" altLang="en-US" dirty="0"/>
              <a:t>メモリ</a:t>
            </a:r>
            <a:r>
              <a:rPr lang="en-US" altLang="ja-JP" dirty="0"/>
              <a:t>, SSD/HDD</a:t>
            </a:r>
            <a:r>
              <a:rPr lang="ja-JP" altLang="en-US" dirty="0"/>
              <a:t>等で構成される</a:t>
            </a:r>
            <a:endParaRPr lang="en-US" altLang="ja-JP" dirty="0"/>
          </a:p>
          <a:p>
            <a:pPr lvl="1"/>
            <a:r>
              <a:rPr kumimoji="1" lang="en-US" altLang="ja-JP" dirty="0"/>
              <a:t>Web</a:t>
            </a:r>
            <a:r>
              <a:rPr kumimoji="1" lang="ja-JP" altLang="en-US" dirty="0"/>
              <a:t>サーバ用のソフトウェアをインストールすれば</a:t>
            </a:r>
            <a:r>
              <a:rPr kumimoji="1" lang="ja-JP" altLang="en-US" dirty="0" smtClean="0"/>
              <a:t>、普通の</a:t>
            </a:r>
            <a:r>
              <a:rPr kumimoji="1" lang="en-US" altLang="ja-JP" dirty="0" smtClean="0"/>
              <a:t>PC</a:t>
            </a:r>
            <a:r>
              <a:rPr kumimoji="1" lang="ja-JP" altLang="en-US" dirty="0"/>
              <a:t>も</a:t>
            </a:r>
            <a:r>
              <a:rPr kumimoji="1" lang="en-US" altLang="ja-JP" dirty="0"/>
              <a:t>Web</a:t>
            </a:r>
            <a:r>
              <a:rPr kumimoji="1" lang="ja-JP" altLang="en-US" dirty="0"/>
              <a:t>サーバになる</a:t>
            </a:r>
            <a:endParaRPr kumimoji="1" lang="en-US" altLang="ja-JP" dirty="0"/>
          </a:p>
          <a:p>
            <a:pPr lvl="1"/>
            <a:r>
              <a:rPr lang="en-US" altLang="ja-JP" dirty="0"/>
              <a:t>Web</a:t>
            </a:r>
            <a:r>
              <a:rPr lang="ja-JP" altLang="en-US" dirty="0"/>
              <a:t>サーバ用のソフトウェアとは</a:t>
            </a:r>
            <a:r>
              <a:rPr lang="en-US" altLang="ja-JP" dirty="0"/>
              <a:t>…</a:t>
            </a:r>
          </a:p>
          <a:p>
            <a:pPr lvl="2"/>
            <a:r>
              <a:rPr kumimoji="1" lang="en-US" altLang="ja-JP" dirty="0"/>
              <a:t>Apache, </a:t>
            </a:r>
            <a:r>
              <a:rPr kumimoji="1" lang="en-US" altLang="ja-JP" dirty="0" err="1"/>
              <a:t>nginx</a:t>
            </a:r>
            <a:r>
              <a:rPr kumimoji="1" lang="en-US" altLang="ja-JP" dirty="0"/>
              <a:t>, IIS</a:t>
            </a:r>
            <a:r>
              <a:rPr kumimoji="1" lang="ja-JP" altLang="en-US" dirty="0" smtClean="0"/>
              <a:t>など</a:t>
            </a:r>
            <a:endParaRPr kumimoji="1" lang="en-US" altLang="ja-JP" dirty="0" smtClean="0"/>
          </a:p>
          <a:p>
            <a:pPr lvl="2"/>
            <a:endParaRPr kumimoji="1" lang="en-US" altLang="ja-JP" dirty="0"/>
          </a:p>
          <a:p>
            <a:r>
              <a:rPr lang="ja-JP" altLang="en-US" dirty="0"/>
              <a:t>実業務で使われている</a:t>
            </a:r>
            <a:r>
              <a:rPr lang="en-US" altLang="ja-JP" dirty="0"/>
              <a:t>Web</a:t>
            </a:r>
            <a:r>
              <a:rPr lang="ja-JP" altLang="en-US" dirty="0"/>
              <a:t>サーバは信頼性の高い専用品である事が大半</a:t>
            </a:r>
            <a:endParaRPr lang="en-US" altLang="ja-JP" dirty="0"/>
          </a:p>
          <a:p>
            <a:pPr lvl="1"/>
            <a:r>
              <a:rPr kumimoji="1" lang="en-US" altLang="ja-JP" dirty="0"/>
              <a:t>CPU</a:t>
            </a:r>
            <a:r>
              <a:rPr kumimoji="1" lang="ja-JP" altLang="en-US" dirty="0"/>
              <a:t>やメモリ等、スペックが高い</a:t>
            </a:r>
            <a:endParaRPr kumimoji="1" lang="en-US" altLang="ja-JP" dirty="0"/>
          </a:p>
          <a:p>
            <a:pPr lvl="1"/>
            <a:r>
              <a:rPr lang="ja-JP" altLang="en-US" dirty="0"/>
              <a:t>信頼性が高く、壊れづらい</a:t>
            </a:r>
            <a:endParaRPr lang="en-US" altLang="ja-JP" dirty="0"/>
          </a:p>
          <a:p>
            <a:pPr lvl="1"/>
            <a:r>
              <a:rPr kumimoji="1" lang="ja-JP" altLang="en-US" dirty="0"/>
              <a:t>保守性を考慮し、長期間にわたって同様の部品が入手</a:t>
            </a:r>
            <a:r>
              <a:rPr kumimoji="1" lang="ja-JP" altLang="en-US" dirty="0" smtClean="0"/>
              <a:t>可能なものを使用</a:t>
            </a:r>
            <a:endParaRPr kumimoji="1" lang="en-US" altLang="ja-JP" dirty="0" smtClean="0"/>
          </a:p>
          <a:p>
            <a:pPr lvl="1"/>
            <a:endParaRPr kumimoji="1" lang="en-US" altLang="ja-JP" dirty="0"/>
          </a:p>
          <a:p>
            <a:r>
              <a:rPr kumimoji="1" lang="en-US" altLang="ja-JP" dirty="0"/>
              <a:t>Web</a:t>
            </a:r>
            <a:r>
              <a:rPr kumimoji="1" lang="ja-JP" altLang="en-US" dirty="0"/>
              <a:t>サーバの</a:t>
            </a:r>
            <a:r>
              <a:rPr kumimoji="1" lang="en-US" altLang="ja-JP" dirty="0"/>
              <a:t>OS</a:t>
            </a:r>
            <a:r>
              <a:rPr kumimoji="1" lang="ja-JP" altLang="en-US" dirty="0"/>
              <a:t>には</a:t>
            </a:r>
            <a:r>
              <a:rPr kumimoji="1" lang="en-US" altLang="ja-JP" dirty="0"/>
              <a:t>Linux</a:t>
            </a:r>
            <a:r>
              <a:rPr kumimoji="1" lang="ja-JP" altLang="en-US" dirty="0"/>
              <a:t>系の</a:t>
            </a:r>
            <a:r>
              <a:rPr kumimoji="1" lang="en-US" altLang="ja-JP" dirty="0"/>
              <a:t>OS</a:t>
            </a:r>
            <a:r>
              <a:rPr kumimoji="1" lang="ja-JP" altLang="en-US" dirty="0"/>
              <a:t>を使うことが多い</a:t>
            </a:r>
            <a:endParaRPr kumimoji="1" lang="en-US" altLang="ja-JP" dirty="0"/>
          </a:p>
          <a:p>
            <a:pPr lvl="1"/>
            <a:r>
              <a:rPr lang="en-US" altLang="ja-JP" dirty="0"/>
              <a:t>Linux</a:t>
            </a:r>
            <a:r>
              <a:rPr lang="ja-JP" altLang="en-US" dirty="0"/>
              <a:t>系</a:t>
            </a:r>
            <a:r>
              <a:rPr lang="en-US" altLang="ja-JP" dirty="0"/>
              <a:t>OS</a:t>
            </a:r>
            <a:r>
              <a:rPr lang="ja-JP" altLang="en-US" dirty="0"/>
              <a:t>：</a:t>
            </a:r>
            <a:r>
              <a:rPr lang="en-US" altLang="ja-JP" dirty="0"/>
              <a:t>Ubuntu </a:t>
            </a:r>
            <a:r>
              <a:rPr lang="en-US" altLang="ja-JP" dirty="0">
                <a:solidFill>
                  <a:srgbClr val="FF0000"/>
                </a:solidFill>
              </a:rPr>
              <a:t>Cent</a:t>
            </a:r>
            <a:r>
              <a:rPr lang="en-US" altLang="ja-JP" dirty="0"/>
              <a:t> Debian…</a:t>
            </a:r>
          </a:p>
          <a:p>
            <a:pPr lvl="1"/>
            <a:r>
              <a:rPr kumimoji="1" lang="en-US" altLang="ja-JP" dirty="0"/>
              <a:t>Windows</a:t>
            </a:r>
            <a:r>
              <a:rPr kumimoji="1" lang="ja-JP" altLang="en-US" dirty="0"/>
              <a:t>も用いることはある</a:t>
            </a:r>
            <a:r>
              <a:rPr kumimoji="1" lang="en-US" altLang="ja-JP" dirty="0"/>
              <a:t>… Windows Server</a:t>
            </a:r>
          </a:p>
          <a:p>
            <a:endParaRPr kumimoji="1" lang="ja-JP" altLang="en-US" dirty="0"/>
          </a:p>
        </p:txBody>
      </p:sp>
      <p:pic>
        <p:nvPicPr>
          <p:cNvPr id="4" name="図 3">
            <a:extLst>
              <a:ext uri="{FF2B5EF4-FFF2-40B4-BE49-F238E27FC236}">
                <a16:creationId xmlns:a16="http://schemas.microsoft.com/office/drawing/2014/main" id="{362831FD-B24D-4CB6-BE73-5D020FB221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30096" y="4015946"/>
            <a:ext cx="1041146" cy="2472722"/>
          </a:xfrm>
          <a:prstGeom prst="rect">
            <a:avLst/>
          </a:prstGeom>
        </p:spPr>
      </p:pic>
      <p:sp>
        <p:nvSpPr>
          <p:cNvPr id="6" name="スライド番号プレースホルダー 5"/>
          <p:cNvSpPr>
            <a:spLocks noGrp="1"/>
          </p:cNvSpPr>
          <p:nvPr>
            <p:ph type="sldNum" sz="quarter" idx="12"/>
          </p:nvPr>
        </p:nvSpPr>
        <p:spPr/>
        <p:txBody>
          <a:bodyPr/>
          <a:lstStyle/>
          <a:p>
            <a:fld id="{91D6BFD3-6DDC-47C7-B5D8-E8A248B0BAD4}" type="slidenum">
              <a:rPr kumimoji="1" lang="ja-JP" altLang="en-US" smtClean="0"/>
              <a:t>23</a:t>
            </a:fld>
            <a:endParaRPr kumimoji="1" lang="ja-JP" altLang="en-US"/>
          </a:p>
        </p:txBody>
      </p:sp>
    </p:spTree>
    <p:extLst>
      <p:ext uri="{BB962C8B-B14F-4D97-AF65-F5344CB8AC3E}">
        <p14:creationId xmlns:p14="http://schemas.microsoft.com/office/powerpoint/2010/main" val="2578539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fade">
                                      <p:cBhvr>
                                        <p:cTn id="26" dur="500"/>
                                        <p:tgtEl>
                                          <p:spTgt spid="3">
                                            <p:txEl>
                                              <p:pRg st="8" end="8"/>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animEffect transition="in" filter="fade">
                                      <p:cBhvr>
                                        <p:cTn id="29" dur="500"/>
                                        <p:tgtEl>
                                          <p:spTgt spid="3">
                                            <p:txEl>
                                              <p:pRg st="9" end="9"/>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12" end="12"/>
                                            </p:txEl>
                                          </p:spTgt>
                                        </p:tgtEl>
                                        <p:attrNameLst>
                                          <p:attrName>style.visibility</p:attrName>
                                        </p:attrNameLst>
                                      </p:cBhvr>
                                      <p:to>
                                        <p:strVal val="visible"/>
                                      </p:to>
                                    </p:set>
                                    <p:animEffect transition="in" filter="fade">
                                      <p:cBhvr>
                                        <p:cTn id="34" dur="500"/>
                                        <p:tgtEl>
                                          <p:spTgt spid="3">
                                            <p:txEl>
                                              <p:pRg st="12" end="12"/>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animEffect transition="in" filter="fade">
                                      <p:cBhvr>
                                        <p:cTn id="37"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Web</a:t>
            </a:r>
            <a:r>
              <a:rPr lang="ja-JP" altLang="en-US" dirty="0"/>
              <a:t>ブラウザの役割</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24</a:t>
            </a:fld>
            <a:endParaRPr kumimoji="1" lang="ja-JP" altLang="en-US"/>
          </a:p>
        </p:txBody>
      </p:sp>
      <p:sp>
        <p:nvSpPr>
          <p:cNvPr id="5" name="コンテンツ プレースホルダー 2">
            <a:extLst>
              <a:ext uri="{FF2B5EF4-FFF2-40B4-BE49-F238E27FC236}">
                <a16:creationId xmlns:a16="http://schemas.microsoft.com/office/drawing/2014/main" id="{0B361732-8FA2-48F5-AC61-707389319C45}"/>
              </a:ext>
            </a:extLst>
          </p:cNvPr>
          <p:cNvSpPr>
            <a:spLocks noGrp="1"/>
          </p:cNvSpPr>
          <p:nvPr>
            <p:ph idx="1"/>
          </p:nvPr>
        </p:nvSpPr>
        <p:spPr>
          <a:xfrm>
            <a:off x="259492" y="1002082"/>
            <a:ext cx="11765359" cy="5686817"/>
          </a:xfrm>
        </p:spPr>
        <p:txBody>
          <a:bodyPr>
            <a:normAutofit fontScale="85000" lnSpcReduction="10000"/>
          </a:bodyPr>
          <a:lstStyle/>
          <a:p>
            <a:r>
              <a:rPr kumimoji="1" lang="en-US" altLang="ja-JP" dirty="0"/>
              <a:t>Web</a:t>
            </a:r>
            <a:r>
              <a:rPr kumimoji="1" lang="ja-JP" altLang="en-US" dirty="0"/>
              <a:t>ページの表示</a:t>
            </a:r>
            <a:endParaRPr kumimoji="1" lang="en-US" altLang="ja-JP" dirty="0"/>
          </a:p>
          <a:p>
            <a:pPr lvl="1"/>
            <a:r>
              <a:rPr lang="en-US" altLang="ja-JP" dirty="0"/>
              <a:t>Web</a:t>
            </a:r>
            <a:r>
              <a:rPr lang="ja-JP" altLang="en-US" dirty="0"/>
              <a:t>サーバにアクセスし、</a:t>
            </a:r>
            <a:r>
              <a:rPr lang="en-US" altLang="ja-JP" dirty="0"/>
              <a:t>HTML</a:t>
            </a:r>
            <a:r>
              <a:rPr lang="ja-JP" altLang="en-US" dirty="0"/>
              <a:t>等のデータを受け取り</a:t>
            </a:r>
            <a:r>
              <a:rPr lang="ja-JP" altLang="en-US" dirty="0" smtClean="0"/>
              <a:t>、</a:t>
            </a:r>
            <a:r>
              <a:rPr lang="en-US" altLang="ja-JP" dirty="0" smtClean="0"/>
              <a:t/>
            </a:r>
            <a:br>
              <a:rPr lang="en-US" altLang="ja-JP" dirty="0" smtClean="0"/>
            </a:br>
            <a:r>
              <a:rPr lang="ja-JP" altLang="en-US" dirty="0" smtClean="0"/>
              <a:t>それら</a:t>
            </a:r>
            <a:r>
              <a:rPr lang="ja-JP" altLang="en-US" dirty="0"/>
              <a:t>をブラウザ上に表示する</a:t>
            </a:r>
            <a:endParaRPr lang="en-US" altLang="ja-JP" dirty="0"/>
          </a:p>
          <a:p>
            <a:pPr lvl="1"/>
            <a:r>
              <a:rPr kumimoji="1" lang="ja-JP" altLang="en-US" dirty="0"/>
              <a:t>データを整形してブラウザ上に表示することを</a:t>
            </a:r>
            <a:r>
              <a:rPr kumimoji="1" lang="ja-JP" altLang="en-US" b="1" dirty="0"/>
              <a:t>「</a:t>
            </a:r>
            <a:r>
              <a:rPr kumimoji="1" lang="ja-JP" altLang="en-US" dirty="0">
                <a:solidFill>
                  <a:srgbClr val="FF0000"/>
                </a:solidFill>
              </a:rPr>
              <a:t>レンダリング</a:t>
            </a:r>
            <a:r>
              <a:rPr kumimoji="1" lang="ja-JP" altLang="en-US" b="1" dirty="0"/>
              <a:t>」</a:t>
            </a:r>
            <a:r>
              <a:rPr kumimoji="1" lang="ja-JP" altLang="en-US" dirty="0"/>
              <a:t>と呼ぶ</a:t>
            </a:r>
            <a:endParaRPr kumimoji="1" lang="en-US" altLang="ja-JP" dirty="0"/>
          </a:p>
          <a:p>
            <a:pPr lvl="1"/>
            <a:endParaRPr kumimoji="1" lang="en-US" altLang="ja-JP" dirty="0"/>
          </a:p>
          <a:p>
            <a:r>
              <a:rPr lang="ja-JP" altLang="en-US" dirty="0"/>
              <a:t>入力フォーム</a:t>
            </a:r>
            <a:endParaRPr lang="en-US" altLang="ja-JP" dirty="0"/>
          </a:p>
          <a:p>
            <a:pPr lvl="1"/>
            <a:r>
              <a:rPr kumimoji="1" lang="ja-JP" altLang="en-US" dirty="0"/>
              <a:t>ユーザへ入力フォームを提供し、</a:t>
            </a:r>
            <a:r>
              <a:rPr kumimoji="1" lang="ja-JP" altLang="en-US" dirty="0">
                <a:solidFill>
                  <a:srgbClr val="FF0000"/>
                </a:solidFill>
              </a:rPr>
              <a:t>入力されたデータを</a:t>
            </a:r>
            <a:r>
              <a:rPr kumimoji="1" lang="en-US" altLang="ja-JP" dirty="0">
                <a:solidFill>
                  <a:srgbClr val="FF0000"/>
                </a:solidFill>
              </a:rPr>
              <a:t>Web</a:t>
            </a:r>
            <a:r>
              <a:rPr kumimoji="1" lang="ja-JP" altLang="en-US" dirty="0">
                <a:solidFill>
                  <a:srgbClr val="FF0000"/>
                </a:solidFill>
              </a:rPr>
              <a:t>サーバへ送る</a:t>
            </a:r>
            <a:endParaRPr kumimoji="1" lang="en-US" altLang="ja-JP" dirty="0">
              <a:solidFill>
                <a:srgbClr val="FF0000"/>
              </a:solidFill>
            </a:endParaRPr>
          </a:p>
          <a:p>
            <a:pPr lvl="1"/>
            <a:endParaRPr kumimoji="1" lang="en-US" altLang="ja-JP" dirty="0">
              <a:solidFill>
                <a:srgbClr val="FF0000"/>
              </a:solidFill>
            </a:endParaRPr>
          </a:p>
          <a:p>
            <a:r>
              <a:rPr lang="ja-JP" altLang="en-US" dirty="0"/>
              <a:t>プログラムの実行</a:t>
            </a:r>
            <a:endParaRPr lang="en-US" altLang="ja-JP" dirty="0"/>
          </a:p>
          <a:p>
            <a:pPr lvl="1"/>
            <a:r>
              <a:rPr kumimoji="1" lang="ja-JP" altLang="en-US" dirty="0"/>
              <a:t>マウスやキーボードからの動きに合わせて動作するプログラムを実行する</a:t>
            </a:r>
            <a:endParaRPr kumimoji="1" lang="en-US" altLang="ja-JP" dirty="0"/>
          </a:p>
          <a:p>
            <a:pPr lvl="1"/>
            <a:r>
              <a:rPr lang="ja-JP" altLang="en-US" dirty="0"/>
              <a:t>基本的には、</a:t>
            </a:r>
            <a:r>
              <a:rPr lang="en-US" altLang="ja-JP" dirty="0"/>
              <a:t>JavaScript</a:t>
            </a:r>
            <a:r>
              <a:rPr lang="ja-JP" altLang="en-US" dirty="0"/>
              <a:t>の実行となる</a:t>
            </a:r>
            <a:endParaRPr lang="en-US" altLang="ja-JP" dirty="0"/>
          </a:p>
          <a:p>
            <a:endParaRPr kumimoji="1" lang="ja-JP" altLang="en-US" dirty="0"/>
          </a:p>
        </p:txBody>
      </p:sp>
    </p:spTree>
    <p:extLst>
      <p:ext uri="{BB962C8B-B14F-4D97-AF65-F5344CB8AC3E}">
        <p14:creationId xmlns:p14="http://schemas.microsoft.com/office/powerpoint/2010/main" val="315523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fade">
                                      <p:cBhvr>
                                        <p:cTn id="10" dur="500"/>
                                        <p:tgtEl>
                                          <p:spTgt spid="5">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animEffect transition="in" filter="fade">
                                      <p:cBhvr>
                                        <p:cTn id="15" dur="500"/>
                                        <p:tgtEl>
                                          <p:spTgt spid="5">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8" end="8"/>
                                            </p:txEl>
                                          </p:spTgt>
                                        </p:tgtEl>
                                        <p:attrNameLst>
                                          <p:attrName>style.visibility</p:attrName>
                                        </p:attrNameLst>
                                      </p:cBhvr>
                                      <p:to>
                                        <p:strVal val="visible"/>
                                      </p:to>
                                    </p:set>
                                    <p:animEffect transition="in" filter="fade">
                                      <p:cBhvr>
                                        <p:cTn id="20" dur="500"/>
                                        <p:tgtEl>
                                          <p:spTgt spid="5">
                                            <p:txEl>
                                              <p:pRg st="8" end="8"/>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animEffect transition="in" filter="fade">
                                      <p:cBhvr>
                                        <p:cTn id="23"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Web</a:t>
            </a:r>
            <a:r>
              <a:rPr lang="ja-JP" altLang="en-US" dirty="0" smtClean="0"/>
              <a:t>三層</a:t>
            </a:r>
            <a:r>
              <a:rPr kumimoji="1" lang="ja-JP" altLang="en-US" dirty="0"/>
              <a:t>構成</a:t>
            </a:r>
          </a:p>
        </p:txBody>
      </p:sp>
      <p:grpSp>
        <p:nvGrpSpPr>
          <p:cNvPr id="49" name="グループ化 48"/>
          <p:cNvGrpSpPr/>
          <p:nvPr/>
        </p:nvGrpSpPr>
        <p:grpSpPr>
          <a:xfrm>
            <a:off x="1217621" y="905723"/>
            <a:ext cx="9800186" cy="3866088"/>
            <a:chOff x="1344621" y="1112637"/>
            <a:chExt cx="9800186" cy="3866088"/>
          </a:xfrm>
        </p:grpSpPr>
        <p:grpSp>
          <p:nvGrpSpPr>
            <p:cNvPr id="4" name="グループ化 3">
              <a:extLst>
                <a:ext uri="{FF2B5EF4-FFF2-40B4-BE49-F238E27FC236}">
                  <a16:creationId xmlns:a16="http://schemas.microsoft.com/office/drawing/2014/main" id="{4A2E60EA-38BF-4460-B9B7-F8A7EEF773FA}"/>
                </a:ext>
              </a:extLst>
            </p:cNvPr>
            <p:cNvGrpSpPr/>
            <p:nvPr/>
          </p:nvGrpSpPr>
          <p:grpSpPr>
            <a:xfrm>
              <a:off x="2073121" y="2020709"/>
              <a:ext cx="1573324" cy="936104"/>
              <a:chOff x="971600" y="1268760"/>
              <a:chExt cx="1573324" cy="936104"/>
            </a:xfrm>
          </p:grpSpPr>
          <p:sp>
            <p:nvSpPr>
              <p:cNvPr id="5" name="フレーム 4">
                <a:extLst>
                  <a:ext uri="{FF2B5EF4-FFF2-40B4-BE49-F238E27FC236}">
                    <a16:creationId xmlns:a16="http://schemas.microsoft.com/office/drawing/2014/main" id="{6955ABFD-D10B-4D44-9B00-44C38D0DAA1C}"/>
                  </a:ext>
                </a:extLst>
              </p:cNvPr>
              <p:cNvSpPr/>
              <p:nvPr/>
            </p:nvSpPr>
            <p:spPr>
              <a:xfrm>
                <a:off x="971600" y="1268760"/>
                <a:ext cx="1224136" cy="720080"/>
              </a:xfrm>
              <a:prstGeom prst="fram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6" name="正方形/長方形 5">
                <a:extLst>
                  <a:ext uri="{FF2B5EF4-FFF2-40B4-BE49-F238E27FC236}">
                    <a16:creationId xmlns:a16="http://schemas.microsoft.com/office/drawing/2014/main" id="{42E2E7D4-8F4C-480A-890B-6974CDC40B4D}"/>
                  </a:ext>
                </a:extLst>
              </p:cNvPr>
              <p:cNvSpPr/>
              <p:nvPr/>
            </p:nvSpPr>
            <p:spPr>
              <a:xfrm>
                <a:off x="1457654" y="1992288"/>
                <a:ext cx="277180" cy="10628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7" name="正方形/長方形 6">
                <a:extLst>
                  <a:ext uri="{FF2B5EF4-FFF2-40B4-BE49-F238E27FC236}">
                    <a16:creationId xmlns:a16="http://schemas.microsoft.com/office/drawing/2014/main" id="{8DEE4AA2-838E-4B16-A77F-AEFF98C3EE9D}"/>
                  </a:ext>
                </a:extLst>
              </p:cNvPr>
              <p:cNvSpPr/>
              <p:nvPr/>
            </p:nvSpPr>
            <p:spPr>
              <a:xfrm>
                <a:off x="1331640" y="2098576"/>
                <a:ext cx="529208" cy="10628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8" name="正方形/長方形 7">
                <a:extLst>
                  <a:ext uri="{FF2B5EF4-FFF2-40B4-BE49-F238E27FC236}">
                    <a16:creationId xmlns:a16="http://schemas.microsoft.com/office/drawing/2014/main" id="{0309D1D8-B32F-4753-8FA4-13153F35C7C9}"/>
                  </a:ext>
                </a:extLst>
              </p:cNvPr>
              <p:cNvSpPr/>
              <p:nvPr/>
            </p:nvSpPr>
            <p:spPr>
              <a:xfrm>
                <a:off x="2267744" y="1268760"/>
                <a:ext cx="277180"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grpSp>
        <p:grpSp>
          <p:nvGrpSpPr>
            <p:cNvPr id="9" name="グループ化 8">
              <a:extLst>
                <a:ext uri="{FF2B5EF4-FFF2-40B4-BE49-F238E27FC236}">
                  <a16:creationId xmlns:a16="http://schemas.microsoft.com/office/drawing/2014/main" id="{1B9B4B61-B3B3-4F38-A923-7E7CC5391FBB}"/>
                </a:ext>
              </a:extLst>
            </p:cNvPr>
            <p:cNvGrpSpPr/>
            <p:nvPr/>
          </p:nvGrpSpPr>
          <p:grpSpPr>
            <a:xfrm>
              <a:off x="7281120" y="2020709"/>
              <a:ext cx="709685" cy="936104"/>
              <a:chOff x="4582394" y="1249186"/>
              <a:chExt cx="709685" cy="936104"/>
            </a:xfrm>
          </p:grpSpPr>
          <p:sp>
            <p:nvSpPr>
              <p:cNvPr id="10" name="正方形/長方形 9">
                <a:extLst>
                  <a:ext uri="{FF2B5EF4-FFF2-40B4-BE49-F238E27FC236}">
                    <a16:creationId xmlns:a16="http://schemas.microsoft.com/office/drawing/2014/main" id="{1A764F78-FDF6-45AC-B9A3-FC001DED92CE}"/>
                  </a:ext>
                </a:extLst>
              </p:cNvPr>
              <p:cNvSpPr/>
              <p:nvPr/>
            </p:nvSpPr>
            <p:spPr>
              <a:xfrm>
                <a:off x="4582394" y="1249186"/>
                <a:ext cx="709685"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11" name="正方形/長方形 10">
                <a:extLst>
                  <a:ext uri="{FF2B5EF4-FFF2-40B4-BE49-F238E27FC236}">
                    <a16:creationId xmlns:a16="http://schemas.microsoft.com/office/drawing/2014/main" id="{DA7D64F1-4881-4ABD-8270-06BB1122C849}"/>
                  </a:ext>
                </a:extLst>
              </p:cNvPr>
              <p:cNvSpPr/>
              <p:nvPr/>
            </p:nvSpPr>
            <p:spPr>
              <a:xfrm>
                <a:off x="4652939" y="1383111"/>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12" name="正方形/長方形 11">
                <a:extLst>
                  <a:ext uri="{FF2B5EF4-FFF2-40B4-BE49-F238E27FC236}">
                    <a16:creationId xmlns:a16="http://schemas.microsoft.com/office/drawing/2014/main" id="{C8C5C2C2-C439-449D-9F6E-10097676AD7C}"/>
                  </a:ext>
                </a:extLst>
              </p:cNvPr>
              <p:cNvSpPr/>
              <p:nvPr/>
            </p:nvSpPr>
            <p:spPr>
              <a:xfrm>
                <a:off x="4652938" y="1609456"/>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grpSp>
        <p:grpSp>
          <p:nvGrpSpPr>
            <p:cNvPr id="13" name="グループ化 12">
              <a:extLst>
                <a:ext uri="{FF2B5EF4-FFF2-40B4-BE49-F238E27FC236}">
                  <a16:creationId xmlns:a16="http://schemas.microsoft.com/office/drawing/2014/main" id="{E03C7763-1594-4E0E-BE16-60FE507FABF2}"/>
                </a:ext>
              </a:extLst>
            </p:cNvPr>
            <p:cNvGrpSpPr/>
            <p:nvPr/>
          </p:nvGrpSpPr>
          <p:grpSpPr>
            <a:xfrm>
              <a:off x="2741920" y="3716090"/>
              <a:ext cx="1254690" cy="1049407"/>
              <a:chOff x="1431923" y="3024107"/>
              <a:chExt cx="1254690" cy="1049407"/>
            </a:xfrm>
          </p:grpSpPr>
          <p:sp>
            <p:nvSpPr>
              <p:cNvPr id="14" name="正方形/長方形 13">
                <a:extLst>
                  <a:ext uri="{FF2B5EF4-FFF2-40B4-BE49-F238E27FC236}">
                    <a16:creationId xmlns:a16="http://schemas.microsoft.com/office/drawing/2014/main" id="{A9DC95F5-263A-4180-84D1-107101756BB8}"/>
                  </a:ext>
                </a:extLst>
              </p:cNvPr>
              <p:cNvSpPr/>
              <p:nvPr/>
            </p:nvSpPr>
            <p:spPr>
              <a:xfrm>
                <a:off x="1431924" y="3024107"/>
                <a:ext cx="1254689" cy="1049407"/>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15" name="正方形/長方形 14">
                <a:extLst>
                  <a:ext uri="{FF2B5EF4-FFF2-40B4-BE49-F238E27FC236}">
                    <a16:creationId xmlns:a16="http://schemas.microsoft.com/office/drawing/2014/main" id="{5D3364EC-1046-4887-B289-0EDF5FE1B725}"/>
                  </a:ext>
                </a:extLst>
              </p:cNvPr>
              <p:cNvSpPr/>
              <p:nvPr/>
            </p:nvSpPr>
            <p:spPr>
              <a:xfrm>
                <a:off x="1431923" y="3027166"/>
                <a:ext cx="1254689" cy="252139"/>
              </a:xfrm>
              <a:prstGeom prst="rect">
                <a:avLst/>
              </a:prstGeom>
              <a:solidFill>
                <a:schemeClr val="bg1">
                  <a:lumMod val="75000"/>
                </a:schemeClr>
              </a:solidFill>
              <a:ln w="28575">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16" name="テキスト ボックス 15">
                <a:extLst>
                  <a:ext uri="{FF2B5EF4-FFF2-40B4-BE49-F238E27FC236}">
                    <a16:creationId xmlns:a16="http://schemas.microsoft.com/office/drawing/2014/main" id="{7815B91C-39A9-4988-9EF6-21CB75917823}"/>
                  </a:ext>
                </a:extLst>
              </p:cNvPr>
              <p:cNvSpPr txBox="1"/>
              <p:nvPr/>
            </p:nvSpPr>
            <p:spPr>
              <a:xfrm>
                <a:off x="1547748" y="3443526"/>
                <a:ext cx="1023037" cy="369332"/>
              </a:xfrm>
              <a:prstGeom prst="rect">
                <a:avLst/>
              </a:prstGeom>
              <a:noFill/>
            </p:spPr>
            <p:txBody>
              <a:bodyPr wrap="none" rtlCol="0">
                <a:spAutoFit/>
              </a:bodyPr>
              <a:lstStyle/>
              <a:p>
                <a:r>
                  <a:rPr kumimoji="1" lang="ja-JP" altLang="en-US" dirty="0">
                    <a:latin typeface="UD デジタル 教科書体 NK-R" panose="02020400000000000000" pitchFamily="18" charset="-128"/>
                    <a:ea typeface="UD デジタル 教科書体 NK-R" panose="02020400000000000000" pitchFamily="18" charset="-128"/>
                  </a:rPr>
                  <a:t>ブラウザ</a:t>
                </a:r>
              </a:p>
            </p:txBody>
          </p:sp>
        </p:grpSp>
        <p:sp>
          <p:nvSpPr>
            <p:cNvPr id="17" name="テキスト ボックス 16">
              <a:extLst>
                <a:ext uri="{FF2B5EF4-FFF2-40B4-BE49-F238E27FC236}">
                  <a16:creationId xmlns:a16="http://schemas.microsoft.com/office/drawing/2014/main" id="{9E1F6CEE-B3D5-4F36-B57C-4D5A318174AE}"/>
                </a:ext>
              </a:extLst>
            </p:cNvPr>
            <p:cNvSpPr txBox="1"/>
            <p:nvPr/>
          </p:nvSpPr>
          <p:spPr>
            <a:xfrm>
              <a:off x="2186246" y="3021784"/>
              <a:ext cx="1274708" cy="369332"/>
            </a:xfrm>
            <a:prstGeom prst="rect">
              <a:avLst/>
            </a:prstGeom>
            <a:noFill/>
          </p:spPr>
          <p:txBody>
            <a:bodyPr wrap="none" rtlCol="0">
              <a:spAutoFit/>
            </a:bodyPr>
            <a:lstStyle/>
            <a:p>
              <a:r>
                <a:rPr kumimoji="1" lang="ja-JP" altLang="en-US" dirty="0">
                  <a:latin typeface="UD デジタル 教科書体 NK-R" panose="02020400000000000000" pitchFamily="18" charset="-128"/>
                  <a:ea typeface="UD デジタル 教科書体 NK-R" panose="02020400000000000000" pitchFamily="18" charset="-128"/>
                </a:rPr>
                <a:t>クライアント</a:t>
              </a:r>
            </a:p>
          </p:txBody>
        </p:sp>
        <p:sp>
          <p:nvSpPr>
            <p:cNvPr id="18" name="テキスト ボックス 17">
              <a:extLst>
                <a:ext uri="{FF2B5EF4-FFF2-40B4-BE49-F238E27FC236}">
                  <a16:creationId xmlns:a16="http://schemas.microsoft.com/office/drawing/2014/main" id="{F032FF72-E187-4A24-9052-BFDDACFAAF44}"/>
                </a:ext>
              </a:extLst>
            </p:cNvPr>
            <p:cNvSpPr txBox="1"/>
            <p:nvPr/>
          </p:nvSpPr>
          <p:spPr>
            <a:xfrm>
              <a:off x="6984034" y="3056411"/>
              <a:ext cx="1329210" cy="369332"/>
            </a:xfrm>
            <a:prstGeom prst="rect">
              <a:avLst/>
            </a:prstGeom>
            <a:noFill/>
          </p:spPr>
          <p:txBody>
            <a:bodyPr wrap="none" rtlCol="0">
              <a:spAutoFit/>
            </a:bodyPr>
            <a:lstStyle/>
            <a:p>
              <a:r>
                <a:rPr kumimoji="1" lang="en-US" altLang="ja-JP" dirty="0">
                  <a:latin typeface="UD デジタル 教科書体 NK-R" panose="02020400000000000000" pitchFamily="18" charset="-128"/>
                  <a:ea typeface="UD デジタル 教科書体 NK-R" panose="02020400000000000000" pitchFamily="18" charset="-128"/>
                </a:rPr>
                <a:t>Web</a:t>
              </a:r>
              <a:r>
                <a:rPr kumimoji="1" lang="ja-JP" altLang="en-US" dirty="0">
                  <a:latin typeface="UD デジタル 教科書体 NK-R" panose="02020400000000000000" pitchFamily="18" charset="-128"/>
                  <a:ea typeface="UD デジタル 教科書体 NK-R" panose="02020400000000000000" pitchFamily="18" charset="-128"/>
                </a:rPr>
                <a:t>サーバ</a:t>
              </a:r>
            </a:p>
          </p:txBody>
        </p:sp>
        <p:cxnSp>
          <p:nvCxnSpPr>
            <p:cNvPr id="19" name="直線矢印コネクタ 18">
              <a:extLst>
                <a:ext uri="{FF2B5EF4-FFF2-40B4-BE49-F238E27FC236}">
                  <a16:creationId xmlns:a16="http://schemas.microsoft.com/office/drawing/2014/main" id="{B079A069-94EE-4A3C-BDAC-DAAB3481B8AC}"/>
                </a:ext>
              </a:extLst>
            </p:cNvPr>
            <p:cNvCxnSpPr/>
            <p:nvPr/>
          </p:nvCxnSpPr>
          <p:spPr>
            <a:xfrm>
              <a:off x="4042464" y="2679266"/>
              <a:ext cx="2808312"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0" name="直線矢印コネクタ 19">
              <a:extLst>
                <a:ext uri="{FF2B5EF4-FFF2-40B4-BE49-F238E27FC236}">
                  <a16:creationId xmlns:a16="http://schemas.microsoft.com/office/drawing/2014/main" id="{50F09A0A-42D1-408E-BB03-E9641C855CBC}"/>
                </a:ext>
              </a:extLst>
            </p:cNvPr>
            <p:cNvCxnSpPr>
              <a:cxnSpLocks/>
            </p:cNvCxnSpPr>
            <p:nvPr/>
          </p:nvCxnSpPr>
          <p:spPr>
            <a:xfrm flipH="1">
              <a:off x="4258488" y="3001048"/>
              <a:ext cx="2560059" cy="129521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1" name="テキスト ボックス 20">
              <a:extLst>
                <a:ext uri="{FF2B5EF4-FFF2-40B4-BE49-F238E27FC236}">
                  <a16:creationId xmlns:a16="http://schemas.microsoft.com/office/drawing/2014/main" id="{C8675846-FDC1-4C77-A760-DBB38E8BBF66}"/>
                </a:ext>
              </a:extLst>
            </p:cNvPr>
            <p:cNvSpPr txBox="1"/>
            <p:nvPr/>
          </p:nvSpPr>
          <p:spPr>
            <a:xfrm>
              <a:off x="4110152" y="2266760"/>
              <a:ext cx="3156633" cy="369332"/>
            </a:xfrm>
            <a:prstGeom prst="rect">
              <a:avLst/>
            </a:prstGeom>
            <a:noFill/>
          </p:spPr>
          <p:txBody>
            <a:bodyPr wrap="none" rtlCol="0">
              <a:spAutoFit/>
            </a:bodyPr>
            <a:lstStyle/>
            <a:p>
              <a:r>
                <a:rPr kumimoji="1" lang="en-US" altLang="ja-JP" dirty="0">
                  <a:latin typeface="UD デジタル 教科書体 NK-R" panose="02020400000000000000" pitchFamily="18" charset="-128"/>
                  <a:ea typeface="UD デジタル 教科書体 NK-R" panose="02020400000000000000" pitchFamily="18" charset="-128"/>
                </a:rPr>
                <a:t>http://www.hoge.jp/a.php</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22" name="テキスト ボックス 21">
              <a:extLst>
                <a:ext uri="{FF2B5EF4-FFF2-40B4-BE49-F238E27FC236}">
                  <a16:creationId xmlns:a16="http://schemas.microsoft.com/office/drawing/2014/main" id="{69C15C0C-4A64-422B-ACCC-8E04A7D513CE}"/>
                </a:ext>
              </a:extLst>
            </p:cNvPr>
            <p:cNvSpPr txBox="1"/>
            <p:nvPr/>
          </p:nvSpPr>
          <p:spPr>
            <a:xfrm>
              <a:off x="5338608" y="3757677"/>
              <a:ext cx="1265090" cy="369332"/>
            </a:xfrm>
            <a:prstGeom prst="rect">
              <a:avLst/>
            </a:prstGeom>
            <a:noFill/>
          </p:spPr>
          <p:txBody>
            <a:bodyPr wrap="none" rtlCol="0">
              <a:spAutoFit/>
            </a:bodyPr>
            <a:lstStyle/>
            <a:p>
              <a:r>
                <a:rPr kumimoji="1" lang="ja-JP" altLang="en-US" dirty="0">
                  <a:latin typeface="UD デジタル 教科書体 NK-R" panose="02020400000000000000" pitchFamily="18" charset="-128"/>
                  <a:ea typeface="UD デジタル 教科書体 NK-R" panose="02020400000000000000" pitchFamily="18" charset="-128"/>
                </a:rPr>
                <a:t>各種データ</a:t>
              </a:r>
            </a:p>
          </p:txBody>
        </p:sp>
        <p:grpSp>
          <p:nvGrpSpPr>
            <p:cNvPr id="23" name="グループ化 22">
              <a:extLst>
                <a:ext uri="{FF2B5EF4-FFF2-40B4-BE49-F238E27FC236}">
                  <a16:creationId xmlns:a16="http://schemas.microsoft.com/office/drawing/2014/main" id="{FEB557AE-4FEE-44CB-9D8A-9F29BD622148}"/>
                </a:ext>
              </a:extLst>
            </p:cNvPr>
            <p:cNvGrpSpPr/>
            <p:nvPr/>
          </p:nvGrpSpPr>
          <p:grpSpPr>
            <a:xfrm>
              <a:off x="1344621" y="3627866"/>
              <a:ext cx="465276" cy="766082"/>
              <a:chOff x="217973" y="3216613"/>
              <a:chExt cx="465276" cy="766082"/>
            </a:xfrm>
          </p:grpSpPr>
          <p:sp>
            <p:nvSpPr>
              <p:cNvPr id="24" name="楕円 23">
                <a:extLst>
                  <a:ext uri="{FF2B5EF4-FFF2-40B4-BE49-F238E27FC236}">
                    <a16:creationId xmlns:a16="http://schemas.microsoft.com/office/drawing/2014/main" id="{E82BC22C-0B2D-4AA5-AA8F-B10E9EDEBADC}"/>
                  </a:ext>
                </a:extLst>
              </p:cNvPr>
              <p:cNvSpPr/>
              <p:nvPr/>
            </p:nvSpPr>
            <p:spPr>
              <a:xfrm>
                <a:off x="273256" y="3216613"/>
                <a:ext cx="367888" cy="367888"/>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cxnSp>
            <p:nvCxnSpPr>
              <p:cNvPr id="25" name="直線コネクタ 24">
                <a:extLst>
                  <a:ext uri="{FF2B5EF4-FFF2-40B4-BE49-F238E27FC236}">
                    <a16:creationId xmlns:a16="http://schemas.microsoft.com/office/drawing/2014/main" id="{6802444D-692D-40FA-9A81-104E1351E598}"/>
                  </a:ext>
                </a:extLst>
              </p:cNvPr>
              <p:cNvCxnSpPr>
                <a:cxnSpLocks/>
              </p:cNvCxnSpPr>
              <p:nvPr/>
            </p:nvCxnSpPr>
            <p:spPr>
              <a:xfrm>
                <a:off x="217973" y="3671770"/>
                <a:ext cx="465276" cy="1"/>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26" name="直線コネクタ 25">
                <a:extLst>
                  <a:ext uri="{FF2B5EF4-FFF2-40B4-BE49-F238E27FC236}">
                    <a16:creationId xmlns:a16="http://schemas.microsoft.com/office/drawing/2014/main" id="{7E10D598-9313-4D8B-A60D-8CCB96D60B41}"/>
                  </a:ext>
                </a:extLst>
              </p:cNvPr>
              <p:cNvCxnSpPr>
                <a:cxnSpLocks/>
              </p:cNvCxnSpPr>
              <p:nvPr/>
            </p:nvCxnSpPr>
            <p:spPr>
              <a:xfrm>
                <a:off x="457200" y="3429858"/>
                <a:ext cx="0" cy="394489"/>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27" name="直線コネクタ 26">
                <a:extLst>
                  <a:ext uri="{FF2B5EF4-FFF2-40B4-BE49-F238E27FC236}">
                    <a16:creationId xmlns:a16="http://schemas.microsoft.com/office/drawing/2014/main" id="{3F61EE5D-3587-4CE2-BB5C-02A2CF9AEA64}"/>
                  </a:ext>
                </a:extLst>
              </p:cNvPr>
              <p:cNvCxnSpPr>
                <a:cxnSpLocks/>
              </p:cNvCxnSpPr>
              <p:nvPr/>
            </p:nvCxnSpPr>
            <p:spPr>
              <a:xfrm>
                <a:off x="450611" y="3821939"/>
                <a:ext cx="133695" cy="156021"/>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28" name="直線コネクタ 27">
                <a:extLst>
                  <a:ext uri="{FF2B5EF4-FFF2-40B4-BE49-F238E27FC236}">
                    <a16:creationId xmlns:a16="http://schemas.microsoft.com/office/drawing/2014/main" id="{93359CDD-E2BB-4EAC-93CB-775608881C43}"/>
                  </a:ext>
                </a:extLst>
              </p:cNvPr>
              <p:cNvCxnSpPr>
                <a:cxnSpLocks/>
              </p:cNvCxnSpPr>
              <p:nvPr/>
            </p:nvCxnSpPr>
            <p:spPr>
              <a:xfrm flipH="1">
                <a:off x="282233" y="3806336"/>
                <a:ext cx="133699" cy="176359"/>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grpSp>
        <p:grpSp>
          <p:nvGrpSpPr>
            <p:cNvPr id="29" name="グループ化 28">
              <a:extLst>
                <a:ext uri="{FF2B5EF4-FFF2-40B4-BE49-F238E27FC236}">
                  <a16:creationId xmlns:a16="http://schemas.microsoft.com/office/drawing/2014/main" id="{92B4E1EB-FE35-4289-8D3C-9C09E456BB0A}"/>
                </a:ext>
              </a:extLst>
            </p:cNvPr>
            <p:cNvGrpSpPr/>
            <p:nvPr/>
          </p:nvGrpSpPr>
          <p:grpSpPr>
            <a:xfrm>
              <a:off x="9424932" y="1520008"/>
              <a:ext cx="709685" cy="936104"/>
              <a:chOff x="4582394" y="1249186"/>
              <a:chExt cx="709685" cy="936104"/>
            </a:xfrm>
          </p:grpSpPr>
          <p:sp>
            <p:nvSpPr>
              <p:cNvPr id="30" name="正方形/長方形 29">
                <a:extLst>
                  <a:ext uri="{FF2B5EF4-FFF2-40B4-BE49-F238E27FC236}">
                    <a16:creationId xmlns:a16="http://schemas.microsoft.com/office/drawing/2014/main" id="{ECB97761-D8EA-40C6-AF98-D3AB91AA4D1E}"/>
                  </a:ext>
                </a:extLst>
              </p:cNvPr>
              <p:cNvSpPr/>
              <p:nvPr/>
            </p:nvSpPr>
            <p:spPr>
              <a:xfrm>
                <a:off x="4582394" y="1249186"/>
                <a:ext cx="709685"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31" name="正方形/長方形 30">
                <a:extLst>
                  <a:ext uri="{FF2B5EF4-FFF2-40B4-BE49-F238E27FC236}">
                    <a16:creationId xmlns:a16="http://schemas.microsoft.com/office/drawing/2014/main" id="{06912742-0099-42D4-BFEA-E6ECFF5F8C8D}"/>
                  </a:ext>
                </a:extLst>
              </p:cNvPr>
              <p:cNvSpPr/>
              <p:nvPr/>
            </p:nvSpPr>
            <p:spPr>
              <a:xfrm>
                <a:off x="4652939" y="1383111"/>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32" name="正方形/長方形 31">
                <a:extLst>
                  <a:ext uri="{FF2B5EF4-FFF2-40B4-BE49-F238E27FC236}">
                    <a16:creationId xmlns:a16="http://schemas.microsoft.com/office/drawing/2014/main" id="{40DB5D97-AF0B-4909-A4DE-85D2778E56CF}"/>
                  </a:ext>
                </a:extLst>
              </p:cNvPr>
              <p:cNvSpPr/>
              <p:nvPr/>
            </p:nvSpPr>
            <p:spPr>
              <a:xfrm>
                <a:off x="4652938" y="1609456"/>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grpSp>
        <p:sp>
          <p:nvSpPr>
            <p:cNvPr id="33" name="フローチャート: 磁気ディスク 32">
              <a:extLst>
                <a:ext uri="{FF2B5EF4-FFF2-40B4-BE49-F238E27FC236}">
                  <a16:creationId xmlns:a16="http://schemas.microsoft.com/office/drawing/2014/main" id="{91474A95-6A8F-410C-9F82-077A3C73A4B0}"/>
                </a:ext>
              </a:extLst>
            </p:cNvPr>
            <p:cNvSpPr/>
            <p:nvPr/>
          </p:nvSpPr>
          <p:spPr>
            <a:xfrm>
              <a:off x="9424932" y="3418019"/>
              <a:ext cx="709685" cy="840577"/>
            </a:xfrm>
            <a:prstGeom prst="flowChartMagneticDisk">
              <a:avLst/>
            </a:prstGeom>
            <a:solidFill>
              <a:schemeClr val="dk1">
                <a:alpha val="50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cxnSp>
          <p:nvCxnSpPr>
            <p:cNvPr id="34" name="直線矢印コネクタ 33">
              <a:extLst>
                <a:ext uri="{FF2B5EF4-FFF2-40B4-BE49-F238E27FC236}">
                  <a16:creationId xmlns:a16="http://schemas.microsoft.com/office/drawing/2014/main" id="{A670E10D-C072-4479-94EC-A247612C0CBA}"/>
                </a:ext>
              </a:extLst>
            </p:cNvPr>
            <p:cNvCxnSpPr>
              <a:cxnSpLocks/>
            </p:cNvCxnSpPr>
            <p:nvPr/>
          </p:nvCxnSpPr>
          <p:spPr>
            <a:xfrm flipV="1">
              <a:off x="8138119" y="1790088"/>
              <a:ext cx="838969" cy="3350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35" name="テキスト ボックス 34">
              <a:extLst>
                <a:ext uri="{FF2B5EF4-FFF2-40B4-BE49-F238E27FC236}">
                  <a16:creationId xmlns:a16="http://schemas.microsoft.com/office/drawing/2014/main" id="{9F2A2E7C-F077-40EF-A5E1-298942B04D39}"/>
                </a:ext>
              </a:extLst>
            </p:cNvPr>
            <p:cNvSpPr txBox="1"/>
            <p:nvPr/>
          </p:nvSpPr>
          <p:spPr>
            <a:xfrm>
              <a:off x="8408722" y="1112637"/>
              <a:ext cx="2736085" cy="369332"/>
            </a:xfrm>
            <a:prstGeom prst="rect">
              <a:avLst/>
            </a:prstGeom>
            <a:noFill/>
          </p:spPr>
          <p:txBody>
            <a:bodyPr wrap="square" rtlCol="0">
              <a:spAutoFit/>
            </a:bodyPr>
            <a:lstStyle/>
            <a:p>
              <a:pPr algn="ctr"/>
              <a:r>
                <a:rPr lang="ja-JP" altLang="en-US" dirty="0" smtClean="0">
                  <a:latin typeface="UD デジタル 教科書体 NK-R" panose="02020400000000000000" pitchFamily="18" charset="-128"/>
                  <a:ea typeface="UD デジタル 教科書体 NK-R" panose="02020400000000000000" pitchFamily="18" charset="-128"/>
                </a:rPr>
                <a:t>アプリケーション</a:t>
              </a:r>
              <a:r>
                <a:rPr kumimoji="1" lang="ja-JP" altLang="en-US" dirty="0" smtClean="0">
                  <a:latin typeface="UD デジタル 教科書体 NK-R" panose="02020400000000000000" pitchFamily="18" charset="-128"/>
                  <a:ea typeface="UD デジタル 教科書体 NK-R" panose="02020400000000000000" pitchFamily="18" charset="-128"/>
                </a:rPr>
                <a:t>サーバ</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36" name="テキスト ボックス 35">
              <a:extLst>
                <a:ext uri="{FF2B5EF4-FFF2-40B4-BE49-F238E27FC236}">
                  <a16:creationId xmlns:a16="http://schemas.microsoft.com/office/drawing/2014/main" id="{730D040B-0D7D-4882-B6EE-1B9156CD4F65}"/>
                </a:ext>
              </a:extLst>
            </p:cNvPr>
            <p:cNvSpPr txBox="1"/>
            <p:nvPr/>
          </p:nvSpPr>
          <p:spPr>
            <a:xfrm>
              <a:off x="9081321" y="4332394"/>
              <a:ext cx="1451038" cy="646331"/>
            </a:xfrm>
            <a:prstGeom prst="rect">
              <a:avLst/>
            </a:prstGeom>
            <a:noFill/>
          </p:spPr>
          <p:txBody>
            <a:bodyPr wrap="none" rtlCol="0">
              <a:spAutoFit/>
            </a:bodyPr>
            <a:lstStyle/>
            <a:p>
              <a:pPr algn="ctr"/>
              <a:r>
                <a:rPr kumimoji="1" lang="ja-JP" altLang="en-US" dirty="0">
                  <a:latin typeface="UD デジタル 教科書体 NK-R" panose="02020400000000000000" pitchFamily="18" charset="-128"/>
                  <a:ea typeface="UD デジタル 教科書体 NK-R" panose="02020400000000000000" pitchFamily="18" charset="-128"/>
                </a:rPr>
                <a:t>データベース</a:t>
              </a:r>
              <a:endParaRPr kumimoji="1" lang="en-US" altLang="ja-JP" dirty="0">
                <a:latin typeface="UD デジタル 教科書体 NK-R" panose="02020400000000000000" pitchFamily="18" charset="-128"/>
                <a:ea typeface="UD デジタル 教科書体 NK-R" panose="02020400000000000000" pitchFamily="18" charset="-128"/>
              </a:endParaRPr>
            </a:p>
            <a:p>
              <a:pPr algn="ctr"/>
              <a:r>
                <a:rPr lang="ja-JP" altLang="en-US" dirty="0">
                  <a:latin typeface="UD デジタル 教科書体 NK-R" panose="02020400000000000000" pitchFamily="18" charset="-128"/>
                  <a:ea typeface="UD デジタル 教科書体 NK-R" panose="02020400000000000000" pitchFamily="18" charset="-128"/>
                </a:rPr>
                <a:t>サーバ</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cxnSp>
          <p:nvCxnSpPr>
            <p:cNvPr id="37" name="直線矢印コネクタ 36">
              <a:extLst>
                <a:ext uri="{FF2B5EF4-FFF2-40B4-BE49-F238E27FC236}">
                  <a16:creationId xmlns:a16="http://schemas.microsoft.com/office/drawing/2014/main" id="{2EDF2B9E-8353-4A79-8F34-8CAF447573CC}"/>
                </a:ext>
              </a:extLst>
            </p:cNvPr>
            <p:cNvCxnSpPr>
              <a:cxnSpLocks/>
            </p:cNvCxnSpPr>
            <p:nvPr/>
          </p:nvCxnSpPr>
          <p:spPr>
            <a:xfrm>
              <a:off x="9886497" y="2524240"/>
              <a:ext cx="0" cy="76628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8" name="直線矢印コネクタ 37">
              <a:extLst>
                <a:ext uri="{FF2B5EF4-FFF2-40B4-BE49-F238E27FC236}">
                  <a16:creationId xmlns:a16="http://schemas.microsoft.com/office/drawing/2014/main" id="{65F26455-A0FD-443A-9FE0-804DB7B4C2A6}"/>
                </a:ext>
              </a:extLst>
            </p:cNvPr>
            <p:cNvCxnSpPr>
              <a:cxnSpLocks/>
            </p:cNvCxnSpPr>
            <p:nvPr/>
          </p:nvCxnSpPr>
          <p:spPr>
            <a:xfrm>
              <a:off x="9598465" y="2524240"/>
              <a:ext cx="0" cy="766283"/>
            </a:xfrm>
            <a:prstGeom prst="straightConnector1">
              <a:avLst/>
            </a:prstGeom>
            <a:ln>
              <a:headEnd type="triangle"/>
              <a:tailEnd type="none"/>
            </a:ln>
          </p:spPr>
          <p:style>
            <a:lnRef idx="3">
              <a:schemeClr val="accent5"/>
            </a:lnRef>
            <a:fillRef idx="0">
              <a:schemeClr val="accent5"/>
            </a:fillRef>
            <a:effectRef idx="2">
              <a:schemeClr val="accent5"/>
            </a:effectRef>
            <a:fontRef idx="minor">
              <a:schemeClr val="tx1"/>
            </a:fontRef>
          </p:style>
        </p:cxnSp>
        <p:sp>
          <p:nvSpPr>
            <p:cNvPr id="39" name="テキスト ボックス 38">
              <a:extLst>
                <a:ext uri="{FF2B5EF4-FFF2-40B4-BE49-F238E27FC236}">
                  <a16:creationId xmlns:a16="http://schemas.microsoft.com/office/drawing/2014/main" id="{9ACCBA8C-BD82-476E-943E-B83D8E99643C}"/>
                </a:ext>
              </a:extLst>
            </p:cNvPr>
            <p:cNvSpPr txBox="1"/>
            <p:nvPr/>
          </p:nvSpPr>
          <p:spPr>
            <a:xfrm>
              <a:off x="9955898" y="2921191"/>
              <a:ext cx="655949" cy="369332"/>
            </a:xfrm>
            <a:prstGeom prst="rect">
              <a:avLst/>
            </a:prstGeom>
            <a:noFill/>
          </p:spPr>
          <p:txBody>
            <a:bodyPr wrap="none" rtlCol="0">
              <a:spAutoFit/>
            </a:bodyPr>
            <a:lstStyle/>
            <a:p>
              <a:r>
                <a:rPr lang="en-US" altLang="ja-JP" dirty="0">
                  <a:latin typeface="UD デジタル 教科書体 NK-R" panose="02020400000000000000" pitchFamily="18" charset="-128"/>
                  <a:ea typeface="UD デジタル 教科書体 NK-R" panose="02020400000000000000" pitchFamily="18" charset="-128"/>
                </a:rPr>
                <a:t>SQL</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40" name="テキスト ボックス 39">
              <a:extLst>
                <a:ext uri="{FF2B5EF4-FFF2-40B4-BE49-F238E27FC236}">
                  <a16:creationId xmlns:a16="http://schemas.microsoft.com/office/drawing/2014/main" id="{BCFA3F9B-4657-4FA2-BB80-BECB53F56BA5}"/>
                </a:ext>
              </a:extLst>
            </p:cNvPr>
            <p:cNvSpPr txBox="1"/>
            <p:nvPr/>
          </p:nvSpPr>
          <p:spPr>
            <a:xfrm>
              <a:off x="8715888" y="2914945"/>
              <a:ext cx="827471" cy="369332"/>
            </a:xfrm>
            <a:prstGeom prst="rect">
              <a:avLst/>
            </a:prstGeom>
            <a:noFill/>
          </p:spPr>
          <p:txBody>
            <a:bodyPr wrap="none" rtlCol="0">
              <a:spAutoFit/>
            </a:bodyPr>
            <a:lstStyle/>
            <a:p>
              <a:r>
                <a:rPr kumimoji="1" lang="ja-JP" altLang="en-US" dirty="0">
                  <a:latin typeface="UD デジタル 教科書体 NK-R" panose="02020400000000000000" pitchFamily="18" charset="-128"/>
                  <a:ea typeface="UD デジタル 教科書体 NK-R" panose="02020400000000000000" pitchFamily="18" charset="-128"/>
                </a:rPr>
                <a:t>データ</a:t>
              </a:r>
            </a:p>
          </p:txBody>
        </p:sp>
        <p:cxnSp>
          <p:nvCxnSpPr>
            <p:cNvPr id="41" name="直線矢印コネクタ 40">
              <a:extLst>
                <a:ext uri="{FF2B5EF4-FFF2-40B4-BE49-F238E27FC236}">
                  <a16:creationId xmlns:a16="http://schemas.microsoft.com/office/drawing/2014/main" id="{A5A2A655-3A50-4529-BF0A-3EC1A9BE1B14}"/>
                </a:ext>
              </a:extLst>
            </p:cNvPr>
            <p:cNvCxnSpPr>
              <a:cxnSpLocks/>
            </p:cNvCxnSpPr>
            <p:nvPr/>
          </p:nvCxnSpPr>
          <p:spPr>
            <a:xfrm flipV="1">
              <a:off x="8144739" y="2092752"/>
              <a:ext cx="838969" cy="335042"/>
            </a:xfrm>
            <a:prstGeom prst="straightConnector1">
              <a:avLst/>
            </a:prstGeom>
            <a:ln>
              <a:headEnd type="triangle"/>
              <a:tailEnd type="none"/>
            </a:ln>
          </p:spPr>
          <p:style>
            <a:lnRef idx="3">
              <a:schemeClr val="accent5"/>
            </a:lnRef>
            <a:fillRef idx="0">
              <a:schemeClr val="accent5"/>
            </a:fillRef>
            <a:effectRef idx="2">
              <a:schemeClr val="accent5"/>
            </a:effectRef>
            <a:fontRef idx="minor">
              <a:schemeClr val="tx1"/>
            </a:fontRef>
          </p:style>
        </p:cxnSp>
        <p:sp>
          <p:nvSpPr>
            <p:cNvPr id="42" name="テキスト ボックス 41">
              <a:extLst>
                <a:ext uri="{FF2B5EF4-FFF2-40B4-BE49-F238E27FC236}">
                  <a16:creationId xmlns:a16="http://schemas.microsoft.com/office/drawing/2014/main" id="{42F5502E-0327-41B3-8F66-0A17371ADF9A}"/>
                </a:ext>
              </a:extLst>
            </p:cNvPr>
            <p:cNvSpPr txBox="1"/>
            <p:nvPr/>
          </p:nvSpPr>
          <p:spPr>
            <a:xfrm>
              <a:off x="8345222" y="2346580"/>
              <a:ext cx="864339" cy="369332"/>
            </a:xfrm>
            <a:prstGeom prst="rect">
              <a:avLst/>
            </a:prstGeom>
            <a:noFill/>
          </p:spPr>
          <p:txBody>
            <a:bodyPr wrap="none" rtlCol="0">
              <a:spAutoFit/>
            </a:bodyPr>
            <a:lstStyle/>
            <a:p>
              <a:r>
                <a:rPr kumimoji="1" lang="en-US" altLang="ja-JP" dirty="0">
                  <a:latin typeface="UD デジタル 教科書体 NK-R" panose="02020400000000000000" pitchFamily="18" charset="-128"/>
                  <a:ea typeface="UD デジタル 教科書体 NK-R" panose="02020400000000000000" pitchFamily="18" charset="-128"/>
                </a:rPr>
                <a:t>HTML</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43" name="テキスト ボックス 42">
              <a:extLst>
                <a:ext uri="{FF2B5EF4-FFF2-40B4-BE49-F238E27FC236}">
                  <a16:creationId xmlns:a16="http://schemas.microsoft.com/office/drawing/2014/main" id="{BB259187-38DC-4447-A33D-E96D4C31CC30}"/>
                </a:ext>
              </a:extLst>
            </p:cNvPr>
            <p:cNvSpPr txBox="1"/>
            <p:nvPr/>
          </p:nvSpPr>
          <p:spPr>
            <a:xfrm>
              <a:off x="7687953" y="1475623"/>
              <a:ext cx="1289135" cy="369332"/>
            </a:xfrm>
            <a:prstGeom prst="rect">
              <a:avLst/>
            </a:prstGeom>
            <a:noFill/>
          </p:spPr>
          <p:txBody>
            <a:bodyPr wrap="none" rtlCol="0">
              <a:spAutoFit/>
            </a:bodyPr>
            <a:lstStyle/>
            <a:p>
              <a:r>
                <a:rPr lang="ja-JP" altLang="en-US" dirty="0">
                  <a:latin typeface="UD デジタル 教科書体 NK-R" panose="02020400000000000000" pitchFamily="18" charset="-128"/>
                  <a:ea typeface="UD デジタル 教科書体 NK-R" panose="02020400000000000000" pitchFamily="18" charset="-128"/>
                </a:rPr>
                <a:t>入力データ</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grpSp>
      <p:sp>
        <p:nvSpPr>
          <p:cNvPr id="44" name="コンテンツ プレースホルダー 2"/>
          <p:cNvSpPr>
            <a:spLocks noGrp="1"/>
          </p:cNvSpPr>
          <p:nvPr>
            <p:ph idx="1"/>
          </p:nvPr>
        </p:nvSpPr>
        <p:spPr>
          <a:xfrm>
            <a:off x="1132147" y="4917981"/>
            <a:ext cx="11183257" cy="1821680"/>
          </a:xfrm>
        </p:spPr>
        <p:txBody>
          <a:bodyPr>
            <a:normAutofit/>
          </a:bodyPr>
          <a:lstStyle/>
          <a:p>
            <a:pPr marL="0" indent="0">
              <a:buNone/>
            </a:pPr>
            <a:r>
              <a:rPr kumimoji="1" lang="ja-JP" altLang="en-US" sz="2800" dirty="0"/>
              <a:t>簡易なコーポレートサイトなどの場合、</a:t>
            </a:r>
            <a:r>
              <a:rPr kumimoji="1" lang="en-US" altLang="ja-JP" sz="2800" dirty="0"/>
              <a:t>Web</a:t>
            </a:r>
            <a:r>
              <a:rPr kumimoji="1" lang="ja-JP" altLang="en-US" sz="2800" dirty="0"/>
              <a:t>サーバのみ</a:t>
            </a:r>
            <a:r>
              <a:rPr kumimoji="1" lang="ja-JP" altLang="en-US" sz="2800" dirty="0" smtClean="0"/>
              <a:t>で構成</a:t>
            </a:r>
            <a:endParaRPr kumimoji="1" lang="en-US" altLang="ja-JP" sz="2800" dirty="0" smtClean="0"/>
          </a:p>
          <a:p>
            <a:pPr marL="0" indent="0">
              <a:buNone/>
            </a:pPr>
            <a:r>
              <a:rPr lang="en-US" altLang="ja-JP" sz="2800" dirty="0" smtClean="0"/>
              <a:t>EC</a:t>
            </a:r>
            <a:r>
              <a:rPr lang="ja-JP" altLang="en-US" sz="2800" dirty="0" smtClean="0"/>
              <a:t>サイトなど、動的なサイトを構築する場合は、 </a:t>
            </a:r>
            <a:r>
              <a:rPr lang="en-US" altLang="ja-JP" sz="2800" dirty="0" smtClean="0">
                <a:solidFill>
                  <a:srgbClr val="FF0000"/>
                </a:solidFill>
              </a:rPr>
              <a:t>Web</a:t>
            </a:r>
            <a:r>
              <a:rPr lang="ja-JP" altLang="en-US" sz="2800" dirty="0" smtClean="0">
                <a:solidFill>
                  <a:srgbClr val="FF0000"/>
                </a:solidFill>
              </a:rPr>
              <a:t>サーバ </a:t>
            </a:r>
            <a:r>
              <a:rPr lang="ja-JP" altLang="en-US" sz="2800" dirty="0" smtClean="0"/>
              <a:t>の裏に </a:t>
            </a:r>
            <a:r>
              <a:rPr lang="en-US" altLang="ja-JP" sz="2800" dirty="0" smtClean="0"/>
              <a:t/>
            </a:r>
            <a:br>
              <a:rPr lang="en-US" altLang="ja-JP" sz="2800" dirty="0" smtClean="0"/>
            </a:br>
            <a:r>
              <a:rPr lang="ja-JP" altLang="en-US" sz="2800" dirty="0" smtClean="0">
                <a:solidFill>
                  <a:srgbClr val="FF0000"/>
                </a:solidFill>
              </a:rPr>
              <a:t>アプリケーションサーバ </a:t>
            </a:r>
            <a:r>
              <a:rPr lang="ja-JP" altLang="en-US" sz="2800" dirty="0" smtClean="0"/>
              <a:t>や </a:t>
            </a:r>
            <a:r>
              <a:rPr lang="ja-JP" altLang="en-US" sz="2800" dirty="0" smtClean="0">
                <a:solidFill>
                  <a:srgbClr val="FF0000"/>
                </a:solidFill>
              </a:rPr>
              <a:t>データベースサーバ </a:t>
            </a:r>
            <a:r>
              <a:rPr lang="ja-JP" altLang="en-US" sz="2800" dirty="0" smtClean="0"/>
              <a:t>などが存在する</a:t>
            </a:r>
            <a:endParaRPr kumimoji="1" lang="ja-JP" altLang="en-US" sz="2800" dirty="0"/>
          </a:p>
        </p:txBody>
      </p:sp>
      <p:sp>
        <p:nvSpPr>
          <p:cNvPr id="48" name="スライド番号プレースホルダー 47"/>
          <p:cNvSpPr>
            <a:spLocks noGrp="1"/>
          </p:cNvSpPr>
          <p:nvPr>
            <p:ph type="sldNum" sz="quarter" idx="12"/>
          </p:nvPr>
        </p:nvSpPr>
        <p:spPr/>
        <p:txBody>
          <a:bodyPr/>
          <a:lstStyle/>
          <a:p>
            <a:fld id="{91D6BFD3-6DDC-47C7-B5D8-E8A248B0BAD4}" type="slidenum">
              <a:rPr kumimoji="1" lang="ja-JP" altLang="en-US" smtClean="0"/>
              <a:t>25</a:t>
            </a:fld>
            <a:endParaRPr kumimoji="1" lang="ja-JP" altLang="en-US"/>
          </a:p>
        </p:txBody>
      </p:sp>
    </p:spTree>
    <p:extLst>
      <p:ext uri="{BB962C8B-B14F-4D97-AF65-F5344CB8AC3E}">
        <p14:creationId xmlns:p14="http://schemas.microsoft.com/office/powerpoint/2010/main" val="3737726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fade">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
                                            <p:txEl>
                                              <p:pRg st="1" end="1"/>
                                            </p:txEl>
                                          </p:spTgt>
                                        </p:tgtEl>
                                        <p:attrNameLst>
                                          <p:attrName>style.visibility</p:attrName>
                                        </p:attrNameLst>
                                      </p:cBhvr>
                                      <p:to>
                                        <p:strVal val="visible"/>
                                      </p:to>
                                    </p:set>
                                    <p:animEffect transition="in" filter="fade">
                                      <p:cBhvr>
                                        <p:cTn id="12" dur="500"/>
                                        <p:tgtEl>
                                          <p:spTgt spid="4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8000" dirty="0" smtClean="0"/>
              <a:t>環境構築</a:t>
            </a:r>
            <a:endParaRPr kumimoji="1" lang="ja-JP" altLang="en-US" sz="8000"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26</a:t>
            </a:fld>
            <a:endParaRPr kumimoji="1" lang="ja-JP" altLang="en-US" dirty="0"/>
          </a:p>
        </p:txBody>
      </p:sp>
    </p:spTree>
    <p:extLst>
      <p:ext uri="{BB962C8B-B14F-4D97-AF65-F5344CB8AC3E}">
        <p14:creationId xmlns:p14="http://schemas.microsoft.com/office/powerpoint/2010/main" val="36378481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使用環境：</a:t>
            </a:r>
            <a:r>
              <a:rPr lang="en-US" altLang="ja-JP" dirty="0"/>
              <a:t>X</a:t>
            </a:r>
            <a:r>
              <a:rPr kumimoji="1" lang="en-US" altLang="ja-JP" dirty="0"/>
              <a:t>AMPP</a:t>
            </a:r>
            <a:endParaRPr kumimoji="1" lang="ja-JP" altLang="en-US" dirty="0"/>
          </a:p>
        </p:txBody>
      </p:sp>
      <p:sp>
        <p:nvSpPr>
          <p:cNvPr id="3" name="コンテンツ プレースホルダー 2"/>
          <p:cNvSpPr>
            <a:spLocks noGrp="1"/>
          </p:cNvSpPr>
          <p:nvPr>
            <p:ph idx="1"/>
          </p:nvPr>
        </p:nvSpPr>
        <p:spPr>
          <a:xfrm>
            <a:off x="441767" y="995423"/>
            <a:ext cx="11308466" cy="5660020"/>
          </a:xfrm>
        </p:spPr>
        <p:txBody>
          <a:bodyPr>
            <a:normAutofit/>
          </a:bodyPr>
          <a:lstStyle/>
          <a:p>
            <a:pPr marL="0" indent="0">
              <a:buNone/>
            </a:pPr>
            <a:r>
              <a:rPr lang="ja-JP" altLang="en-US" dirty="0"/>
              <a:t>動的</a:t>
            </a:r>
            <a:r>
              <a:rPr lang="en-US" altLang="ja-JP" dirty="0"/>
              <a:t>Web</a:t>
            </a:r>
            <a:r>
              <a:rPr lang="ja-JP" altLang="en-US" dirty="0"/>
              <a:t>サイト・</a:t>
            </a:r>
            <a:r>
              <a:rPr lang="en-US" altLang="ja-JP" dirty="0"/>
              <a:t>Web</a:t>
            </a:r>
            <a:r>
              <a:rPr lang="ja-JP" altLang="en-US" dirty="0"/>
              <a:t>アプリを作るのに適した環境を</a:t>
            </a:r>
            <a:r>
              <a:rPr lang="en-US" altLang="ja-JP" dirty="0"/>
              <a:t/>
            </a:r>
            <a:br>
              <a:rPr lang="en-US" altLang="ja-JP" dirty="0"/>
            </a:br>
            <a:r>
              <a:rPr lang="ja-JP" altLang="en-US" dirty="0"/>
              <a:t>パッケージ化したもの。</a:t>
            </a:r>
            <a:endParaRPr lang="en-US" altLang="ja-JP" dirty="0"/>
          </a:p>
          <a:p>
            <a:pPr marL="0" indent="0">
              <a:buNone/>
            </a:pPr>
            <a:endParaRPr lang="en-US" altLang="ja-JP" dirty="0"/>
          </a:p>
          <a:p>
            <a:pPr marL="0" indent="0">
              <a:buNone/>
            </a:pPr>
            <a:r>
              <a:rPr kumimoji="1" lang="en-US" altLang="ja-JP" dirty="0"/>
              <a:t>OS			</a:t>
            </a:r>
            <a:r>
              <a:rPr lang="ja-JP" altLang="en-US" dirty="0"/>
              <a:t>：</a:t>
            </a:r>
            <a:r>
              <a:rPr lang="en-US" altLang="ja-JP" dirty="0"/>
              <a:t>	</a:t>
            </a:r>
            <a:r>
              <a:rPr kumimoji="1" lang="en-US" altLang="ja-JP" dirty="0">
                <a:solidFill>
                  <a:srgbClr val="FF0000"/>
                </a:solidFill>
              </a:rPr>
              <a:t>X</a:t>
            </a:r>
            <a:r>
              <a:rPr kumimoji="1" lang="en-US" altLang="ja-JP" dirty="0"/>
              <a:t>(</a:t>
            </a:r>
            <a:r>
              <a:rPr kumimoji="1" lang="ja-JP" altLang="en-US" dirty="0"/>
              <a:t>なんでもいい：ｸﾛｽﾌﾟﾗｯﾄﾌｫｰﾑ</a:t>
            </a:r>
            <a:r>
              <a:rPr kumimoji="1" lang="en-US" altLang="ja-JP" dirty="0"/>
              <a:t>)</a:t>
            </a:r>
          </a:p>
          <a:p>
            <a:pPr marL="0" indent="0">
              <a:buNone/>
            </a:pPr>
            <a:r>
              <a:rPr lang="en-US" altLang="ja-JP" dirty="0"/>
              <a:t>WEB</a:t>
            </a:r>
            <a:r>
              <a:rPr lang="ja-JP" altLang="en-US" dirty="0"/>
              <a:t>サーバ</a:t>
            </a:r>
            <a:r>
              <a:rPr lang="en-US" altLang="ja-JP" dirty="0"/>
              <a:t>	</a:t>
            </a:r>
            <a:r>
              <a:rPr lang="ja-JP" altLang="en-US" dirty="0"/>
              <a:t>：</a:t>
            </a:r>
            <a:r>
              <a:rPr lang="en-US" altLang="ja-JP" dirty="0"/>
              <a:t>	</a:t>
            </a:r>
            <a:r>
              <a:rPr lang="en-US" altLang="ja-JP" dirty="0" err="1">
                <a:solidFill>
                  <a:srgbClr val="FF0000"/>
                </a:solidFill>
              </a:rPr>
              <a:t>A</a:t>
            </a:r>
            <a:r>
              <a:rPr lang="en-US" altLang="ja-JP" dirty="0" err="1"/>
              <a:t>pach</a:t>
            </a:r>
            <a:endParaRPr lang="en-US" altLang="ja-JP" dirty="0"/>
          </a:p>
          <a:p>
            <a:pPr marL="0" indent="0">
              <a:buNone/>
            </a:pPr>
            <a:r>
              <a:rPr lang="ja-JP" altLang="en-US" dirty="0"/>
              <a:t>データベース</a:t>
            </a:r>
            <a:r>
              <a:rPr lang="en-US" altLang="ja-JP" dirty="0"/>
              <a:t>	</a:t>
            </a:r>
            <a:r>
              <a:rPr lang="ja-JP" altLang="en-US" dirty="0"/>
              <a:t>：</a:t>
            </a:r>
            <a:r>
              <a:rPr lang="en-US" altLang="ja-JP" dirty="0"/>
              <a:t>	</a:t>
            </a:r>
            <a:r>
              <a:rPr lang="en-US" altLang="ja-JP" dirty="0" err="1">
                <a:solidFill>
                  <a:srgbClr val="FF0000"/>
                </a:solidFill>
              </a:rPr>
              <a:t>M</a:t>
            </a:r>
            <a:r>
              <a:rPr lang="en-US" altLang="ja-JP" dirty="0" err="1"/>
              <a:t>ariaDB</a:t>
            </a:r>
            <a:r>
              <a:rPr lang="en-US" altLang="ja-JP" dirty="0"/>
              <a:t>(MySQL)</a:t>
            </a:r>
          </a:p>
          <a:p>
            <a:pPr marL="0" indent="0">
              <a:buNone/>
            </a:pPr>
            <a:r>
              <a:rPr kumimoji="1" lang="ja-JP" altLang="en-US" dirty="0"/>
              <a:t>開発言語</a:t>
            </a:r>
            <a:r>
              <a:rPr kumimoji="1" lang="en-US" altLang="ja-JP" dirty="0"/>
              <a:t>	</a:t>
            </a:r>
            <a:r>
              <a:rPr kumimoji="1" lang="ja-JP" altLang="en-US" dirty="0"/>
              <a:t>：</a:t>
            </a:r>
            <a:r>
              <a:rPr kumimoji="1" lang="en-US" altLang="ja-JP" dirty="0"/>
              <a:t>	</a:t>
            </a:r>
            <a:r>
              <a:rPr kumimoji="1" lang="en-US" altLang="ja-JP" dirty="0">
                <a:solidFill>
                  <a:srgbClr val="FF0000"/>
                </a:solidFill>
              </a:rPr>
              <a:t>P</a:t>
            </a:r>
            <a:r>
              <a:rPr kumimoji="1" lang="en-US" altLang="ja-JP" dirty="0"/>
              <a:t>HP</a:t>
            </a:r>
          </a:p>
          <a:p>
            <a:pPr marL="0" indent="0">
              <a:buNone/>
            </a:pPr>
            <a:r>
              <a:rPr lang="en-US" altLang="ja-JP" dirty="0"/>
              <a:t>				</a:t>
            </a:r>
            <a:r>
              <a:rPr lang="en-US" altLang="ja-JP" dirty="0">
                <a:solidFill>
                  <a:srgbClr val="FF0000"/>
                </a:solidFill>
              </a:rPr>
              <a:t>P</a:t>
            </a:r>
            <a:r>
              <a:rPr lang="en-US" altLang="ja-JP" dirty="0"/>
              <a:t>erl</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27</a:t>
            </a:fld>
            <a:endParaRPr kumimoji="1" lang="ja-JP" altLang="en-US"/>
          </a:p>
        </p:txBody>
      </p:sp>
    </p:spTree>
    <p:extLst>
      <p:ext uri="{BB962C8B-B14F-4D97-AF65-F5344CB8AC3E}">
        <p14:creationId xmlns:p14="http://schemas.microsoft.com/office/powerpoint/2010/main" val="1295619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TIPS: LAMP , MAMP</a:t>
            </a:r>
            <a:endParaRPr kumimoji="1" lang="ja-JP" altLang="en-US" dirty="0"/>
          </a:p>
        </p:txBody>
      </p:sp>
      <p:sp>
        <p:nvSpPr>
          <p:cNvPr id="3" name="コンテンツ プレースホルダー 2"/>
          <p:cNvSpPr>
            <a:spLocks noGrp="1"/>
          </p:cNvSpPr>
          <p:nvPr>
            <p:ph idx="1"/>
          </p:nvPr>
        </p:nvSpPr>
        <p:spPr>
          <a:xfrm>
            <a:off x="613458" y="1825625"/>
            <a:ext cx="11207240" cy="4667772"/>
          </a:xfrm>
        </p:spPr>
        <p:txBody>
          <a:bodyPr/>
          <a:lstStyle/>
          <a:p>
            <a:pPr marL="0" indent="0">
              <a:buNone/>
            </a:pPr>
            <a:r>
              <a:rPr kumimoji="1" lang="en-US" altLang="ja-JP" dirty="0">
                <a:solidFill>
                  <a:srgbClr val="FF0000"/>
                </a:solidFill>
              </a:rPr>
              <a:t>L</a:t>
            </a:r>
            <a:r>
              <a:rPr kumimoji="1" lang="en-US" altLang="ja-JP" dirty="0"/>
              <a:t>AMP</a:t>
            </a:r>
            <a:r>
              <a:rPr kumimoji="1" lang="ja-JP" altLang="en-US" dirty="0"/>
              <a:t>環境</a:t>
            </a:r>
            <a:endParaRPr kumimoji="1" lang="en-US" altLang="ja-JP" dirty="0"/>
          </a:p>
          <a:p>
            <a:pPr marL="457200" lvl="1" indent="0">
              <a:buNone/>
            </a:pPr>
            <a:r>
              <a:rPr lang="en-US" altLang="ja-JP" dirty="0" err="1">
                <a:solidFill>
                  <a:srgbClr val="FF0000"/>
                </a:solidFill>
              </a:rPr>
              <a:t>L</a:t>
            </a:r>
            <a:r>
              <a:rPr lang="en-US" altLang="ja-JP" dirty="0" err="1"/>
              <a:t>inuxOS</a:t>
            </a:r>
            <a:r>
              <a:rPr lang="en-US" altLang="ja-JP" dirty="0"/>
              <a:t> </a:t>
            </a:r>
            <a:r>
              <a:rPr lang="ja-JP" altLang="en-US" dirty="0"/>
              <a:t>に</a:t>
            </a:r>
            <a:r>
              <a:rPr lang="en-US" altLang="ja-JP" dirty="0" err="1"/>
              <a:t>Apach</a:t>
            </a:r>
            <a:r>
              <a:rPr lang="ja-JP" altLang="en-US" dirty="0"/>
              <a:t> </a:t>
            </a:r>
            <a:r>
              <a:rPr lang="en-US" altLang="ja-JP" dirty="0"/>
              <a:t>,</a:t>
            </a:r>
            <a:r>
              <a:rPr lang="en-US" altLang="ja-JP" dirty="0" err="1"/>
              <a:t>MariaDB</a:t>
            </a:r>
            <a:r>
              <a:rPr lang="en-US" altLang="ja-JP" dirty="0"/>
              <a:t>(MySQL),PHP(</a:t>
            </a:r>
            <a:r>
              <a:rPr lang="en-US" altLang="ja-JP" dirty="0" err="1"/>
              <a:t>Perl,Python</a:t>
            </a:r>
            <a:r>
              <a:rPr lang="en-US" altLang="ja-JP" dirty="0"/>
              <a:t>)</a:t>
            </a:r>
          </a:p>
          <a:p>
            <a:pPr marL="457200" lvl="1" indent="0">
              <a:buNone/>
            </a:pPr>
            <a:endParaRPr lang="en-US" altLang="ja-JP" dirty="0"/>
          </a:p>
          <a:p>
            <a:pPr marL="0" indent="0">
              <a:buNone/>
            </a:pPr>
            <a:r>
              <a:rPr lang="en-US" altLang="ja-JP" dirty="0">
                <a:solidFill>
                  <a:srgbClr val="FF0000"/>
                </a:solidFill>
              </a:rPr>
              <a:t>M</a:t>
            </a:r>
            <a:r>
              <a:rPr lang="en-US" altLang="ja-JP" dirty="0"/>
              <a:t>AMP</a:t>
            </a:r>
            <a:r>
              <a:rPr lang="ja-JP" altLang="en-US" dirty="0"/>
              <a:t>環境</a:t>
            </a:r>
            <a:endParaRPr lang="en-US" altLang="ja-JP" dirty="0"/>
          </a:p>
          <a:p>
            <a:pPr marL="457200" lvl="1" indent="0">
              <a:buNone/>
            </a:pPr>
            <a:r>
              <a:rPr lang="en-US" altLang="ja-JP" dirty="0"/>
              <a:t>LAMP</a:t>
            </a:r>
            <a:r>
              <a:rPr lang="ja-JP" altLang="en-US" dirty="0"/>
              <a:t>の</a:t>
            </a:r>
            <a:r>
              <a:rPr lang="en-US" altLang="ja-JP" dirty="0"/>
              <a:t>OS</a:t>
            </a:r>
            <a:r>
              <a:rPr lang="ja-JP" altLang="en-US" dirty="0"/>
              <a:t>が</a:t>
            </a:r>
            <a:r>
              <a:rPr lang="en-US" altLang="ja-JP" dirty="0" err="1">
                <a:solidFill>
                  <a:srgbClr val="FF0000"/>
                </a:solidFill>
              </a:rPr>
              <a:t>M</a:t>
            </a:r>
            <a:r>
              <a:rPr lang="en-US" altLang="ja-JP" dirty="0" err="1"/>
              <a:t>acOS</a:t>
            </a:r>
            <a:r>
              <a:rPr lang="ja-JP" altLang="en-US" dirty="0"/>
              <a:t>になったもの</a:t>
            </a:r>
            <a:endParaRPr lang="en-US" altLang="ja-JP"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28</a:t>
            </a:fld>
            <a:endParaRPr kumimoji="1" lang="ja-JP" altLang="en-US"/>
          </a:p>
        </p:txBody>
      </p:sp>
    </p:spTree>
    <p:extLst>
      <p:ext uri="{BB962C8B-B14F-4D97-AF65-F5344CB8AC3E}">
        <p14:creationId xmlns:p14="http://schemas.microsoft.com/office/powerpoint/2010/main" val="27707633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XAMPP</a:t>
            </a:r>
            <a:r>
              <a:rPr kumimoji="1" lang="ja-JP" altLang="en-US" dirty="0" smtClean="0"/>
              <a:t>の入手</a:t>
            </a:r>
            <a:endParaRPr kumimoji="1" lang="ja-JP" altLang="en-US" dirty="0"/>
          </a:p>
        </p:txBody>
      </p:sp>
      <p:sp>
        <p:nvSpPr>
          <p:cNvPr id="3" name="コンテンツ プレースホルダー 2"/>
          <p:cNvSpPr>
            <a:spLocks noGrp="1"/>
          </p:cNvSpPr>
          <p:nvPr>
            <p:ph idx="1"/>
          </p:nvPr>
        </p:nvSpPr>
        <p:spPr>
          <a:xfrm>
            <a:off x="863600" y="5060562"/>
            <a:ext cx="10642600" cy="1383792"/>
          </a:xfrm>
        </p:spPr>
        <p:txBody>
          <a:bodyPr>
            <a:normAutofit/>
          </a:bodyPr>
          <a:lstStyle/>
          <a:p>
            <a:pPr marL="0" indent="0">
              <a:buNone/>
            </a:pPr>
            <a:r>
              <a:rPr lang="en-US" altLang="ja-JP" dirty="0">
                <a:hlinkClick r:id="rId2"/>
              </a:rPr>
              <a:t>https://</a:t>
            </a:r>
            <a:r>
              <a:rPr lang="en-US" altLang="ja-JP" dirty="0" smtClean="0">
                <a:hlinkClick r:id="rId2"/>
              </a:rPr>
              <a:t>www.apachefriends.org/jp/index.html</a:t>
            </a:r>
            <a:r>
              <a:rPr lang="en-US" altLang="ja-JP" dirty="0" smtClean="0"/>
              <a:t> </a:t>
            </a:r>
            <a:r>
              <a:rPr lang="ja-JP" altLang="en-US" dirty="0" smtClean="0"/>
              <a:t>から</a:t>
            </a:r>
            <a:r>
              <a:rPr lang="en-US" altLang="ja-JP" dirty="0"/>
              <a:t/>
            </a:r>
            <a:br>
              <a:rPr lang="en-US" altLang="ja-JP" dirty="0"/>
            </a:br>
            <a:r>
              <a:rPr lang="en-US" altLang="ja-JP" dirty="0" smtClean="0"/>
              <a:t>OS</a:t>
            </a:r>
            <a:r>
              <a:rPr lang="ja-JP" altLang="en-US" dirty="0" smtClean="0"/>
              <a:t>に合わせて</a:t>
            </a:r>
            <a:r>
              <a:rPr lang="en-US" altLang="ja-JP" dirty="0" smtClean="0"/>
              <a:t>XAMPP</a:t>
            </a:r>
            <a:r>
              <a:rPr lang="ja-JP" altLang="en-US" dirty="0" smtClean="0"/>
              <a:t>を入手</a:t>
            </a:r>
            <a:endParaRPr lang="en-US" altLang="ja-JP" dirty="0" smtClean="0"/>
          </a:p>
          <a:p>
            <a:pPr marL="0" indent="0">
              <a:buNone/>
            </a:pP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29</a:t>
            </a:fld>
            <a:endParaRPr kumimoji="1" lang="ja-JP" altLang="en-US"/>
          </a:p>
        </p:txBody>
      </p:sp>
      <p:pic>
        <p:nvPicPr>
          <p:cNvPr id="5" name="図 4"/>
          <p:cNvPicPr>
            <a:picLocks noChangeAspect="1"/>
          </p:cNvPicPr>
          <p:nvPr/>
        </p:nvPicPr>
        <p:blipFill>
          <a:blip r:embed="rId3"/>
          <a:stretch>
            <a:fillRect/>
          </a:stretch>
        </p:blipFill>
        <p:spPr>
          <a:xfrm>
            <a:off x="2552311" y="1007877"/>
            <a:ext cx="7054450" cy="4052685"/>
          </a:xfrm>
          <a:prstGeom prst="rect">
            <a:avLst/>
          </a:prstGeom>
        </p:spPr>
      </p:pic>
    </p:spTree>
    <p:extLst>
      <p:ext uri="{BB962C8B-B14F-4D97-AF65-F5344CB8AC3E}">
        <p14:creationId xmlns:p14="http://schemas.microsoft.com/office/powerpoint/2010/main" val="16606556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習得目標</a:t>
            </a:r>
            <a:endParaRPr kumimoji="1" lang="ja-JP" altLang="en-US" dirty="0"/>
          </a:p>
        </p:txBody>
      </p:sp>
      <p:sp>
        <p:nvSpPr>
          <p:cNvPr id="3" name="コンテンツ プレースホルダー 2"/>
          <p:cNvSpPr>
            <a:spLocks noGrp="1"/>
          </p:cNvSpPr>
          <p:nvPr>
            <p:ph idx="1"/>
          </p:nvPr>
        </p:nvSpPr>
        <p:spPr>
          <a:xfrm>
            <a:off x="141889" y="1362771"/>
            <a:ext cx="11908221" cy="4506019"/>
          </a:xfrm>
        </p:spPr>
        <p:txBody>
          <a:bodyPr>
            <a:normAutofit/>
          </a:bodyPr>
          <a:lstStyle/>
          <a:p>
            <a:pPr>
              <a:spcBef>
                <a:spcPts val="1800"/>
              </a:spcBef>
            </a:pPr>
            <a:r>
              <a:rPr lang="en-US" altLang="ja-JP" sz="4000" dirty="0"/>
              <a:t>Web</a:t>
            </a:r>
            <a:r>
              <a:rPr lang="ja-JP" altLang="en-US" sz="4000" dirty="0"/>
              <a:t>アプリケーションの</a:t>
            </a:r>
            <a:r>
              <a:rPr lang="ja-JP" altLang="en-US" sz="4000" dirty="0" smtClean="0"/>
              <a:t>概要を説明できる</a:t>
            </a:r>
            <a:endParaRPr lang="en-US" altLang="ja-JP" sz="4000" dirty="0" smtClean="0"/>
          </a:p>
          <a:p>
            <a:pPr>
              <a:spcBef>
                <a:spcPts val="1800"/>
              </a:spcBef>
            </a:pPr>
            <a:r>
              <a:rPr lang="ja-JP" altLang="en-US" sz="4000" dirty="0" smtClean="0"/>
              <a:t>システムに合わせた</a:t>
            </a:r>
            <a:r>
              <a:rPr lang="ja-JP" altLang="en-US" sz="4000" dirty="0"/>
              <a:t>データベースの</a:t>
            </a:r>
            <a:r>
              <a:rPr lang="ja-JP" altLang="en-US" sz="4000" dirty="0" smtClean="0"/>
              <a:t>設計ができる</a:t>
            </a:r>
            <a:endParaRPr lang="en-US" altLang="ja-JP" sz="4000" dirty="0" smtClean="0"/>
          </a:p>
          <a:p>
            <a:pPr>
              <a:spcBef>
                <a:spcPts val="1800"/>
              </a:spcBef>
            </a:pPr>
            <a:r>
              <a:rPr lang="en-US" altLang="ja-JP" sz="4000" dirty="0" smtClean="0"/>
              <a:t>PHP</a:t>
            </a:r>
            <a:r>
              <a:rPr lang="ja-JP" altLang="en-US" sz="4000" dirty="0" smtClean="0"/>
              <a:t>による動的な</a:t>
            </a:r>
            <a:r>
              <a:rPr lang="en-US" altLang="ja-JP" sz="4000" dirty="0" smtClean="0"/>
              <a:t>Web</a:t>
            </a:r>
            <a:r>
              <a:rPr lang="ja-JP" altLang="en-US" sz="4000" dirty="0" smtClean="0"/>
              <a:t>ページを作成できる</a:t>
            </a:r>
            <a:endParaRPr lang="en-US" altLang="ja-JP" sz="4000" dirty="0" smtClean="0"/>
          </a:p>
          <a:p>
            <a:pPr>
              <a:spcBef>
                <a:spcPts val="1800"/>
              </a:spcBef>
            </a:pPr>
            <a:r>
              <a:rPr kumimoji="1" lang="en-US" altLang="ja-JP" sz="4000" dirty="0" smtClean="0"/>
              <a:t>PHP</a:t>
            </a:r>
            <a:r>
              <a:rPr kumimoji="1" lang="ja-JP" altLang="en-US" sz="4000" dirty="0" smtClean="0"/>
              <a:t>とデータベースを連携させたシステムを作成できる</a:t>
            </a:r>
            <a:endParaRPr kumimoji="1" lang="ja-JP" altLang="en-US" sz="4000" dirty="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3</a:t>
            </a:fld>
            <a:endParaRPr kumimoji="1" lang="ja-JP" altLang="en-US"/>
          </a:p>
        </p:txBody>
      </p:sp>
    </p:spTree>
    <p:extLst>
      <p:ext uri="{BB962C8B-B14F-4D97-AF65-F5344CB8AC3E}">
        <p14:creationId xmlns:p14="http://schemas.microsoft.com/office/powerpoint/2010/main" val="3841023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XAMPP</a:t>
            </a:r>
            <a:r>
              <a:rPr kumimoji="1" lang="ja-JP" altLang="en-US" dirty="0" smtClean="0"/>
              <a:t>のインストール①</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30</a:t>
            </a:fld>
            <a:endParaRPr kumimoji="1" lang="ja-JP" altLang="en-US"/>
          </a:p>
        </p:txBody>
      </p:sp>
      <p:pic>
        <p:nvPicPr>
          <p:cNvPr id="5" name="図 4"/>
          <p:cNvPicPr>
            <a:picLocks noChangeAspect="1"/>
          </p:cNvPicPr>
          <p:nvPr/>
        </p:nvPicPr>
        <p:blipFill>
          <a:blip r:embed="rId2"/>
          <a:stretch>
            <a:fillRect/>
          </a:stretch>
        </p:blipFill>
        <p:spPr>
          <a:xfrm>
            <a:off x="1950589" y="1318815"/>
            <a:ext cx="933580" cy="962159"/>
          </a:xfrm>
          <a:prstGeom prst="rect">
            <a:avLst/>
          </a:prstGeom>
        </p:spPr>
      </p:pic>
      <p:sp>
        <p:nvSpPr>
          <p:cNvPr id="6" name="コンテンツ プレースホルダー 2"/>
          <p:cNvSpPr>
            <a:spLocks noGrp="1"/>
          </p:cNvSpPr>
          <p:nvPr>
            <p:ph idx="1"/>
          </p:nvPr>
        </p:nvSpPr>
        <p:spPr>
          <a:xfrm>
            <a:off x="4878552" y="1429290"/>
            <a:ext cx="6167821" cy="741211"/>
          </a:xfrm>
        </p:spPr>
        <p:txBody>
          <a:bodyPr>
            <a:normAutofit/>
          </a:bodyPr>
          <a:lstStyle/>
          <a:p>
            <a:pPr marL="0" indent="0">
              <a:buNone/>
            </a:pPr>
            <a:r>
              <a:rPr lang="ja-JP" altLang="en-US" dirty="0" smtClean="0"/>
              <a:t>ダウンロードしたファイルを起動</a:t>
            </a:r>
            <a:endParaRPr lang="en-US" altLang="ja-JP" dirty="0" smtClean="0"/>
          </a:p>
          <a:p>
            <a:pPr marL="0" indent="0">
              <a:buNone/>
            </a:pPr>
            <a:endParaRPr kumimoji="1" lang="ja-JP" altLang="en-US" dirty="0"/>
          </a:p>
        </p:txBody>
      </p:sp>
      <p:pic>
        <p:nvPicPr>
          <p:cNvPr id="7" name="図 6"/>
          <p:cNvPicPr>
            <a:picLocks noChangeAspect="1"/>
          </p:cNvPicPr>
          <p:nvPr/>
        </p:nvPicPr>
        <p:blipFill>
          <a:blip r:embed="rId3"/>
          <a:stretch>
            <a:fillRect/>
          </a:stretch>
        </p:blipFill>
        <p:spPr>
          <a:xfrm>
            <a:off x="986821" y="3987867"/>
            <a:ext cx="3390737" cy="1733230"/>
          </a:xfrm>
          <a:prstGeom prst="rect">
            <a:avLst/>
          </a:prstGeom>
        </p:spPr>
      </p:pic>
      <p:sp>
        <p:nvSpPr>
          <p:cNvPr id="8" name="コンテンツ プレースホルダー 2"/>
          <p:cNvSpPr txBox="1">
            <a:spLocks/>
          </p:cNvSpPr>
          <p:nvPr/>
        </p:nvSpPr>
        <p:spPr>
          <a:xfrm>
            <a:off x="5030952" y="4587826"/>
            <a:ext cx="2594304" cy="74121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err="1" smtClean="0"/>
              <a:t>はいを</a:t>
            </a:r>
            <a:r>
              <a:rPr lang="ja-JP" altLang="en-US" dirty="0" smtClean="0"/>
              <a:t>選択</a:t>
            </a:r>
            <a:endParaRPr lang="ja-JP" altLang="en-US" dirty="0"/>
          </a:p>
        </p:txBody>
      </p:sp>
    </p:spTree>
    <p:extLst>
      <p:ext uri="{BB962C8B-B14F-4D97-AF65-F5344CB8AC3E}">
        <p14:creationId xmlns:p14="http://schemas.microsoft.com/office/powerpoint/2010/main" val="39269412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XAMPP</a:t>
            </a:r>
            <a:r>
              <a:rPr kumimoji="1" lang="ja-JP" altLang="en-US" dirty="0" smtClean="0"/>
              <a:t>のインストール②</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31</a:t>
            </a:fld>
            <a:endParaRPr kumimoji="1" lang="ja-JP" altLang="en-US"/>
          </a:p>
        </p:txBody>
      </p:sp>
      <p:sp>
        <p:nvSpPr>
          <p:cNvPr id="8" name="コンテンツ プレースホルダー 2"/>
          <p:cNvSpPr txBox="1">
            <a:spLocks/>
          </p:cNvSpPr>
          <p:nvPr/>
        </p:nvSpPr>
        <p:spPr>
          <a:xfrm>
            <a:off x="1294994" y="3329978"/>
            <a:ext cx="1785569" cy="50629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2400" dirty="0" smtClean="0"/>
              <a:t>Next</a:t>
            </a:r>
            <a:r>
              <a:rPr lang="ja-JP" altLang="en-US" sz="2400" dirty="0" smtClean="0"/>
              <a:t>を選択</a:t>
            </a:r>
            <a:endParaRPr lang="ja-JP" altLang="en-US" sz="2400" dirty="0"/>
          </a:p>
        </p:txBody>
      </p:sp>
      <p:pic>
        <p:nvPicPr>
          <p:cNvPr id="3" name="図 2"/>
          <p:cNvPicPr>
            <a:picLocks noChangeAspect="1"/>
          </p:cNvPicPr>
          <p:nvPr/>
        </p:nvPicPr>
        <p:blipFill>
          <a:blip r:embed="rId2"/>
          <a:stretch>
            <a:fillRect/>
          </a:stretch>
        </p:blipFill>
        <p:spPr>
          <a:xfrm>
            <a:off x="720586" y="874914"/>
            <a:ext cx="2934386" cy="2455064"/>
          </a:xfrm>
          <a:prstGeom prst="rect">
            <a:avLst/>
          </a:prstGeom>
        </p:spPr>
      </p:pic>
      <p:pic>
        <p:nvPicPr>
          <p:cNvPr id="9" name="図 8"/>
          <p:cNvPicPr>
            <a:picLocks noChangeAspect="1"/>
          </p:cNvPicPr>
          <p:nvPr/>
        </p:nvPicPr>
        <p:blipFill>
          <a:blip r:embed="rId3"/>
          <a:stretch>
            <a:fillRect/>
          </a:stretch>
        </p:blipFill>
        <p:spPr>
          <a:xfrm>
            <a:off x="4646200" y="874914"/>
            <a:ext cx="2934386" cy="2455064"/>
          </a:xfrm>
          <a:prstGeom prst="rect">
            <a:avLst/>
          </a:prstGeom>
        </p:spPr>
      </p:pic>
      <p:pic>
        <p:nvPicPr>
          <p:cNvPr id="11" name="図 10"/>
          <p:cNvPicPr>
            <a:picLocks noChangeAspect="1"/>
          </p:cNvPicPr>
          <p:nvPr/>
        </p:nvPicPr>
        <p:blipFill>
          <a:blip r:embed="rId4"/>
          <a:stretch>
            <a:fillRect/>
          </a:stretch>
        </p:blipFill>
        <p:spPr>
          <a:xfrm>
            <a:off x="8571814" y="874914"/>
            <a:ext cx="2934386" cy="2455064"/>
          </a:xfrm>
          <a:prstGeom prst="rect">
            <a:avLst/>
          </a:prstGeom>
        </p:spPr>
      </p:pic>
      <p:pic>
        <p:nvPicPr>
          <p:cNvPr id="12" name="図 11"/>
          <p:cNvPicPr>
            <a:picLocks noChangeAspect="1"/>
          </p:cNvPicPr>
          <p:nvPr/>
        </p:nvPicPr>
        <p:blipFill>
          <a:blip r:embed="rId5"/>
          <a:stretch>
            <a:fillRect/>
          </a:stretch>
        </p:blipFill>
        <p:spPr>
          <a:xfrm>
            <a:off x="720586" y="3962126"/>
            <a:ext cx="2934386" cy="2455064"/>
          </a:xfrm>
          <a:prstGeom prst="rect">
            <a:avLst/>
          </a:prstGeom>
        </p:spPr>
      </p:pic>
      <p:pic>
        <p:nvPicPr>
          <p:cNvPr id="13" name="図 12"/>
          <p:cNvPicPr>
            <a:picLocks noChangeAspect="1"/>
          </p:cNvPicPr>
          <p:nvPr/>
        </p:nvPicPr>
        <p:blipFill>
          <a:blip r:embed="rId6"/>
          <a:stretch>
            <a:fillRect/>
          </a:stretch>
        </p:blipFill>
        <p:spPr>
          <a:xfrm>
            <a:off x="4646200" y="3962126"/>
            <a:ext cx="2934386" cy="2455064"/>
          </a:xfrm>
          <a:prstGeom prst="rect">
            <a:avLst/>
          </a:prstGeom>
        </p:spPr>
      </p:pic>
      <p:sp>
        <p:nvSpPr>
          <p:cNvPr id="14" name="右矢印 13"/>
          <p:cNvSpPr/>
          <p:nvPr/>
        </p:nvSpPr>
        <p:spPr>
          <a:xfrm>
            <a:off x="3740523" y="1840668"/>
            <a:ext cx="820125"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a:off x="7666137" y="1860130"/>
            <a:ext cx="820125"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740522" y="4891467"/>
            <a:ext cx="820125"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p:cNvPicPr>
            <a:picLocks noChangeAspect="1"/>
          </p:cNvPicPr>
          <p:nvPr/>
        </p:nvPicPr>
        <p:blipFill>
          <a:blip r:embed="rId7"/>
          <a:stretch>
            <a:fillRect/>
          </a:stretch>
        </p:blipFill>
        <p:spPr>
          <a:xfrm>
            <a:off x="8571813" y="3962125"/>
            <a:ext cx="2934387" cy="2455065"/>
          </a:xfrm>
          <a:prstGeom prst="rect">
            <a:avLst/>
          </a:prstGeom>
        </p:spPr>
      </p:pic>
      <p:sp>
        <p:nvSpPr>
          <p:cNvPr id="19" name="コンテンツ プレースホルダー 2"/>
          <p:cNvSpPr txBox="1">
            <a:spLocks/>
          </p:cNvSpPr>
          <p:nvPr/>
        </p:nvSpPr>
        <p:spPr>
          <a:xfrm>
            <a:off x="5245133" y="3329977"/>
            <a:ext cx="1785569" cy="50629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2400" dirty="0" smtClean="0"/>
              <a:t>Next</a:t>
            </a:r>
            <a:r>
              <a:rPr lang="ja-JP" altLang="en-US" sz="2400" dirty="0" smtClean="0"/>
              <a:t>を選択</a:t>
            </a:r>
            <a:endParaRPr lang="ja-JP" altLang="en-US" sz="2400" dirty="0"/>
          </a:p>
        </p:txBody>
      </p:sp>
      <p:sp>
        <p:nvSpPr>
          <p:cNvPr id="20" name="コンテンツ プレースホルダー 2"/>
          <p:cNvSpPr txBox="1">
            <a:spLocks/>
          </p:cNvSpPr>
          <p:nvPr/>
        </p:nvSpPr>
        <p:spPr>
          <a:xfrm>
            <a:off x="9319643" y="3329977"/>
            <a:ext cx="1785569" cy="50629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2400" dirty="0" smtClean="0"/>
              <a:t>Next</a:t>
            </a:r>
            <a:r>
              <a:rPr lang="ja-JP" altLang="en-US" sz="2400" dirty="0" smtClean="0"/>
              <a:t>を選択</a:t>
            </a:r>
            <a:endParaRPr lang="ja-JP" altLang="en-US" sz="2400" dirty="0"/>
          </a:p>
        </p:txBody>
      </p:sp>
      <p:sp>
        <p:nvSpPr>
          <p:cNvPr id="21" name="コンテンツ プレースホルダー 2"/>
          <p:cNvSpPr txBox="1">
            <a:spLocks/>
          </p:cNvSpPr>
          <p:nvPr/>
        </p:nvSpPr>
        <p:spPr>
          <a:xfrm>
            <a:off x="1294994" y="6351703"/>
            <a:ext cx="1785569" cy="50629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2400" dirty="0" smtClean="0"/>
              <a:t>Next</a:t>
            </a:r>
            <a:r>
              <a:rPr lang="ja-JP" altLang="en-US" sz="2400" dirty="0" smtClean="0"/>
              <a:t>を選択</a:t>
            </a:r>
            <a:endParaRPr lang="ja-JP" altLang="en-US" sz="2400" dirty="0"/>
          </a:p>
        </p:txBody>
      </p:sp>
      <p:sp>
        <p:nvSpPr>
          <p:cNvPr id="22" name="コンテンツ プレースホルダー 2"/>
          <p:cNvSpPr txBox="1">
            <a:spLocks/>
          </p:cNvSpPr>
          <p:nvPr/>
        </p:nvSpPr>
        <p:spPr>
          <a:xfrm>
            <a:off x="5397846" y="6349629"/>
            <a:ext cx="1785569" cy="50629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2400" dirty="0" smtClean="0"/>
              <a:t>Next</a:t>
            </a:r>
            <a:r>
              <a:rPr lang="ja-JP" altLang="en-US" sz="2400" dirty="0" smtClean="0"/>
              <a:t>を選択</a:t>
            </a:r>
            <a:endParaRPr lang="ja-JP" altLang="en-US" sz="2400" dirty="0"/>
          </a:p>
        </p:txBody>
      </p:sp>
      <p:sp>
        <p:nvSpPr>
          <p:cNvPr id="23" name="右矢印 22"/>
          <p:cNvSpPr/>
          <p:nvPr/>
        </p:nvSpPr>
        <p:spPr>
          <a:xfrm>
            <a:off x="7666137" y="4891467"/>
            <a:ext cx="820125"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コンテンツ プレースホルダー 2"/>
          <p:cNvSpPr txBox="1">
            <a:spLocks/>
          </p:cNvSpPr>
          <p:nvPr/>
        </p:nvSpPr>
        <p:spPr>
          <a:xfrm>
            <a:off x="9319643" y="6349628"/>
            <a:ext cx="1785569" cy="50629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2400" dirty="0" smtClean="0"/>
              <a:t>Finish</a:t>
            </a:r>
            <a:r>
              <a:rPr lang="ja-JP" altLang="en-US" sz="2400" dirty="0" smtClean="0"/>
              <a:t>を選択</a:t>
            </a:r>
            <a:endParaRPr lang="ja-JP" altLang="en-US" sz="2400" dirty="0"/>
          </a:p>
        </p:txBody>
      </p:sp>
    </p:spTree>
    <p:extLst>
      <p:ext uri="{BB962C8B-B14F-4D97-AF65-F5344CB8AC3E}">
        <p14:creationId xmlns:p14="http://schemas.microsoft.com/office/powerpoint/2010/main" val="20376791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起動確認</a:t>
            </a:r>
            <a:endParaRPr kumimoji="1" lang="ja-JP" altLang="en-US" dirty="0"/>
          </a:p>
        </p:txBody>
      </p:sp>
      <p:sp>
        <p:nvSpPr>
          <p:cNvPr id="6" name="コンテンツ プレースホルダー 2">
            <a:extLst>
              <a:ext uri="{FF2B5EF4-FFF2-40B4-BE49-F238E27FC236}">
                <a16:creationId xmlns:a16="http://schemas.microsoft.com/office/drawing/2014/main" id="{55C6AAC1-9C07-4518-9F02-F1AED1BE3558}"/>
              </a:ext>
            </a:extLst>
          </p:cNvPr>
          <p:cNvSpPr>
            <a:spLocks noGrp="1"/>
          </p:cNvSpPr>
          <p:nvPr>
            <p:ph idx="1"/>
          </p:nvPr>
        </p:nvSpPr>
        <p:spPr>
          <a:xfrm>
            <a:off x="5672190" y="1473978"/>
            <a:ext cx="6387818" cy="3526285"/>
          </a:xfrm>
        </p:spPr>
        <p:txBody>
          <a:bodyPr>
            <a:normAutofit/>
          </a:bodyPr>
          <a:lstStyle/>
          <a:p>
            <a:pPr marL="0" indent="0">
              <a:buNone/>
            </a:pPr>
            <a:r>
              <a:rPr lang="en-US" altLang="ja-JP" dirty="0"/>
              <a:t>XAMPP</a:t>
            </a:r>
            <a:r>
              <a:rPr lang="ja-JP" altLang="en-US" dirty="0"/>
              <a:t>起動後</a:t>
            </a:r>
            <a:r>
              <a:rPr lang="en-US" altLang="ja-JP" dirty="0"/>
              <a:t> </a:t>
            </a:r>
          </a:p>
          <a:p>
            <a:pPr marL="0" indent="0">
              <a:buNone/>
            </a:pPr>
            <a:r>
              <a:rPr lang="en-US" altLang="ja-JP" dirty="0" smtClean="0"/>
              <a:t>Apache</a:t>
            </a:r>
            <a:r>
              <a:rPr lang="ja-JP" altLang="en-US" dirty="0" smtClean="0"/>
              <a:t>を</a:t>
            </a:r>
            <a:r>
              <a:rPr lang="en-US" altLang="ja-JP" dirty="0"/>
              <a:t>Start</a:t>
            </a:r>
          </a:p>
          <a:p>
            <a:pPr marL="0" indent="0">
              <a:buNone/>
            </a:pPr>
            <a:endParaRPr lang="en-US" altLang="ja-JP" sz="2800" dirty="0"/>
          </a:p>
          <a:p>
            <a:pPr marL="0" indent="0">
              <a:buNone/>
            </a:pPr>
            <a:endParaRPr lang="en-US" altLang="ja-JP" sz="2800" dirty="0"/>
          </a:p>
        </p:txBody>
      </p:sp>
      <p:grpSp>
        <p:nvGrpSpPr>
          <p:cNvPr id="4" name="グループ化 3"/>
          <p:cNvGrpSpPr/>
          <p:nvPr/>
        </p:nvGrpSpPr>
        <p:grpSpPr>
          <a:xfrm>
            <a:off x="162906" y="1473978"/>
            <a:ext cx="5427553" cy="3526285"/>
            <a:chOff x="648031" y="1473977"/>
            <a:chExt cx="6578635" cy="4274143"/>
          </a:xfrm>
        </p:grpSpPr>
        <p:pic>
          <p:nvPicPr>
            <p:cNvPr id="5" name="図 4">
              <a:extLst>
                <a:ext uri="{FF2B5EF4-FFF2-40B4-BE49-F238E27FC236}">
                  <a16:creationId xmlns:a16="http://schemas.microsoft.com/office/drawing/2014/main" id="{4378C42C-94A6-41B7-918C-F0EA1C6C3CF9}"/>
                </a:ext>
              </a:extLst>
            </p:cNvPr>
            <p:cNvPicPr>
              <a:picLocks noChangeAspect="1"/>
            </p:cNvPicPr>
            <p:nvPr/>
          </p:nvPicPr>
          <p:blipFill>
            <a:blip r:embed="rId3"/>
            <a:stretch>
              <a:fillRect/>
            </a:stretch>
          </p:blipFill>
          <p:spPr>
            <a:xfrm>
              <a:off x="648031" y="1473977"/>
              <a:ext cx="6578635" cy="4274143"/>
            </a:xfrm>
            <a:prstGeom prst="rect">
              <a:avLst/>
            </a:prstGeom>
          </p:spPr>
        </p:pic>
        <p:sp>
          <p:nvSpPr>
            <p:cNvPr id="7" name="正方形/長方形 6">
              <a:extLst>
                <a:ext uri="{FF2B5EF4-FFF2-40B4-BE49-F238E27FC236}">
                  <a16:creationId xmlns:a16="http://schemas.microsoft.com/office/drawing/2014/main" id="{5B3A4BE4-2924-4142-AAAB-F0D56804E3E3}"/>
                </a:ext>
              </a:extLst>
            </p:cNvPr>
            <p:cNvSpPr/>
            <p:nvPr/>
          </p:nvSpPr>
          <p:spPr>
            <a:xfrm>
              <a:off x="3680460" y="2484120"/>
              <a:ext cx="620176" cy="2156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t>32</a:t>
            </a:fld>
            <a:endParaRPr kumimoji="1" lang="ja-JP" altLang="en-US"/>
          </a:p>
        </p:txBody>
      </p:sp>
      <p:sp>
        <p:nvSpPr>
          <p:cNvPr id="10" name="コンテンツ プレースホルダー 2">
            <a:extLst>
              <a:ext uri="{FF2B5EF4-FFF2-40B4-BE49-F238E27FC236}">
                <a16:creationId xmlns:a16="http://schemas.microsoft.com/office/drawing/2014/main" id="{55C6AAC1-9C07-4518-9F02-F1AED1BE3558}"/>
              </a:ext>
            </a:extLst>
          </p:cNvPr>
          <p:cNvSpPr txBox="1">
            <a:spLocks/>
          </p:cNvSpPr>
          <p:nvPr/>
        </p:nvSpPr>
        <p:spPr>
          <a:xfrm>
            <a:off x="2920573" y="5707117"/>
            <a:ext cx="6387818" cy="903890"/>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dirty="0" smtClean="0"/>
              <a:t>Apache</a:t>
            </a:r>
            <a:r>
              <a:rPr lang="ja-JP" altLang="en-US" dirty="0" smtClean="0"/>
              <a:t>の</a:t>
            </a:r>
            <a:r>
              <a:rPr lang="en-US" altLang="ja-JP" dirty="0" smtClean="0"/>
              <a:t>Admin</a:t>
            </a:r>
            <a:r>
              <a:rPr lang="ja-JP" altLang="en-US" dirty="0" smtClean="0"/>
              <a:t>をクリック</a:t>
            </a:r>
            <a:endParaRPr lang="en-US" altLang="ja-JP" dirty="0" smtClean="0"/>
          </a:p>
          <a:p>
            <a:pPr marL="0" indent="0">
              <a:buFont typeface="Arial" panose="020B0604020202020204" pitchFamily="34" charset="0"/>
              <a:buNone/>
            </a:pPr>
            <a:endParaRPr lang="en-US" altLang="ja-JP" sz="2800" dirty="0" smtClean="0"/>
          </a:p>
          <a:p>
            <a:pPr marL="0" indent="0">
              <a:buFont typeface="Arial" panose="020B0604020202020204" pitchFamily="34" charset="0"/>
              <a:buNone/>
            </a:pPr>
            <a:endParaRPr lang="en-US" altLang="ja-JP" sz="2800" dirty="0"/>
          </a:p>
        </p:txBody>
      </p:sp>
    </p:spTree>
    <p:extLst>
      <p:ext uri="{BB962C8B-B14F-4D97-AF65-F5344CB8AC3E}">
        <p14:creationId xmlns:p14="http://schemas.microsoft.com/office/powerpoint/2010/main" val="9716584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起動</a:t>
            </a:r>
            <a:r>
              <a:rPr lang="ja-JP" altLang="en-US" dirty="0"/>
              <a:t>できない場合</a:t>
            </a:r>
            <a:endParaRPr kumimoji="1" lang="ja-JP" altLang="en-US" dirty="0"/>
          </a:p>
        </p:txBody>
      </p:sp>
      <p:sp>
        <p:nvSpPr>
          <p:cNvPr id="3" name="コンテンツ プレースホルダー 2"/>
          <p:cNvSpPr>
            <a:spLocks noGrp="1"/>
          </p:cNvSpPr>
          <p:nvPr>
            <p:ph idx="1"/>
          </p:nvPr>
        </p:nvSpPr>
        <p:spPr>
          <a:xfrm>
            <a:off x="5261640" y="1792728"/>
            <a:ext cx="6803751" cy="3270432"/>
          </a:xfrm>
        </p:spPr>
        <p:txBody>
          <a:bodyPr>
            <a:normAutofit/>
          </a:bodyPr>
          <a:lstStyle/>
          <a:p>
            <a:pPr marL="0" indent="0">
              <a:buNone/>
            </a:pPr>
            <a:r>
              <a:rPr lang="en-US" altLang="ja-JP" sz="2800" dirty="0" err="1"/>
              <a:t>config</a:t>
            </a:r>
            <a:r>
              <a:rPr lang="ja-JP" altLang="en-US" sz="2800" dirty="0"/>
              <a:t>から</a:t>
            </a:r>
            <a:r>
              <a:rPr lang="en-US" altLang="ja-JP" sz="2800" dirty="0"/>
              <a:t/>
            </a:r>
            <a:br>
              <a:rPr lang="en-US" altLang="ja-JP" sz="2800" dirty="0"/>
            </a:br>
            <a:r>
              <a:rPr lang="en-US" altLang="ja-JP" sz="2800" dirty="0" err="1"/>
              <a:t>httpd.conf</a:t>
            </a:r>
            <a:r>
              <a:rPr lang="ja-JP" altLang="en-US" sz="2800" dirty="0" err="1"/>
              <a:t>、</a:t>
            </a:r>
            <a:r>
              <a:rPr lang="en-US" altLang="ja-JP" sz="2800" dirty="0" err="1"/>
              <a:t>httpd-ssl.conf</a:t>
            </a:r>
            <a:r>
              <a:rPr lang="ja-JP" altLang="en-US" sz="2800" dirty="0"/>
              <a:t>を開く。</a:t>
            </a:r>
            <a:endParaRPr lang="en-US" altLang="ja-JP" sz="2800" dirty="0"/>
          </a:p>
          <a:p>
            <a:pPr marL="0" indent="0">
              <a:buNone/>
            </a:pPr>
            <a:r>
              <a:rPr lang="en-US" altLang="ja-JP" sz="2800" dirty="0" err="1"/>
              <a:t>httpd.conf</a:t>
            </a:r>
            <a:r>
              <a:rPr lang="ja-JP" altLang="en-US" sz="2800" dirty="0"/>
              <a:t>の</a:t>
            </a:r>
            <a:r>
              <a:rPr lang="en-US" altLang="ja-JP" sz="2800" dirty="0">
                <a:solidFill>
                  <a:srgbClr val="FF0000"/>
                </a:solidFill>
              </a:rPr>
              <a:t>Listen 80</a:t>
            </a:r>
            <a:r>
              <a:rPr lang="ja-JP" altLang="en-US" sz="2800" dirty="0" err="1"/>
              <a:t>、</a:t>
            </a:r>
            <a:endParaRPr lang="en-US" altLang="ja-JP" sz="2800" dirty="0"/>
          </a:p>
          <a:p>
            <a:pPr marL="0" indent="0">
              <a:buNone/>
            </a:pPr>
            <a:r>
              <a:rPr lang="en-US" altLang="ja-JP" sz="2800" dirty="0" err="1"/>
              <a:t>httpd-ssl.conf</a:t>
            </a:r>
            <a:r>
              <a:rPr lang="ja-JP" altLang="en-US" sz="2800" dirty="0"/>
              <a:t>の</a:t>
            </a:r>
            <a:r>
              <a:rPr lang="en-US" altLang="ja-JP" sz="2800" dirty="0">
                <a:solidFill>
                  <a:srgbClr val="FF0000"/>
                </a:solidFill>
              </a:rPr>
              <a:t>Listen 443 </a:t>
            </a:r>
            <a:r>
              <a:rPr lang="ja-JP" altLang="en-US" sz="2800" dirty="0"/>
              <a:t>という記述の</a:t>
            </a:r>
            <a:endParaRPr lang="en-US" altLang="ja-JP" sz="2800" dirty="0"/>
          </a:p>
          <a:p>
            <a:pPr marL="0" indent="0">
              <a:buNone/>
            </a:pPr>
            <a:r>
              <a:rPr lang="ja-JP" altLang="en-US" sz="2800" dirty="0"/>
              <a:t>数字部分を変更して保存。</a:t>
            </a:r>
            <a:endParaRPr lang="en-US" altLang="ja-JP" sz="2800" dirty="0"/>
          </a:p>
          <a:p>
            <a:pPr marL="0" indent="0">
              <a:buNone/>
            </a:pPr>
            <a:r>
              <a:rPr lang="ja-JP" altLang="en-US" sz="2800" dirty="0">
                <a:latin typeface="UD デジタル 教科書体 NK-R" panose="02020400000000000000" pitchFamily="18" charset="-128"/>
              </a:rPr>
              <a:t>今回は</a:t>
            </a:r>
            <a:r>
              <a:rPr lang="en-US" altLang="ja-JP" sz="2800" dirty="0">
                <a:ea typeface="Tahoma" panose="020B0604030504040204" pitchFamily="34" charset="0"/>
              </a:rPr>
              <a:t>80</a:t>
            </a:r>
            <a:r>
              <a:rPr lang="ja-JP" altLang="en-US" sz="2800" dirty="0">
                <a:latin typeface="UD デジタル 教科書体 NK-R" panose="02020400000000000000" pitchFamily="18" charset="-128"/>
              </a:rPr>
              <a:t>→</a:t>
            </a:r>
            <a:r>
              <a:rPr lang="en-US" altLang="ja-JP" sz="2800" dirty="0">
                <a:ea typeface="Tahoma" panose="020B0604030504040204" pitchFamily="34" charset="0"/>
              </a:rPr>
              <a:t>8080</a:t>
            </a:r>
            <a:r>
              <a:rPr lang="ja-JP" altLang="en-US" sz="2800" dirty="0" err="1">
                <a:ea typeface="Tahoma" panose="020B0604030504040204" pitchFamily="34" charset="0"/>
              </a:rPr>
              <a:t>、</a:t>
            </a:r>
            <a:r>
              <a:rPr lang="en-US" altLang="ja-JP" sz="2800" dirty="0">
                <a:ea typeface="Tahoma" panose="020B0604030504040204" pitchFamily="34" charset="0"/>
              </a:rPr>
              <a:t>443</a:t>
            </a:r>
            <a:r>
              <a:rPr lang="ja-JP" altLang="en-US" sz="2800" dirty="0">
                <a:latin typeface="UD デジタル 教科書体 NK-R" panose="02020400000000000000" pitchFamily="18" charset="-128"/>
              </a:rPr>
              <a:t>→</a:t>
            </a:r>
            <a:r>
              <a:rPr lang="en-US" altLang="ja-JP" sz="2800" dirty="0">
                <a:ea typeface="Tahoma" panose="020B0604030504040204" pitchFamily="34" charset="0"/>
              </a:rPr>
              <a:t>444</a:t>
            </a:r>
            <a:r>
              <a:rPr lang="ja-JP" altLang="en-US" sz="2800" dirty="0">
                <a:latin typeface="UD デジタル 教科書体 NK-R" panose="02020400000000000000" pitchFamily="18" charset="-128"/>
              </a:rPr>
              <a:t>とする</a:t>
            </a:r>
            <a:endParaRPr lang="en-US" altLang="ja-JP" sz="2800" dirty="0">
              <a:latin typeface="UD デジタル 教科書体 NK-R" panose="02020400000000000000" pitchFamily="18" charset="-128"/>
            </a:endParaRP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33</a:t>
            </a:fld>
            <a:endParaRPr kumimoji="1" lang="ja-JP" altLang="en-US"/>
          </a:p>
        </p:txBody>
      </p:sp>
      <p:sp>
        <p:nvSpPr>
          <p:cNvPr id="5" name="コンテンツ プレースホルダー 2">
            <a:extLst>
              <a:ext uri="{FF2B5EF4-FFF2-40B4-BE49-F238E27FC236}">
                <a16:creationId xmlns:a16="http://schemas.microsoft.com/office/drawing/2014/main" id="{57FF25A5-AD56-4E5A-A559-0303ED290D6F}"/>
              </a:ext>
            </a:extLst>
          </p:cNvPr>
          <p:cNvSpPr txBox="1">
            <a:spLocks/>
          </p:cNvSpPr>
          <p:nvPr/>
        </p:nvSpPr>
        <p:spPr>
          <a:xfrm>
            <a:off x="6241443" y="6092863"/>
            <a:ext cx="4844143" cy="7521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latin typeface="Tahoma" panose="020B0604030504040204" pitchFamily="34" charset="0"/>
                <a:ea typeface="Tahoma" panose="020B0604030504040204" pitchFamily="34" charset="0"/>
                <a:cs typeface="Tahoma" panose="020B0604030504040204" pitchFamily="34" charset="0"/>
                <a:hlinkClick r:id="rId2"/>
              </a:rPr>
              <a:t>http://localhost:8080</a:t>
            </a:r>
            <a:r>
              <a:rPr lang="en-US" altLang="ja-JP" dirty="0" smtClean="0">
                <a:latin typeface="Tahoma" panose="020B0604030504040204" pitchFamily="34" charset="0"/>
                <a:ea typeface="Tahoma" panose="020B0604030504040204" pitchFamily="34" charset="0"/>
                <a:cs typeface="Tahoma" panose="020B0604030504040204" pitchFamily="34" charset="0"/>
                <a:hlinkClick r:id="rId2"/>
              </a:rPr>
              <a:t>/</a:t>
            </a:r>
            <a:endParaRPr lang="en-US" altLang="ja-JP" dirty="0">
              <a:latin typeface="Tahoma" panose="020B0604030504040204" pitchFamily="34" charset="0"/>
              <a:ea typeface="Tahoma" panose="020B0604030504040204" pitchFamily="34" charset="0"/>
              <a:cs typeface="Tahoma" panose="020B0604030504040204" pitchFamily="34" charset="0"/>
            </a:endParaRPr>
          </a:p>
          <a:p>
            <a:pPr marL="0" indent="0">
              <a:buFont typeface="Arial" panose="020B0604020202020204" pitchFamily="34" charset="0"/>
              <a:buNone/>
            </a:pPr>
            <a:endParaRPr lang="en-US" altLang="ja-JP" dirty="0"/>
          </a:p>
        </p:txBody>
      </p:sp>
      <p:sp>
        <p:nvSpPr>
          <p:cNvPr id="6" name="コンテンツ プレースホルダー 2"/>
          <p:cNvSpPr txBox="1">
            <a:spLocks/>
          </p:cNvSpPr>
          <p:nvPr/>
        </p:nvSpPr>
        <p:spPr>
          <a:xfrm>
            <a:off x="1006839" y="1074270"/>
            <a:ext cx="10178322" cy="71845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None/>
            </a:pPr>
            <a:r>
              <a:rPr lang="ja-JP" altLang="en-US" dirty="0"/>
              <a:t>多くの場合、使用するポートが被っていることが原因</a:t>
            </a:r>
          </a:p>
        </p:txBody>
      </p:sp>
      <p:pic>
        <p:nvPicPr>
          <p:cNvPr id="7" name="図 6"/>
          <p:cNvPicPr>
            <a:picLocks noChangeAspect="1"/>
          </p:cNvPicPr>
          <p:nvPr/>
        </p:nvPicPr>
        <p:blipFill>
          <a:blip r:embed="rId3"/>
          <a:stretch>
            <a:fillRect/>
          </a:stretch>
        </p:blipFill>
        <p:spPr>
          <a:xfrm>
            <a:off x="337457" y="1992083"/>
            <a:ext cx="4924183" cy="3071076"/>
          </a:xfrm>
          <a:prstGeom prst="rect">
            <a:avLst/>
          </a:prstGeom>
        </p:spPr>
      </p:pic>
      <p:sp>
        <p:nvSpPr>
          <p:cNvPr id="8" name="コンテンツ プレースホルダー 2"/>
          <p:cNvSpPr txBox="1">
            <a:spLocks/>
          </p:cNvSpPr>
          <p:nvPr/>
        </p:nvSpPr>
        <p:spPr>
          <a:xfrm>
            <a:off x="337457" y="5139559"/>
            <a:ext cx="7829081" cy="1629103"/>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2800" dirty="0" smtClean="0"/>
              <a:t>ポートを変更すると</a:t>
            </a:r>
            <a:r>
              <a:rPr lang="en-US" altLang="ja-JP" sz="2800" dirty="0" smtClean="0"/>
              <a:t>Admin</a:t>
            </a:r>
            <a:r>
              <a:rPr lang="ja-JP" altLang="en-US" sz="2800" dirty="0" smtClean="0"/>
              <a:t>からは</a:t>
            </a:r>
            <a:r>
              <a:rPr lang="en-US" altLang="ja-JP" sz="2800" dirty="0"/>
              <a:t/>
            </a:r>
            <a:br>
              <a:rPr lang="en-US" altLang="ja-JP" sz="2800" dirty="0"/>
            </a:br>
            <a:r>
              <a:rPr lang="ja-JP" altLang="en-US" sz="2800" dirty="0" smtClean="0"/>
              <a:t>起動できないので</a:t>
            </a:r>
            <a:r>
              <a:rPr lang="en-US" altLang="ja-JP" sz="2800" dirty="0"/>
              <a:t/>
            </a:r>
            <a:br>
              <a:rPr lang="en-US" altLang="ja-JP" sz="2800" dirty="0"/>
            </a:br>
            <a:r>
              <a:rPr lang="ja-JP" altLang="en-US" sz="2800" dirty="0" smtClean="0"/>
              <a:t>ポート指定</a:t>
            </a:r>
            <a:r>
              <a:rPr lang="en-US" altLang="ja-JP" sz="2800" dirty="0" smtClean="0"/>
              <a:t>URL</a:t>
            </a:r>
            <a:r>
              <a:rPr lang="ja-JP" altLang="en-US" sz="2800" dirty="0" smtClean="0"/>
              <a:t>でアクセスする</a:t>
            </a:r>
            <a:endParaRPr lang="en-US" altLang="ja-JP" sz="2800" dirty="0">
              <a:latin typeface="UD デジタル 教科書体 NK-R" panose="02020400000000000000" pitchFamily="18" charset="-128"/>
            </a:endParaRPr>
          </a:p>
        </p:txBody>
      </p:sp>
    </p:spTree>
    <p:extLst>
      <p:ext uri="{BB962C8B-B14F-4D97-AF65-F5344CB8AC3E}">
        <p14:creationId xmlns:p14="http://schemas.microsoft.com/office/powerpoint/2010/main" val="14621721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Apache</a:t>
            </a:r>
            <a:r>
              <a:rPr kumimoji="1" lang="ja-JP" altLang="en-US" dirty="0" smtClean="0"/>
              <a:t>の起動</a:t>
            </a:r>
            <a:endParaRPr kumimoji="1" lang="ja-JP" altLang="en-US" dirty="0"/>
          </a:p>
        </p:txBody>
      </p:sp>
      <p:pic>
        <p:nvPicPr>
          <p:cNvPr id="5" name="コンテンツ プレースホルダー 4"/>
          <p:cNvPicPr>
            <a:picLocks noGrp="1" noChangeAspect="1"/>
          </p:cNvPicPr>
          <p:nvPr>
            <p:ph idx="1"/>
          </p:nvPr>
        </p:nvPicPr>
        <p:blipFill>
          <a:blip r:embed="rId2"/>
          <a:stretch>
            <a:fillRect/>
          </a:stretch>
        </p:blipFill>
        <p:spPr>
          <a:xfrm>
            <a:off x="2340182" y="874914"/>
            <a:ext cx="7511633" cy="4679950"/>
          </a:xfrm>
          <a:prstGeom prst="rect">
            <a:avLst/>
          </a:prstGeom>
        </p:spPr>
      </p:pic>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34</a:t>
            </a:fld>
            <a:endParaRPr kumimoji="1" lang="ja-JP" altLang="en-US"/>
          </a:p>
        </p:txBody>
      </p:sp>
      <p:sp>
        <p:nvSpPr>
          <p:cNvPr id="6" name="コンテンツ プレースホルダー 2">
            <a:extLst>
              <a:ext uri="{FF2B5EF4-FFF2-40B4-BE49-F238E27FC236}">
                <a16:creationId xmlns:a16="http://schemas.microsoft.com/office/drawing/2014/main" id="{57FF25A5-AD56-4E5A-A559-0303ED290D6F}"/>
              </a:ext>
            </a:extLst>
          </p:cNvPr>
          <p:cNvSpPr txBox="1">
            <a:spLocks/>
          </p:cNvSpPr>
          <p:nvPr/>
        </p:nvSpPr>
        <p:spPr>
          <a:xfrm>
            <a:off x="325819" y="5554865"/>
            <a:ext cx="11582400" cy="13031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smtClean="0">
                <a:cs typeface="Tahoma" panose="020B0604030504040204" pitchFamily="34" charset="0"/>
              </a:rPr>
              <a:t>正常にインストールされていれば、</a:t>
            </a:r>
            <a:r>
              <a:rPr lang="en-US" altLang="ja-JP" dirty="0" smtClean="0">
                <a:cs typeface="Tahoma" panose="020B0604030504040204" pitchFamily="34" charset="0"/>
              </a:rPr>
              <a:t>Web</a:t>
            </a:r>
            <a:r>
              <a:rPr lang="ja-JP" altLang="en-US" dirty="0" smtClean="0">
                <a:cs typeface="Tahoma" panose="020B0604030504040204" pitchFamily="34" charset="0"/>
              </a:rPr>
              <a:t>サーバーである</a:t>
            </a:r>
            <a:r>
              <a:rPr lang="en-US" altLang="ja-JP" dirty="0" smtClean="0">
                <a:cs typeface="Tahoma" panose="020B0604030504040204" pitchFamily="34" charset="0"/>
              </a:rPr>
              <a:t/>
            </a:r>
            <a:br>
              <a:rPr lang="en-US" altLang="ja-JP" dirty="0" smtClean="0">
                <a:cs typeface="Tahoma" panose="020B0604030504040204" pitchFamily="34" charset="0"/>
              </a:rPr>
            </a:br>
            <a:r>
              <a:rPr lang="en-US" altLang="ja-JP" dirty="0" smtClean="0">
                <a:latin typeface="Tahoma" panose="020B0604030504040204" pitchFamily="34" charset="0"/>
                <a:ea typeface="Tahoma" panose="020B0604030504040204" pitchFamily="34" charset="0"/>
                <a:cs typeface="Tahoma" panose="020B0604030504040204" pitchFamily="34" charset="0"/>
              </a:rPr>
              <a:t>Apache</a:t>
            </a:r>
            <a:r>
              <a:rPr lang="ja-JP" altLang="en-US" dirty="0" smtClean="0">
                <a:cs typeface="Tahoma" panose="020B0604030504040204" pitchFamily="34" charset="0"/>
              </a:rPr>
              <a:t>が起動し</a:t>
            </a:r>
            <a:r>
              <a:rPr lang="en-US" altLang="ja-JP" dirty="0" smtClean="0">
                <a:latin typeface="Tahoma" panose="020B0604030504040204" pitchFamily="34" charset="0"/>
                <a:ea typeface="Tahoma" panose="020B0604030504040204" pitchFamily="34" charset="0"/>
                <a:cs typeface="Tahoma" panose="020B0604030504040204" pitchFamily="34" charset="0"/>
              </a:rPr>
              <a:t>XAMPP</a:t>
            </a:r>
            <a:r>
              <a:rPr lang="ja-JP" altLang="en-US" dirty="0" smtClean="0">
                <a:cs typeface="Tahoma" panose="020B0604030504040204" pitchFamily="34" charset="0"/>
              </a:rPr>
              <a:t>の</a:t>
            </a:r>
            <a:r>
              <a:rPr lang="en-US" altLang="ja-JP" dirty="0" smtClean="0">
                <a:latin typeface="Tahoma" panose="020B0604030504040204" pitchFamily="34" charset="0"/>
                <a:ea typeface="Tahoma" panose="020B0604030504040204" pitchFamily="34" charset="0"/>
                <a:cs typeface="Tahoma" panose="020B0604030504040204" pitchFamily="34" charset="0"/>
              </a:rPr>
              <a:t>Web</a:t>
            </a:r>
            <a:r>
              <a:rPr lang="ja-JP" altLang="en-US" dirty="0" smtClean="0">
                <a:cs typeface="Tahoma" panose="020B0604030504040204" pitchFamily="34" charset="0"/>
              </a:rPr>
              <a:t>ページが表示される。</a:t>
            </a:r>
            <a:endParaRPr lang="en-US" altLang="ja-JP" dirty="0"/>
          </a:p>
        </p:txBody>
      </p:sp>
    </p:spTree>
    <p:extLst>
      <p:ext uri="{BB962C8B-B14F-4D97-AF65-F5344CB8AC3E}">
        <p14:creationId xmlns:p14="http://schemas.microsoft.com/office/powerpoint/2010/main" val="23636282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コーディング環境</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 </a:t>
            </a:r>
            <a:r>
              <a:rPr kumimoji="1" lang="ja-JP" altLang="en-US" dirty="0" smtClean="0">
                <a:solidFill>
                  <a:srgbClr val="FF0000"/>
                </a:solidFill>
              </a:rPr>
              <a:t>テキストエディタ</a:t>
            </a:r>
            <a:r>
              <a:rPr kumimoji="1" lang="ja-JP" altLang="en-US" dirty="0" smtClean="0"/>
              <a:t> さえあれば問題ない</a:t>
            </a:r>
            <a:endParaRPr kumimoji="1" lang="en-US" altLang="ja-JP" dirty="0" smtClean="0"/>
          </a:p>
          <a:p>
            <a:endParaRPr lang="en-US" altLang="ja-JP" dirty="0"/>
          </a:p>
          <a:p>
            <a:r>
              <a:rPr kumimoji="1" lang="ja-JP" altLang="en-US" dirty="0" smtClean="0"/>
              <a:t>しかし、作業効率や利便性を向上させたいなら           </a:t>
            </a:r>
            <a:r>
              <a:rPr kumimoji="1" lang="en-US" altLang="ja-JP" dirty="0" smtClean="0">
                <a:solidFill>
                  <a:srgbClr val="FF0000"/>
                </a:solidFill>
              </a:rPr>
              <a:t>Visual Studio Code </a:t>
            </a:r>
            <a:r>
              <a:rPr kumimoji="1" lang="ja-JP" altLang="en-US" dirty="0" smtClean="0"/>
              <a:t>がおすすめ</a:t>
            </a:r>
            <a:endParaRPr kumimoji="1" lang="en-US" altLang="ja-JP" dirty="0" smtClean="0"/>
          </a:p>
          <a:p>
            <a:endParaRPr lang="en-US" altLang="ja-JP" dirty="0"/>
          </a:p>
          <a:p>
            <a:r>
              <a:rPr kumimoji="1" lang="en-US" altLang="ja-JP" dirty="0" err="1" smtClean="0"/>
              <a:t>VSCode</a:t>
            </a:r>
            <a:r>
              <a:rPr kumimoji="1" lang="ja-JP" altLang="en-US" dirty="0" smtClean="0"/>
              <a:t>は拡張性が高いエディタであり</a:t>
            </a:r>
            <a:r>
              <a:rPr lang="ja-JP" altLang="en-US" dirty="0" smtClean="0"/>
              <a:t>、</a:t>
            </a:r>
            <a:r>
              <a:rPr lang="en-US" altLang="ja-JP" dirty="0" smtClean="0"/>
              <a:t/>
            </a:r>
            <a:br>
              <a:rPr lang="en-US" altLang="ja-JP" dirty="0" smtClean="0"/>
            </a:br>
            <a:r>
              <a:rPr kumimoji="1" lang="ja-JP" altLang="en-US" dirty="0" smtClean="0"/>
              <a:t>様々な言語での開発に用いられる</a:t>
            </a:r>
            <a:endParaRPr kumimoji="1" lang="ja-JP" altLang="en-US" dirty="0"/>
          </a:p>
        </p:txBody>
      </p:sp>
      <p:sp>
        <p:nvSpPr>
          <p:cNvPr id="6" name="スライド番号プレースホルダー 5"/>
          <p:cNvSpPr>
            <a:spLocks noGrp="1"/>
          </p:cNvSpPr>
          <p:nvPr>
            <p:ph type="sldNum" sz="quarter" idx="12"/>
          </p:nvPr>
        </p:nvSpPr>
        <p:spPr/>
        <p:txBody>
          <a:bodyPr/>
          <a:lstStyle/>
          <a:p>
            <a:fld id="{91D6BFD3-6DDC-47C7-B5D8-E8A248B0BAD4}" type="slidenum">
              <a:rPr kumimoji="1" lang="ja-JP" altLang="en-US" smtClean="0"/>
              <a:t>35</a:t>
            </a:fld>
            <a:endParaRPr kumimoji="1" lang="ja-JP" altLang="en-US"/>
          </a:p>
        </p:txBody>
      </p:sp>
    </p:spTree>
    <p:extLst>
      <p:ext uri="{BB962C8B-B14F-4D97-AF65-F5344CB8AC3E}">
        <p14:creationId xmlns:p14="http://schemas.microsoft.com/office/powerpoint/2010/main" val="134787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err="1" smtClean="0"/>
              <a:t>VSCode</a:t>
            </a:r>
            <a:r>
              <a:rPr lang="ja-JP" altLang="en-US" dirty="0" smtClean="0"/>
              <a:t>の</a:t>
            </a:r>
            <a:r>
              <a:rPr lang="ja-JP" altLang="en-US" dirty="0"/>
              <a:t>ダウンロード</a:t>
            </a:r>
            <a:endParaRPr kumimoji="1" lang="ja-JP" altLang="en-US" dirty="0"/>
          </a:p>
        </p:txBody>
      </p:sp>
      <p:sp>
        <p:nvSpPr>
          <p:cNvPr id="3" name="コンテンツ プレースホルダー 2"/>
          <p:cNvSpPr>
            <a:spLocks noGrp="1"/>
          </p:cNvSpPr>
          <p:nvPr>
            <p:ph idx="1"/>
          </p:nvPr>
        </p:nvSpPr>
        <p:spPr>
          <a:xfrm>
            <a:off x="1231900" y="5057446"/>
            <a:ext cx="10066721" cy="1546553"/>
          </a:xfrm>
        </p:spPr>
        <p:txBody>
          <a:bodyPr>
            <a:noAutofit/>
          </a:bodyPr>
          <a:lstStyle/>
          <a:p>
            <a:pPr marL="0" indent="0">
              <a:buNone/>
            </a:pPr>
            <a:r>
              <a:rPr lang="en-US" altLang="ja-JP" dirty="0">
                <a:hlinkClick r:id="rId2"/>
              </a:rPr>
              <a:t>https://</a:t>
            </a:r>
            <a:r>
              <a:rPr lang="en-US" altLang="ja-JP" dirty="0" smtClean="0">
                <a:hlinkClick r:id="rId2"/>
              </a:rPr>
              <a:t>code.visualstudio.com/download</a:t>
            </a:r>
            <a:r>
              <a:rPr lang="ja-JP" altLang="en-US" dirty="0" smtClean="0"/>
              <a:t>　から</a:t>
            </a:r>
            <a:r>
              <a:rPr lang="en-US" altLang="ja-JP" dirty="0" smtClean="0"/>
              <a:t/>
            </a:r>
            <a:br>
              <a:rPr lang="en-US" altLang="ja-JP" dirty="0" smtClean="0"/>
            </a:br>
            <a:r>
              <a:rPr kumimoji="1" lang="ja-JP" altLang="en-US" dirty="0" smtClean="0"/>
              <a:t>対応する</a:t>
            </a:r>
            <a:r>
              <a:rPr kumimoji="1" lang="en-US" altLang="ja-JP" dirty="0" smtClean="0"/>
              <a:t>OS</a:t>
            </a:r>
            <a:r>
              <a:rPr lang="ja-JP" altLang="en-US" dirty="0" smtClean="0"/>
              <a:t>のものをダウンロード</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36</a:t>
            </a:fld>
            <a:endParaRPr kumimoji="1" lang="ja-JP" altLang="en-US"/>
          </a:p>
        </p:txBody>
      </p:sp>
      <p:pic>
        <p:nvPicPr>
          <p:cNvPr id="6" name="図 5"/>
          <p:cNvPicPr>
            <a:picLocks noChangeAspect="1"/>
          </p:cNvPicPr>
          <p:nvPr/>
        </p:nvPicPr>
        <p:blipFill rotWithShape="1">
          <a:blip r:embed="rId3"/>
          <a:srcRect l="24248" t="17240" r="23817" b="22258"/>
          <a:stretch/>
        </p:blipFill>
        <p:spPr>
          <a:xfrm>
            <a:off x="3150861" y="914876"/>
            <a:ext cx="5890277" cy="3859777"/>
          </a:xfrm>
          <a:prstGeom prst="rect">
            <a:avLst/>
          </a:prstGeom>
        </p:spPr>
      </p:pic>
    </p:spTree>
    <p:extLst>
      <p:ext uri="{BB962C8B-B14F-4D97-AF65-F5344CB8AC3E}">
        <p14:creationId xmlns:p14="http://schemas.microsoft.com/office/powerpoint/2010/main" val="114988301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VSCode</a:t>
            </a:r>
            <a:r>
              <a:rPr kumimoji="1" lang="ja-JP" altLang="en-US" dirty="0" smtClean="0"/>
              <a:t>のインストール①</a:t>
            </a:r>
            <a:endParaRPr kumimoji="1" lang="ja-JP" altLang="en-US" dirty="0"/>
          </a:p>
        </p:txBody>
      </p:sp>
      <p:sp>
        <p:nvSpPr>
          <p:cNvPr id="3" name="コンテンツ プレースホルダー 2"/>
          <p:cNvSpPr>
            <a:spLocks noGrp="1"/>
          </p:cNvSpPr>
          <p:nvPr>
            <p:ph idx="1"/>
          </p:nvPr>
        </p:nvSpPr>
        <p:spPr>
          <a:xfrm>
            <a:off x="5194300" y="1526340"/>
            <a:ext cx="7150100" cy="757317"/>
          </a:xfrm>
        </p:spPr>
        <p:txBody>
          <a:bodyPr/>
          <a:lstStyle/>
          <a:p>
            <a:pPr marL="0" indent="0">
              <a:buNone/>
            </a:pPr>
            <a:r>
              <a:rPr lang="ja-JP" altLang="en-US" dirty="0"/>
              <a:t>ダウンロード</a:t>
            </a:r>
            <a:r>
              <a:rPr lang="ja-JP" altLang="en-US" dirty="0" smtClean="0"/>
              <a:t>したファイルを起動</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37</a:t>
            </a:fld>
            <a:endParaRPr kumimoji="1" lang="ja-JP" altLang="en-US"/>
          </a:p>
        </p:txBody>
      </p:sp>
      <p:pic>
        <p:nvPicPr>
          <p:cNvPr id="5" name="図 4"/>
          <p:cNvPicPr>
            <a:picLocks noChangeAspect="1"/>
          </p:cNvPicPr>
          <p:nvPr/>
        </p:nvPicPr>
        <p:blipFill>
          <a:blip r:embed="rId2"/>
          <a:stretch>
            <a:fillRect/>
          </a:stretch>
        </p:blipFill>
        <p:spPr>
          <a:xfrm>
            <a:off x="988925" y="1338183"/>
            <a:ext cx="1247949" cy="1133633"/>
          </a:xfrm>
          <a:prstGeom prst="rect">
            <a:avLst/>
          </a:prstGeom>
        </p:spPr>
      </p:pic>
      <p:pic>
        <p:nvPicPr>
          <p:cNvPr id="6" name="図 5"/>
          <p:cNvPicPr>
            <a:picLocks noChangeAspect="1"/>
          </p:cNvPicPr>
          <p:nvPr/>
        </p:nvPicPr>
        <p:blipFill>
          <a:blip r:embed="rId3"/>
          <a:stretch>
            <a:fillRect/>
          </a:stretch>
        </p:blipFill>
        <p:spPr>
          <a:xfrm>
            <a:off x="410858" y="2935084"/>
            <a:ext cx="4261632" cy="3306684"/>
          </a:xfrm>
          <a:prstGeom prst="rect">
            <a:avLst/>
          </a:prstGeom>
        </p:spPr>
      </p:pic>
      <p:sp>
        <p:nvSpPr>
          <p:cNvPr id="7" name="コンテンツ プレースホルダー 2"/>
          <p:cNvSpPr txBox="1">
            <a:spLocks/>
          </p:cNvSpPr>
          <p:nvPr/>
        </p:nvSpPr>
        <p:spPr>
          <a:xfrm>
            <a:off x="5194300" y="4209767"/>
            <a:ext cx="7150100" cy="75731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dirty="0"/>
              <a:t>【</a:t>
            </a:r>
            <a:r>
              <a:rPr lang="ja-JP" altLang="en-US" dirty="0" smtClean="0"/>
              <a:t>同意する</a:t>
            </a:r>
            <a:r>
              <a:rPr lang="en-US" altLang="ja-JP" dirty="0" smtClean="0"/>
              <a:t>】</a:t>
            </a:r>
            <a:r>
              <a:rPr lang="ja-JP" altLang="en-US" dirty="0" smtClean="0"/>
              <a:t>を選択し</a:t>
            </a:r>
            <a:r>
              <a:rPr lang="en-US" altLang="ja-JP" dirty="0" smtClean="0"/>
              <a:t>【</a:t>
            </a:r>
            <a:r>
              <a:rPr lang="ja-JP" altLang="en-US" dirty="0" smtClean="0"/>
              <a:t>次へ</a:t>
            </a:r>
            <a:r>
              <a:rPr lang="en-US" altLang="ja-JP" dirty="0" smtClean="0"/>
              <a:t>】</a:t>
            </a:r>
            <a:endParaRPr lang="ja-JP" altLang="en-US" dirty="0"/>
          </a:p>
        </p:txBody>
      </p:sp>
    </p:spTree>
    <p:extLst>
      <p:ext uri="{BB962C8B-B14F-4D97-AF65-F5344CB8AC3E}">
        <p14:creationId xmlns:p14="http://schemas.microsoft.com/office/powerpoint/2010/main" val="18502868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VSCode</a:t>
            </a:r>
            <a:r>
              <a:rPr lang="ja-JP" altLang="en-US" dirty="0"/>
              <a:t>の</a:t>
            </a:r>
            <a:r>
              <a:rPr lang="ja-JP" altLang="en-US" dirty="0" smtClean="0"/>
              <a:t>インストール②</a:t>
            </a:r>
            <a:endParaRPr kumimoji="1" lang="ja-JP" altLang="en-US" dirty="0"/>
          </a:p>
        </p:txBody>
      </p:sp>
      <p:sp>
        <p:nvSpPr>
          <p:cNvPr id="3" name="コンテンツ プレースホルダー 2"/>
          <p:cNvSpPr>
            <a:spLocks noGrp="1"/>
          </p:cNvSpPr>
          <p:nvPr>
            <p:ph idx="1"/>
          </p:nvPr>
        </p:nvSpPr>
        <p:spPr>
          <a:xfrm>
            <a:off x="400050" y="3795267"/>
            <a:ext cx="3003550" cy="713233"/>
          </a:xfrm>
        </p:spPr>
        <p:txBody>
          <a:bodyPr>
            <a:normAutofit/>
          </a:bodyPr>
          <a:lstStyle/>
          <a:p>
            <a:pPr marL="0" indent="0" algn="ctr">
              <a:buNone/>
            </a:pPr>
            <a:r>
              <a:rPr kumimoji="1" lang="ja-JP" altLang="en-US" dirty="0" smtClean="0"/>
              <a:t>次へ</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38</a:t>
            </a:fld>
            <a:endParaRPr kumimoji="1" lang="ja-JP" altLang="en-US"/>
          </a:p>
        </p:txBody>
      </p:sp>
      <p:pic>
        <p:nvPicPr>
          <p:cNvPr id="5" name="図 4"/>
          <p:cNvPicPr>
            <a:picLocks noChangeAspect="1"/>
          </p:cNvPicPr>
          <p:nvPr/>
        </p:nvPicPr>
        <p:blipFill>
          <a:blip r:embed="rId2"/>
          <a:stretch>
            <a:fillRect/>
          </a:stretch>
        </p:blipFill>
        <p:spPr>
          <a:xfrm>
            <a:off x="400050" y="1117600"/>
            <a:ext cx="3273534" cy="2540000"/>
          </a:xfrm>
          <a:prstGeom prst="rect">
            <a:avLst/>
          </a:prstGeom>
        </p:spPr>
      </p:pic>
      <p:pic>
        <p:nvPicPr>
          <p:cNvPr id="6" name="図 5"/>
          <p:cNvPicPr>
            <a:picLocks noChangeAspect="1"/>
          </p:cNvPicPr>
          <p:nvPr/>
        </p:nvPicPr>
        <p:blipFill>
          <a:blip r:embed="rId3"/>
          <a:stretch>
            <a:fillRect/>
          </a:stretch>
        </p:blipFill>
        <p:spPr>
          <a:xfrm>
            <a:off x="4425950" y="1117600"/>
            <a:ext cx="3273534" cy="2540000"/>
          </a:xfrm>
          <a:prstGeom prst="rect">
            <a:avLst/>
          </a:prstGeom>
        </p:spPr>
      </p:pic>
      <p:pic>
        <p:nvPicPr>
          <p:cNvPr id="7" name="図 6"/>
          <p:cNvPicPr>
            <a:picLocks noChangeAspect="1"/>
          </p:cNvPicPr>
          <p:nvPr/>
        </p:nvPicPr>
        <p:blipFill>
          <a:blip r:embed="rId4"/>
          <a:stretch>
            <a:fillRect/>
          </a:stretch>
        </p:blipFill>
        <p:spPr>
          <a:xfrm>
            <a:off x="8451850" y="1117600"/>
            <a:ext cx="3273534" cy="2540000"/>
          </a:xfrm>
          <a:prstGeom prst="rect">
            <a:avLst/>
          </a:prstGeom>
        </p:spPr>
      </p:pic>
      <p:sp>
        <p:nvSpPr>
          <p:cNvPr id="8" name="右矢印 7"/>
          <p:cNvSpPr/>
          <p:nvPr/>
        </p:nvSpPr>
        <p:spPr>
          <a:xfrm>
            <a:off x="3673585" y="2099125"/>
            <a:ext cx="752366"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7699484" y="2099125"/>
            <a:ext cx="752366"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コンテンツ プレースホルダー 2"/>
          <p:cNvSpPr txBox="1">
            <a:spLocks/>
          </p:cNvSpPr>
          <p:nvPr/>
        </p:nvSpPr>
        <p:spPr>
          <a:xfrm>
            <a:off x="4594225" y="3795267"/>
            <a:ext cx="3003550" cy="713233"/>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ja-JP" altLang="en-US" dirty="0" smtClean="0"/>
              <a:t>インストール</a:t>
            </a:r>
            <a:endParaRPr lang="ja-JP" altLang="en-US" dirty="0"/>
          </a:p>
        </p:txBody>
      </p:sp>
      <p:sp>
        <p:nvSpPr>
          <p:cNvPr id="11" name="コンテンツ プレースホルダー 2"/>
          <p:cNvSpPr txBox="1">
            <a:spLocks/>
          </p:cNvSpPr>
          <p:nvPr/>
        </p:nvSpPr>
        <p:spPr>
          <a:xfrm>
            <a:off x="8451850" y="3795267"/>
            <a:ext cx="3273534" cy="713233"/>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ja-JP" altLang="en-US" dirty="0" smtClean="0"/>
              <a:t>完了</a:t>
            </a:r>
            <a:endParaRPr lang="ja-JP" altLang="en-US" dirty="0"/>
          </a:p>
        </p:txBody>
      </p:sp>
    </p:spTree>
    <p:extLst>
      <p:ext uri="{BB962C8B-B14F-4D97-AF65-F5344CB8AC3E}">
        <p14:creationId xmlns:p14="http://schemas.microsoft.com/office/powerpoint/2010/main" val="36402389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TIPS:</a:t>
            </a:r>
            <a:r>
              <a:rPr kumimoji="1" lang="ja-JP" altLang="en-US" dirty="0" smtClean="0"/>
              <a:t>日本語化</a:t>
            </a:r>
            <a:endParaRPr kumimoji="1" lang="ja-JP" altLang="en-US" dirty="0"/>
          </a:p>
        </p:txBody>
      </p:sp>
      <p:sp>
        <p:nvSpPr>
          <p:cNvPr id="3" name="コンテンツ プレースホルダー 2"/>
          <p:cNvSpPr>
            <a:spLocks noGrp="1"/>
          </p:cNvSpPr>
          <p:nvPr>
            <p:ph idx="1"/>
          </p:nvPr>
        </p:nvSpPr>
        <p:spPr>
          <a:xfrm>
            <a:off x="380622" y="4711699"/>
            <a:ext cx="11570078" cy="1840993"/>
          </a:xfrm>
        </p:spPr>
        <p:txBody>
          <a:bodyPr>
            <a:normAutofit lnSpcReduction="10000"/>
          </a:bodyPr>
          <a:lstStyle/>
          <a:p>
            <a:pPr marL="0" indent="0">
              <a:buNone/>
            </a:pPr>
            <a:r>
              <a:rPr kumimoji="1" lang="ja-JP" altLang="en-US" dirty="0" smtClean="0"/>
              <a:t>拡張機能</a:t>
            </a:r>
            <a:r>
              <a:rPr kumimoji="1" lang="en-US" altLang="ja-JP" dirty="0" smtClean="0"/>
              <a:t>【</a:t>
            </a:r>
            <a:r>
              <a:rPr lang="en-US" altLang="ja-JP" dirty="0" smtClean="0"/>
              <a:t>Japanese </a:t>
            </a:r>
            <a:r>
              <a:rPr lang="en-US" altLang="ja-JP" dirty="0"/>
              <a:t>Language Pack for </a:t>
            </a:r>
            <a:r>
              <a:rPr lang="en-US" altLang="ja-JP" dirty="0" smtClean="0"/>
              <a:t/>
            </a:r>
            <a:br>
              <a:rPr lang="en-US" altLang="ja-JP" dirty="0" smtClean="0"/>
            </a:br>
            <a:r>
              <a:rPr lang="en-US" altLang="ja-JP" dirty="0" smtClean="0"/>
              <a:t>							</a:t>
            </a:r>
            <a:r>
              <a:rPr lang="ja-JP" altLang="en-US" dirty="0" smtClean="0"/>
              <a:t>　　</a:t>
            </a:r>
            <a:r>
              <a:rPr lang="en-US" altLang="ja-JP" dirty="0" smtClean="0"/>
              <a:t>Visual </a:t>
            </a:r>
            <a:r>
              <a:rPr lang="en-US" altLang="ja-JP" dirty="0"/>
              <a:t>Studio </a:t>
            </a:r>
            <a:r>
              <a:rPr lang="en-US" altLang="ja-JP" dirty="0" smtClean="0"/>
              <a:t>Code】</a:t>
            </a:r>
            <a:r>
              <a:rPr kumimoji="1" lang="ja-JP" altLang="en-US" dirty="0" smtClean="0"/>
              <a:t>を</a:t>
            </a:r>
            <a:r>
              <a:rPr kumimoji="1" lang="en-US" altLang="ja-JP" dirty="0" smtClean="0"/>
              <a:t/>
            </a:r>
            <a:br>
              <a:rPr kumimoji="1" lang="en-US" altLang="ja-JP" dirty="0" smtClean="0"/>
            </a:br>
            <a:r>
              <a:rPr kumimoji="1" lang="ja-JP" altLang="en-US" dirty="0" smtClean="0"/>
              <a:t>インストールし再起動を行う。</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39</a:t>
            </a:fld>
            <a:endParaRPr kumimoji="1" lang="ja-JP" altLang="en-US"/>
          </a:p>
        </p:txBody>
      </p:sp>
      <p:pic>
        <p:nvPicPr>
          <p:cNvPr id="5" name="図 4"/>
          <p:cNvPicPr>
            <a:picLocks noChangeAspect="1"/>
          </p:cNvPicPr>
          <p:nvPr/>
        </p:nvPicPr>
        <p:blipFill>
          <a:blip r:embed="rId2"/>
          <a:stretch>
            <a:fillRect/>
          </a:stretch>
        </p:blipFill>
        <p:spPr>
          <a:xfrm>
            <a:off x="380622" y="976103"/>
            <a:ext cx="3690191" cy="2046497"/>
          </a:xfrm>
          <a:prstGeom prst="rect">
            <a:avLst/>
          </a:prstGeom>
        </p:spPr>
      </p:pic>
      <p:sp>
        <p:nvSpPr>
          <p:cNvPr id="6" name="楕円 5"/>
          <p:cNvSpPr/>
          <p:nvPr/>
        </p:nvSpPr>
        <p:spPr>
          <a:xfrm>
            <a:off x="304800" y="2374900"/>
            <a:ext cx="469900" cy="4699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rotWithShape="1">
          <a:blip r:embed="rId3"/>
          <a:srcRect l="3326"/>
          <a:stretch/>
        </p:blipFill>
        <p:spPr>
          <a:xfrm>
            <a:off x="4602489" y="1010335"/>
            <a:ext cx="3498590" cy="1868697"/>
          </a:xfrm>
          <a:prstGeom prst="rect">
            <a:avLst/>
          </a:prstGeom>
        </p:spPr>
      </p:pic>
      <p:pic>
        <p:nvPicPr>
          <p:cNvPr id="8" name="図 7"/>
          <p:cNvPicPr>
            <a:picLocks noChangeAspect="1"/>
          </p:cNvPicPr>
          <p:nvPr/>
        </p:nvPicPr>
        <p:blipFill>
          <a:blip r:embed="rId4"/>
          <a:stretch>
            <a:fillRect/>
          </a:stretch>
        </p:blipFill>
        <p:spPr>
          <a:xfrm>
            <a:off x="8598960" y="1313064"/>
            <a:ext cx="3479326" cy="1353553"/>
          </a:xfrm>
          <a:prstGeom prst="rect">
            <a:avLst/>
          </a:prstGeom>
        </p:spPr>
      </p:pic>
      <p:sp>
        <p:nvSpPr>
          <p:cNvPr id="9" name="楕円 8"/>
          <p:cNvSpPr/>
          <p:nvPr/>
        </p:nvSpPr>
        <p:spPr>
          <a:xfrm>
            <a:off x="10820400" y="2130826"/>
            <a:ext cx="813178" cy="4699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p:cNvSpPr/>
          <p:nvPr/>
        </p:nvSpPr>
        <p:spPr>
          <a:xfrm>
            <a:off x="4699000" y="1313064"/>
            <a:ext cx="1041400" cy="56653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4025960" y="1772704"/>
            <a:ext cx="57652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8052123" y="1702367"/>
            <a:ext cx="57652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5"/>
          <a:stretch>
            <a:fillRect/>
          </a:stretch>
        </p:blipFill>
        <p:spPr>
          <a:xfrm>
            <a:off x="7810490" y="3542468"/>
            <a:ext cx="4267796" cy="1076475"/>
          </a:xfrm>
          <a:prstGeom prst="rect">
            <a:avLst/>
          </a:prstGeom>
        </p:spPr>
      </p:pic>
      <p:sp>
        <p:nvSpPr>
          <p:cNvPr id="14" name="楕円 13"/>
          <p:cNvSpPr/>
          <p:nvPr/>
        </p:nvSpPr>
        <p:spPr>
          <a:xfrm>
            <a:off x="10210789" y="4032385"/>
            <a:ext cx="1884689" cy="54845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75659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8000" dirty="0" smtClean="0"/>
              <a:t>製造業と</a:t>
            </a:r>
            <a:r>
              <a:rPr lang="en-US" altLang="ja-JP" sz="8000" dirty="0" smtClean="0"/>
              <a:t>DX</a:t>
            </a:r>
            <a:endParaRPr kumimoji="1" lang="ja-JP" altLang="en-US" sz="8000"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4</a:t>
            </a:fld>
            <a:endParaRPr kumimoji="1" lang="ja-JP" altLang="en-US" dirty="0"/>
          </a:p>
        </p:txBody>
      </p:sp>
    </p:spTree>
    <p:extLst>
      <p:ext uri="{BB962C8B-B14F-4D97-AF65-F5344CB8AC3E}">
        <p14:creationId xmlns:p14="http://schemas.microsoft.com/office/powerpoint/2010/main" val="238594556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PHP</a:t>
            </a:r>
            <a:r>
              <a:rPr kumimoji="1" lang="ja-JP" altLang="en-US" dirty="0" smtClean="0"/>
              <a:t>入門</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40</a:t>
            </a:fld>
            <a:endParaRPr kumimoji="1" lang="ja-JP" altLang="en-US" dirty="0"/>
          </a:p>
        </p:txBody>
      </p:sp>
    </p:spTree>
    <p:extLst>
      <p:ext uri="{BB962C8B-B14F-4D97-AF65-F5344CB8AC3E}">
        <p14:creationId xmlns:p14="http://schemas.microsoft.com/office/powerpoint/2010/main" val="261110088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4B6FA2-474B-47C2-8811-4BD6ABE7BECA}"/>
              </a:ext>
            </a:extLst>
          </p:cNvPr>
          <p:cNvSpPr>
            <a:spLocks noGrp="1"/>
          </p:cNvSpPr>
          <p:nvPr>
            <p:ph type="title"/>
          </p:nvPr>
        </p:nvSpPr>
        <p:spPr/>
        <p:txBody>
          <a:bodyPr/>
          <a:lstStyle/>
          <a:p>
            <a:r>
              <a:rPr lang="ja-JP" altLang="en-US" dirty="0" smtClean="0"/>
              <a:t>前提：</a:t>
            </a:r>
            <a:r>
              <a:rPr kumimoji="1" lang="en-US" altLang="ja-JP" dirty="0" smtClean="0"/>
              <a:t>HTML</a:t>
            </a:r>
            <a:r>
              <a:rPr kumimoji="1" lang="ja-JP" altLang="en-US" dirty="0"/>
              <a:t>と</a:t>
            </a:r>
            <a:r>
              <a:rPr kumimoji="1" lang="ja-JP" altLang="en-US" dirty="0" smtClean="0"/>
              <a:t>は</a:t>
            </a:r>
            <a:endParaRPr kumimoji="1" lang="ja-JP" altLang="en-US" dirty="0"/>
          </a:p>
        </p:txBody>
      </p:sp>
      <p:sp>
        <p:nvSpPr>
          <p:cNvPr id="3" name="コンテンツ プレースホルダー 2">
            <a:extLst>
              <a:ext uri="{FF2B5EF4-FFF2-40B4-BE49-F238E27FC236}">
                <a16:creationId xmlns:a16="http://schemas.microsoft.com/office/drawing/2014/main" id="{89F6FE22-AE4B-4A88-A779-A99EE2DCD538}"/>
              </a:ext>
            </a:extLst>
          </p:cNvPr>
          <p:cNvSpPr>
            <a:spLocks noGrp="1"/>
          </p:cNvSpPr>
          <p:nvPr>
            <p:ph idx="1"/>
          </p:nvPr>
        </p:nvSpPr>
        <p:spPr>
          <a:xfrm>
            <a:off x="838200" y="1428750"/>
            <a:ext cx="11011930" cy="5229225"/>
          </a:xfrm>
        </p:spPr>
        <p:txBody>
          <a:bodyPr>
            <a:normAutofit/>
          </a:bodyPr>
          <a:lstStyle/>
          <a:p>
            <a:pPr marL="0" indent="0">
              <a:buNone/>
            </a:pPr>
            <a:r>
              <a:rPr kumimoji="1" lang="en-US" altLang="ja-JP" sz="3200" dirty="0"/>
              <a:t>Hyper Text Markup Language</a:t>
            </a:r>
            <a:r>
              <a:rPr kumimoji="1" lang="ja-JP" altLang="en-US" sz="3200" dirty="0"/>
              <a:t>の</a:t>
            </a:r>
            <a:r>
              <a:rPr kumimoji="1" lang="ja-JP" altLang="en-US" sz="3200" dirty="0" smtClean="0"/>
              <a:t>略</a:t>
            </a:r>
            <a:endParaRPr lang="en-US" altLang="ja-JP" sz="3200" dirty="0" smtClean="0"/>
          </a:p>
          <a:p>
            <a:pPr marL="0" indent="0">
              <a:buNone/>
            </a:pPr>
            <a:r>
              <a:rPr lang="ja-JP" altLang="en-US" sz="3200" dirty="0" smtClean="0"/>
              <a:t>インターネット</a:t>
            </a:r>
            <a:r>
              <a:rPr lang="ja-JP" altLang="en-US" sz="3200" dirty="0"/>
              <a:t>で公開するドキュメントを作成するための</a:t>
            </a:r>
            <a:r>
              <a:rPr lang="ja-JP" altLang="en-US" sz="3200" dirty="0" smtClean="0"/>
              <a:t>言語</a:t>
            </a:r>
            <a:endParaRPr lang="en-US" altLang="ja-JP" sz="3200" dirty="0" smtClean="0"/>
          </a:p>
          <a:p>
            <a:pPr marL="0" indent="0">
              <a:buNone/>
            </a:pPr>
            <a:r>
              <a:rPr lang="ja-JP" altLang="en-US" sz="3200" dirty="0" smtClean="0"/>
              <a:t>拡張子</a:t>
            </a:r>
            <a:r>
              <a:rPr lang="ja-JP" altLang="en-US" sz="3200" dirty="0"/>
              <a:t>は「</a:t>
            </a:r>
            <a:r>
              <a:rPr lang="en-US" altLang="ja-JP" sz="3200" dirty="0"/>
              <a:t>html</a:t>
            </a:r>
            <a:r>
              <a:rPr lang="ja-JP" altLang="en-US" sz="3200" dirty="0"/>
              <a:t>」</a:t>
            </a:r>
            <a:r>
              <a:rPr lang="en-US" altLang="ja-JP" sz="3200" dirty="0"/>
              <a:t>or</a:t>
            </a:r>
            <a:r>
              <a:rPr lang="ja-JP" altLang="en-US" sz="3200" dirty="0"/>
              <a:t>「</a:t>
            </a:r>
            <a:r>
              <a:rPr lang="en-US" altLang="ja-JP" sz="3200" dirty="0" err="1"/>
              <a:t>htm</a:t>
            </a:r>
            <a:r>
              <a:rPr lang="ja-JP" altLang="en-US" sz="3200" dirty="0" smtClean="0"/>
              <a:t>」</a:t>
            </a:r>
            <a:endParaRPr lang="en-US" altLang="ja-JP" sz="3200" dirty="0" smtClean="0"/>
          </a:p>
          <a:p>
            <a:pPr marL="0" indent="0">
              <a:buNone/>
            </a:pPr>
            <a:endParaRPr kumimoji="1" lang="en-US" altLang="ja-JP" sz="3200" dirty="0"/>
          </a:p>
          <a:p>
            <a:pPr marL="0" indent="0">
              <a:lnSpc>
                <a:spcPct val="120000"/>
              </a:lnSpc>
              <a:buNone/>
            </a:pPr>
            <a:r>
              <a:rPr lang="ja-JP" altLang="en-US" sz="3200" dirty="0">
                <a:solidFill>
                  <a:srgbClr val="FF0000"/>
                </a:solidFill>
              </a:rPr>
              <a:t>ハイパーリンク</a:t>
            </a:r>
            <a:r>
              <a:rPr lang="ja-JP" altLang="en-US" sz="3200" dirty="0"/>
              <a:t>を活用する事により、ドキュメント同士や</a:t>
            </a:r>
            <a:r>
              <a:rPr lang="en-US" altLang="ja-JP" sz="3200" dirty="0"/>
              <a:t/>
            </a:r>
            <a:br>
              <a:rPr lang="en-US" altLang="ja-JP" sz="3200" dirty="0"/>
            </a:br>
            <a:r>
              <a:rPr lang="ja-JP" altLang="en-US" sz="3200" dirty="0"/>
              <a:t>ファイルに関係を持たせることが可能</a:t>
            </a:r>
            <a:endParaRPr lang="en-US" altLang="ja-JP" sz="3200" dirty="0"/>
          </a:p>
          <a:p>
            <a:pPr marL="457200" lvl="1" indent="0">
              <a:lnSpc>
                <a:spcPct val="120000"/>
              </a:lnSpc>
              <a:buNone/>
            </a:pPr>
            <a:r>
              <a:rPr lang="ja-JP" altLang="en-US" sz="2800" dirty="0"/>
              <a:t>例</a:t>
            </a:r>
            <a:r>
              <a:rPr lang="en-US" altLang="ja-JP" sz="2800" dirty="0"/>
              <a:t>1) </a:t>
            </a:r>
            <a:r>
              <a:rPr lang="ja-JP" altLang="en-US" sz="2800" dirty="0"/>
              <a:t>クリックしたら別ページに飛ぶことができる</a:t>
            </a:r>
            <a:endParaRPr lang="en-US" altLang="ja-JP" sz="2800" dirty="0"/>
          </a:p>
          <a:p>
            <a:pPr marL="457200" lvl="1" indent="0">
              <a:lnSpc>
                <a:spcPct val="120000"/>
              </a:lnSpc>
              <a:buNone/>
            </a:pPr>
            <a:r>
              <a:rPr lang="ja-JP" altLang="en-US" sz="2800" dirty="0"/>
              <a:t>例</a:t>
            </a:r>
            <a:r>
              <a:rPr lang="en-US" altLang="ja-JP" sz="2800" dirty="0"/>
              <a:t>2) Web</a:t>
            </a:r>
            <a:r>
              <a:rPr lang="ja-JP" altLang="en-US" sz="2800" dirty="0"/>
              <a:t>ページに画像を埋め込んで表示させる</a:t>
            </a:r>
            <a:endParaRPr lang="en-US" altLang="ja-JP" sz="2800" dirty="0"/>
          </a:p>
          <a:p>
            <a:pPr marL="0" indent="0">
              <a:buNone/>
            </a:pPr>
            <a:endParaRPr kumimoji="1" lang="en-US" altLang="ja-JP" sz="3200" dirty="0"/>
          </a:p>
        </p:txBody>
      </p:sp>
      <p:sp>
        <p:nvSpPr>
          <p:cNvPr id="4" name="スライド番号プレースホルダー 3"/>
          <p:cNvSpPr>
            <a:spLocks noGrp="1"/>
          </p:cNvSpPr>
          <p:nvPr>
            <p:ph type="sldNum" sz="quarter" idx="12"/>
          </p:nvPr>
        </p:nvSpPr>
        <p:spPr/>
        <p:txBody>
          <a:bodyPr/>
          <a:lstStyle/>
          <a:p>
            <a:fld id="{91D6BFD3-6DDC-47C7-B5D8-E8A248B0BAD4}" type="slidenum">
              <a:rPr kumimoji="1" lang="ja-JP" altLang="en-US" smtClean="0"/>
              <a:t>41</a:t>
            </a:fld>
            <a:endParaRPr kumimoji="1" lang="ja-JP" altLang="en-US"/>
          </a:p>
        </p:txBody>
      </p:sp>
    </p:spTree>
    <p:extLst>
      <p:ext uri="{BB962C8B-B14F-4D97-AF65-F5344CB8AC3E}">
        <p14:creationId xmlns:p14="http://schemas.microsoft.com/office/powerpoint/2010/main" val="1965751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PHP(</a:t>
            </a:r>
            <a:r>
              <a:rPr kumimoji="1" lang="en-US" altLang="ja-JP" dirty="0" err="1" smtClean="0"/>
              <a:t>PHP:Hypertext</a:t>
            </a:r>
            <a:r>
              <a:rPr kumimoji="1" lang="en-US" altLang="ja-JP" dirty="0" smtClean="0"/>
              <a:t> Preprocessor)</a:t>
            </a:r>
            <a:endParaRPr kumimoji="1" lang="ja-JP" altLang="en-US" dirty="0"/>
          </a:p>
        </p:txBody>
      </p:sp>
      <p:sp>
        <p:nvSpPr>
          <p:cNvPr id="3" name="コンテンツ プレースホルダー 2"/>
          <p:cNvSpPr>
            <a:spLocks noGrp="1"/>
          </p:cNvSpPr>
          <p:nvPr>
            <p:ph idx="1"/>
          </p:nvPr>
        </p:nvSpPr>
        <p:spPr>
          <a:xfrm>
            <a:off x="609600" y="1143001"/>
            <a:ext cx="10820400" cy="5270500"/>
          </a:xfrm>
        </p:spPr>
        <p:txBody>
          <a:bodyPr>
            <a:normAutofit/>
          </a:bodyPr>
          <a:lstStyle/>
          <a:p>
            <a:pPr marL="0" indent="0">
              <a:buNone/>
            </a:pPr>
            <a:r>
              <a:rPr lang="ja-JP" altLang="en-US" dirty="0" smtClean="0">
                <a:solidFill>
                  <a:srgbClr val="FF0000"/>
                </a:solidFill>
              </a:rPr>
              <a:t>サーバーサイドスクリプト</a:t>
            </a:r>
            <a:r>
              <a:rPr lang="ja-JP" altLang="en-US" dirty="0" smtClean="0"/>
              <a:t>の一種。</a:t>
            </a:r>
            <a:endParaRPr lang="en-US" altLang="ja-JP" dirty="0" smtClean="0"/>
          </a:p>
          <a:p>
            <a:pPr marL="0" indent="0">
              <a:buNone/>
            </a:pPr>
            <a:endParaRPr kumimoji="1" lang="en-US" altLang="ja-JP" dirty="0" smtClean="0"/>
          </a:p>
          <a:p>
            <a:pPr marL="0" indent="0">
              <a:buNone/>
            </a:pPr>
            <a:r>
              <a:rPr kumimoji="1" lang="ja-JP" altLang="en-US" dirty="0" smtClean="0"/>
              <a:t>ユーザーの行動に合わせて</a:t>
            </a:r>
            <a:r>
              <a:rPr kumimoji="1" lang="en-US" altLang="ja-JP" dirty="0" smtClean="0"/>
              <a:t>Web</a:t>
            </a:r>
            <a:r>
              <a:rPr kumimoji="1" lang="ja-JP" altLang="en-US" dirty="0" smtClean="0"/>
              <a:t>ページを生成したり、</a:t>
            </a:r>
            <a:r>
              <a:rPr kumimoji="1" lang="en-US" altLang="ja-JP" dirty="0" smtClean="0"/>
              <a:t/>
            </a:r>
            <a:br>
              <a:rPr kumimoji="1" lang="en-US" altLang="ja-JP" dirty="0" smtClean="0"/>
            </a:br>
            <a:r>
              <a:rPr kumimoji="1" lang="ja-JP" altLang="en-US" dirty="0" smtClean="0"/>
              <a:t>処理を変更する「</a:t>
            </a:r>
            <a:r>
              <a:rPr kumimoji="1" lang="ja-JP" altLang="en-US" dirty="0" smtClean="0">
                <a:solidFill>
                  <a:srgbClr val="FF0000"/>
                </a:solidFill>
              </a:rPr>
              <a:t>動的処理</a:t>
            </a:r>
            <a:r>
              <a:rPr kumimoji="1" lang="ja-JP" altLang="en-US" dirty="0" smtClean="0"/>
              <a:t>」を得意とする。</a:t>
            </a:r>
            <a:endParaRPr kumimoji="1" lang="en-US" altLang="ja-JP" dirty="0" smtClean="0"/>
          </a:p>
          <a:p>
            <a:pPr marL="0" indent="0">
              <a:buNone/>
            </a:pPr>
            <a:endParaRPr lang="en-US" altLang="ja-JP" dirty="0"/>
          </a:p>
          <a:p>
            <a:pPr marL="0" indent="0">
              <a:buNone/>
            </a:pPr>
            <a:r>
              <a:rPr kumimoji="1" lang="en-US" altLang="ja-JP" dirty="0" smtClean="0"/>
              <a:t>HTML</a:t>
            </a:r>
            <a:r>
              <a:rPr kumimoji="1" lang="ja-JP" altLang="en-US" dirty="0" smtClean="0"/>
              <a:t>のコードに埋め込むことができ、</a:t>
            </a:r>
            <a:r>
              <a:rPr kumimoji="1" lang="en-US" altLang="ja-JP" dirty="0" smtClean="0"/>
              <a:t/>
            </a:r>
            <a:br>
              <a:rPr kumimoji="1" lang="en-US" altLang="ja-JP" dirty="0" smtClean="0"/>
            </a:br>
            <a:r>
              <a:rPr kumimoji="1" lang="ja-JP" altLang="en-US" dirty="0" smtClean="0"/>
              <a:t>データベースとの連携もしやすいように作られている。</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42</a:t>
            </a:fld>
            <a:endParaRPr kumimoji="1" lang="ja-JP" altLang="en-US"/>
          </a:p>
        </p:txBody>
      </p:sp>
    </p:spTree>
    <p:extLst>
      <p:ext uri="{BB962C8B-B14F-4D97-AF65-F5344CB8AC3E}">
        <p14:creationId xmlns:p14="http://schemas.microsoft.com/office/powerpoint/2010/main" val="401443720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TIPS</a:t>
            </a:r>
            <a:r>
              <a:rPr kumimoji="1" lang="ja-JP" altLang="en-US" dirty="0" smtClean="0"/>
              <a:t>：</a:t>
            </a:r>
            <a:r>
              <a:rPr kumimoji="1" lang="en-US" altLang="ja-JP" dirty="0" smtClean="0"/>
              <a:t>JavaScript</a:t>
            </a:r>
            <a:r>
              <a:rPr kumimoji="1" lang="ja-JP" altLang="en-US" dirty="0" smtClean="0"/>
              <a:t>との違い</a:t>
            </a:r>
            <a:endParaRPr kumimoji="1" lang="ja-JP" altLang="en-US" dirty="0"/>
          </a:p>
        </p:txBody>
      </p:sp>
      <p:sp>
        <p:nvSpPr>
          <p:cNvPr id="3" name="コンテンツ プレースホルダー 2"/>
          <p:cNvSpPr>
            <a:spLocks noGrp="1"/>
          </p:cNvSpPr>
          <p:nvPr>
            <p:ph idx="1"/>
          </p:nvPr>
        </p:nvSpPr>
        <p:spPr>
          <a:xfrm>
            <a:off x="2015879" y="3446973"/>
            <a:ext cx="1688371" cy="470470"/>
          </a:xfrm>
        </p:spPr>
        <p:txBody>
          <a:bodyPr>
            <a:normAutofit lnSpcReduction="10000"/>
          </a:bodyPr>
          <a:lstStyle/>
          <a:p>
            <a:pPr marL="0" indent="0">
              <a:buNone/>
            </a:pPr>
            <a:r>
              <a:rPr kumimoji="1" lang="en-US" altLang="ja-JP" sz="2400" dirty="0" smtClean="0"/>
              <a:t>JavaScript</a:t>
            </a:r>
            <a:endParaRPr kumimoji="1" lang="ja-JP" altLang="en-US" sz="2400"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43</a:t>
            </a:fld>
            <a:endParaRPr kumimoji="1" lang="ja-JP" altLang="en-US"/>
          </a:p>
        </p:txBody>
      </p:sp>
      <p:grpSp>
        <p:nvGrpSpPr>
          <p:cNvPr id="5" name="グループ化 4">
            <a:extLst>
              <a:ext uri="{FF2B5EF4-FFF2-40B4-BE49-F238E27FC236}">
                <a16:creationId xmlns:a16="http://schemas.microsoft.com/office/drawing/2014/main" id="{3EA946A3-B13B-4A27-B0CB-225B5648484E}"/>
              </a:ext>
            </a:extLst>
          </p:cNvPr>
          <p:cNvGrpSpPr/>
          <p:nvPr/>
        </p:nvGrpSpPr>
        <p:grpSpPr>
          <a:xfrm>
            <a:off x="462583" y="1378810"/>
            <a:ext cx="4873915" cy="2015921"/>
            <a:chOff x="2086102" y="1638952"/>
            <a:chExt cx="6662004" cy="2738841"/>
          </a:xfrm>
        </p:grpSpPr>
        <p:grpSp>
          <p:nvGrpSpPr>
            <p:cNvPr id="6" name="グループ化 5">
              <a:extLst>
                <a:ext uri="{FF2B5EF4-FFF2-40B4-BE49-F238E27FC236}">
                  <a16:creationId xmlns:a16="http://schemas.microsoft.com/office/drawing/2014/main" id="{5471C560-15DF-418B-AE4E-CDBF37F644BD}"/>
                </a:ext>
              </a:extLst>
            </p:cNvPr>
            <p:cNvGrpSpPr/>
            <p:nvPr/>
          </p:nvGrpSpPr>
          <p:grpSpPr>
            <a:xfrm>
              <a:off x="2814602" y="1638952"/>
              <a:ext cx="1573324" cy="936104"/>
              <a:chOff x="971600" y="1268760"/>
              <a:chExt cx="1573324" cy="936104"/>
            </a:xfrm>
          </p:grpSpPr>
          <p:sp>
            <p:nvSpPr>
              <p:cNvPr id="32" name="フレーム 31">
                <a:extLst>
                  <a:ext uri="{FF2B5EF4-FFF2-40B4-BE49-F238E27FC236}">
                    <a16:creationId xmlns:a16="http://schemas.microsoft.com/office/drawing/2014/main" id="{93EF5340-EE87-4E56-9771-3D92965A0524}"/>
                  </a:ext>
                </a:extLst>
              </p:cNvPr>
              <p:cNvSpPr/>
              <p:nvPr/>
            </p:nvSpPr>
            <p:spPr>
              <a:xfrm>
                <a:off x="971600" y="1268760"/>
                <a:ext cx="1224136" cy="720080"/>
              </a:xfrm>
              <a:prstGeom prst="fram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33" name="正方形/長方形 32">
                <a:extLst>
                  <a:ext uri="{FF2B5EF4-FFF2-40B4-BE49-F238E27FC236}">
                    <a16:creationId xmlns:a16="http://schemas.microsoft.com/office/drawing/2014/main" id="{4CA2D175-732D-4E08-BB2F-918E8E09B9FC}"/>
                  </a:ext>
                </a:extLst>
              </p:cNvPr>
              <p:cNvSpPr/>
              <p:nvPr/>
            </p:nvSpPr>
            <p:spPr>
              <a:xfrm>
                <a:off x="1457654" y="1992288"/>
                <a:ext cx="277180" cy="10628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34" name="正方形/長方形 33">
                <a:extLst>
                  <a:ext uri="{FF2B5EF4-FFF2-40B4-BE49-F238E27FC236}">
                    <a16:creationId xmlns:a16="http://schemas.microsoft.com/office/drawing/2014/main" id="{181FD6FA-6004-4211-9A32-41A072FEBDED}"/>
                  </a:ext>
                </a:extLst>
              </p:cNvPr>
              <p:cNvSpPr/>
              <p:nvPr/>
            </p:nvSpPr>
            <p:spPr>
              <a:xfrm>
                <a:off x="1331640" y="2098576"/>
                <a:ext cx="529208" cy="10628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35" name="正方形/長方形 34">
                <a:extLst>
                  <a:ext uri="{FF2B5EF4-FFF2-40B4-BE49-F238E27FC236}">
                    <a16:creationId xmlns:a16="http://schemas.microsoft.com/office/drawing/2014/main" id="{DDB98BCD-E4B5-4E47-8B26-A7B0D460E41F}"/>
                  </a:ext>
                </a:extLst>
              </p:cNvPr>
              <p:cNvSpPr/>
              <p:nvPr/>
            </p:nvSpPr>
            <p:spPr>
              <a:xfrm>
                <a:off x="2267744" y="1268760"/>
                <a:ext cx="277180"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grpSp>
        <p:grpSp>
          <p:nvGrpSpPr>
            <p:cNvPr id="7" name="グループ化 6">
              <a:extLst>
                <a:ext uri="{FF2B5EF4-FFF2-40B4-BE49-F238E27FC236}">
                  <a16:creationId xmlns:a16="http://schemas.microsoft.com/office/drawing/2014/main" id="{B3DB2820-DA05-47C3-828C-4C5B6D7D20C0}"/>
                </a:ext>
              </a:extLst>
            </p:cNvPr>
            <p:cNvGrpSpPr/>
            <p:nvPr/>
          </p:nvGrpSpPr>
          <p:grpSpPr>
            <a:xfrm>
              <a:off x="7880289" y="1638952"/>
              <a:ext cx="709685" cy="936104"/>
              <a:chOff x="4582394" y="1249186"/>
              <a:chExt cx="709685" cy="936104"/>
            </a:xfrm>
          </p:grpSpPr>
          <p:sp>
            <p:nvSpPr>
              <p:cNvPr id="29" name="正方形/長方形 28">
                <a:extLst>
                  <a:ext uri="{FF2B5EF4-FFF2-40B4-BE49-F238E27FC236}">
                    <a16:creationId xmlns:a16="http://schemas.microsoft.com/office/drawing/2014/main" id="{32C53A77-4D8E-4358-9049-D0388624F870}"/>
                  </a:ext>
                </a:extLst>
              </p:cNvPr>
              <p:cNvSpPr/>
              <p:nvPr/>
            </p:nvSpPr>
            <p:spPr>
              <a:xfrm>
                <a:off x="4582394" y="1249186"/>
                <a:ext cx="709685"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30" name="正方形/長方形 29">
                <a:extLst>
                  <a:ext uri="{FF2B5EF4-FFF2-40B4-BE49-F238E27FC236}">
                    <a16:creationId xmlns:a16="http://schemas.microsoft.com/office/drawing/2014/main" id="{522A326D-75EC-4E66-88E6-0C653BE193A2}"/>
                  </a:ext>
                </a:extLst>
              </p:cNvPr>
              <p:cNvSpPr/>
              <p:nvPr/>
            </p:nvSpPr>
            <p:spPr>
              <a:xfrm>
                <a:off x="4652939" y="1383111"/>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31" name="正方形/長方形 30">
                <a:extLst>
                  <a:ext uri="{FF2B5EF4-FFF2-40B4-BE49-F238E27FC236}">
                    <a16:creationId xmlns:a16="http://schemas.microsoft.com/office/drawing/2014/main" id="{5B6D83F8-4526-4536-ACE2-7D7F3A43EEC0}"/>
                  </a:ext>
                </a:extLst>
              </p:cNvPr>
              <p:cNvSpPr/>
              <p:nvPr/>
            </p:nvSpPr>
            <p:spPr>
              <a:xfrm>
                <a:off x="4652938" y="1609456"/>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grpSp>
        <p:grpSp>
          <p:nvGrpSpPr>
            <p:cNvPr id="13" name="グループ化 12">
              <a:extLst>
                <a:ext uri="{FF2B5EF4-FFF2-40B4-BE49-F238E27FC236}">
                  <a16:creationId xmlns:a16="http://schemas.microsoft.com/office/drawing/2014/main" id="{2C0FFBA0-F0EF-4DDE-A5E0-C5AF018B7AAC}"/>
                </a:ext>
              </a:extLst>
            </p:cNvPr>
            <p:cNvGrpSpPr/>
            <p:nvPr/>
          </p:nvGrpSpPr>
          <p:grpSpPr>
            <a:xfrm>
              <a:off x="2940358" y="3257139"/>
              <a:ext cx="1298042" cy="1120654"/>
              <a:chOff x="888880" y="2946913"/>
              <a:chExt cx="1298042" cy="1120654"/>
            </a:xfrm>
          </p:grpSpPr>
          <p:sp>
            <p:nvSpPr>
              <p:cNvPr id="26" name="正方形/長方形 25">
                <a:extLst>
                  <a:ext uri="{FF2B5EF4-FFF2-40B4-BE49-F238E27FC236}">
                    <a16:creationId xmlns:a16="http://schemas.microsoft.com/office/drawing/2014/main" id="{7FA519BA-683E-4FE4-927D-10B29C7AE8A1}"/>
                  </a:ext>
                </a:extLst>
              </p:cNvPr>
              <p:cNvSpPr/>
              <p:nvPr/>
            </p:nvSpPr>
            <p:spPr>
              <a:xfrm>
                <a:off x="888881" y="2946913"/>
                <a:ext cx="1254689" cy="1049407"/>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27" name="正方形/長方形 26">
                <a:extLst>
                  <a:ext uri="{FF2B5EF4-FFF2-40B4-BE49-F238E27FC236}">
                    <a16:creationId xmlns:a16="http://schemas.microsoft.com/office/drawing/2014/main" id="{EF651555-3617-40F0-9588-3630DE4A9DCA}"/>
                  </a:ext>
                </a:extLst>
              </p:cNvPr>
              <p:cNvSpPr/>
              <p:nvPr/>
            </p:nvSpPr>
            <p:spPr>
              <a:xfrm>
                <a:off x="888880" y="2949972"/>
                <a:ext cx="1254689" cy="252139"/>
              </a:xfrm>
              <a:prstGeom prst="rect">
                <a:avLst/>
              </a:prstGeom>
              <a:solidFill>
                <a:schemeClr val="bg1">
                  <a:lumMod val="75000"/>
                </a:schemeClr>
              </a:solidFill>
              <a:ln w="28575">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28" name="テキスト ボックス 27">
                <a:extLst>
                  <a:ext uri="{FF2B5EF4-FFF2-40B4-BE49-F238E27FC236}">
                    <a16:creationId xmlns:a16="http://schemas.microsoft.com/office/drawing/2014/main" id="{8E6B5152-EC4E-4CEE-9AAC-E68552F1F192}"/>
                  </a:ext>
                </a:extLst>
              </p:cNvPr>
              <p:cNvSpPr txBox="1"/>
              <p:nvPr/>
            </p:nvSpPr>
            <p:spPr>
              <a:xfrm>
                <a:off x="930987" y="3273089"/>
                <a:ext cx="1255935" cy="794478"/>
              </a:xfrm>
              <a:prstGeom prst="rect">
                <a:avLst/>
              </a:prstGeom>
              <a:noFill/>
            </p:spPr>
            <p:txBody>
              <a:bodyPr wrap="none" rtlCol="0">
                <a:spAutoFit/>
              </a:bodyPr>
              <a:lstStyle/>
              <a:p>
                <a:r>
                  <a:rPr kumimoji="1" lang="en-US" altLang="ja-JP" sz="1600" dirty="0" smtClean="0">
                    <a:solidFill>
                      <a:srgbClr val="00B050"/>
                    </a:solidFill>
                    <a:latin typeface="UD デジタル 教科書体 NK-R" panose="02020400000000000000" pitchFamily="18" charset="-128"/>
                    <a:ea typeface="UD デジタル 教科書体 NK-R" panose="02020400000000000000" pitchFamily="18" charset="-128"/>
                  </a:rPr>
                  <a:t>Web</a:t>
                </a:r>
                <a:br>
                  <a:rPr kumimoji="1" lang="en-US" altLang="ja-JP" sz="1600" dirty="0" smtClean="0">
                    <a:solidFill>
                      <a:srgbClr val="00B050"/>
                    </a:solidFill>
                    <a:latin typeface="UD デジタル 教科書体 NK-R" panose="02020400000000000000" pitchFamily="18" charset="-128"/>
                    <a:ea typeface="UD デジタル 教科書体 NK-R" panose="02020400000000000000" pitchFamily="18" charset="-128"/>
                  </a:rPr>
                </a:br>
                <a:r>
                  <a:rPr kumimoji="1" lang="ja-JP" altLang="en-US" sz="1600" dirty="0" smtClean="0">
                    <a:solidFill>
                      <a:srgbClr val="00B050"/>
                    </a:solidFill>
                    <a:latin typeface="UD デジタル 教科書体 NK-R" panose="02020400000000000000" pitchFamily="18" charset="-128"/>
                    <a:ea typeface="UD デジタル 教科書体 NK-R" panose="02020400000000000000" pitchFamily="18" charset="-128"/>
                  </a:rPr>
                  <a:t>ブラウザ</a:t>
                </a:r>
                <a:endParaRPr kumimoji="1" lang="ja-JP" altLang="en-US" sz="1600" dirty="0">
                  <a:solidFill>
                    <a:srgbClr val="00B050"/>
                  </a:solidFill>
                  <a:latin typeface="UD デジタル 教科書体 NK-R" panose="02020400000000000000" pitchFamily="18" charset="-128"/>
                  <a:ea typeface="UD デジタル 教科書体 NK-R" panose="02020400000000000000" pitchFamily="18" charset="-128"/>
                </a:endParaRPr>
              </a:p>
            </p:txBody>
          </p:sp>
        </p:grpSp>
        <p:sp>
          <p:nvSpPr>
            <p:cNvPr id="14" name="テキスト ボックス 13">
              <a:extLst>
                <a:ext uri="{FF2B5EF4-FFF2-40B4-BE49-F238E27FC236}">
                  <a16:creationId xmlns:a16="http://schemas.microsoft.com/office/drawing/2014/main" id="{70F6693B-CF78-4EFC-A6FD-3A19E979956F}"/>
                </a:ext>
              </a:extLst>
            </p:cNvPr>
            <p:cNvSpPr txBox="1"/>
            <p:nvPr/>
          </p:nvSpPr>
          <p:spPr>
            <a:xfrm>
              <a:off x="2773509" y="2640027"/>
              <a:ext cx="1634441" cy="459961"/>
            </a:xfrm>
            <a:prstGeom prst="rect">
              <a:avLst/>
            </a:prstGeom>
            <a:noFill/>
          </p:spPr>
          <p:txBody>
            <a:bodyPr wrap="square" rtlCol="0">
              <a:spAutoFit/>
            </a:bodyPr>
            <a:lstStyle/>
            <a:p>
              <a:r>
                <a:rPr kumimoji="1" lang="ja-JP" altLang="en-US" sz="1600" dirty="0">
                  <a:solidFill>
                    <a:schemeClr val="accent1">
                      <a:lumMod val="50000"/>
                    </a:schemeClr>
                  </a:solidFill>
                  <a:latin typeface="UD デジタル 教科書体 NK-R" panose="02020400000000000000" pitchFamily="18" charset="-128"/>
                  <a:ea typeface="UD デジタル 教科書体 NK-R" panose="02020400000000000000" pitchFamily="18" charset="-128"/>
                </a:rPr>
                <a:t>クライアント</a:t>
              </a:r>
            </a:p>
          </p:txBody>
        </p:sp>
        <p:sp>
          <p:nvSpPr>
            <p:cNvPr id="15" name="テキスト ボックス 14">
              <a:extLst>
                <a:ext uri="{FF2B5EF4-FFF2-40B4-BE49-F238E27FC236}">
                  <a16:creationId xmlns:a16="http://schemas.microsoft.com/office/drawing/2014/main" id="{EF933C08-6F48-45D2-AA69-56174974E796}"/>
                </a:ext>
              </a:extLst>
            </p:cNvPr>
            <p:cNvSpPr txBox="1"/>
            <p:nvPr/>
          </p:nvSpPr>
          <p:spPr>
            <a:xfrm>
              <a:off x="7700323" y="2604222"/>
              <a:ext cx="1047783" cy="459961"/>
            </a:xfrm>
            <a:prstGeom prst="rect">
              <a:avLst/>
            </a:prstGeom>
            <a:noFill/>
          </p:spPr>
          <p:txBody>
            <a:bodyPr wrap="none" rtlCol="0">
              <a:spAutoFit/>
            </a:bodyPr>
            <a:lstStyle/>
            <a:p>
              <a:r>
                <a:rPr kumimoji="1" lang="ja-JP" altLang="en-US" sz="1600" dirty="0">
                  <a:solidFill>
                    <a:srgbClr val="FF0000"/>
                  </a:solidFill>
                  <a:latin typeface="UD デジタル 教科書体 NK-R" panose="02020400000000000000" pitchFamily="18" charset="-128"/>
                  <a:ea typeface="UD デジタル 教科書体 NK-R" panose="02020400000000000000" pitchFamily="18" charset="-128"/>
                </a:rPr>
                <a:t>サーバ</a:t>
              </a:r>
            </a:p>
          </p:txBody>
        </p:sp>
        <p:cxnSp>
          <p:nvCxnSpPr>
            <p:cNvPr id="16" name="直線矢印コネクタ 15">
              <a:extLst>
                <a:ext uri="{FF2B5EF4-FFF2-40B4-BE49-F238E27FC236}">
                  <a16:creationId xmlns:a16="http://schemas.microsoft.com/office/drawing/2014/main" id="{B788A017-A999-4302-B890-415678EF8C28}"/>
                </a:ext>
              </a:extLst>
            </p:cNvPr>
            <p:cNvCxnSpPr/>
            <p:nvPr/>
          </p:nvCxnSpPr>
          <p:spPr>
            <a:xfrm>
              <a:off x="4783945" y="2297509"/>
              <a:ext cx="2808312" cy="0"/>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17" name="直線矢印コネクタ 16">
              <a:extLst>
                <a:ext uri="{FF2B5EF4-FFF2-40B4-BE49-F238E27FC236}">
                  <a16:creationId xmlns:a16="http://schemas.microsoft.com/office/drawing/2014/main" id="{AB5F9FE1-8137-4FCD-AF53-26136C4A317C}"/>
                </a:ext>
              </a:extLst>
            </p:cNvPr>
            <p:cNvCxnSpPr>
              <a:cxnSpLocks/>
            </p:cNvCxnSpPr>
            <p:nvPr/>
          </p:nvCxnSpPr>
          <p:spPr>
            <a:xfrm flipH="1">
              <a:off x="4268159" y="2708982"/>
              <a:ext cx="3204692" cy="1048685"/>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grpSp>
          <p:nvGrpSpPr>
            <p:cNvPr id="20" name="グループ化 19">
              <a:extLst>
                <a:ext uri="{FF2B5EF4-FFF2-40B4-BE49-F238E27FC236}">
                  <a16:creationId xmlns:a16="http://schemas.microsoft.com/office/drawing/2014/main" id="{CE979297-6FCC-4CDE-AFD2-5C3F5CB6006A}"/>
                </a:ext>
              </a:extLst>
            </p:cNvPr>
            <p:cNvGrpSpPr/>
            <p:nvPr/>
          </p:nvGrpSpPr>
          <p:grpSpPr>
            <a:xfrm>
              <a:off x="2086102" y="3246109"/>
              <a:ext cx="465276" cy="766082"/>
              <a:chOff x="217973" y="3216613"/>
              <a:chExt cx="465276" cy="766082"/>
            </a:xfrm>
          </p:grpSpPr>
          <p:sp>
            <p:nvSpPr>
              <p:cNvPr id="21" name="楕円 20">
                <a:extLst>
                  <a:ext uri="{FF2B5EF4-FFF2-40B4-BE49-F238E27FC236}">
                    <a16:creationId xmlns:a16="http://schemas.microsoft.com/office/drawing/2014/main" id="{3F066613-556D-406E-A503-3A7320C3FFC5}"/>
                  </a:ext>
                </a:extLst>
              </p:cNvPr>
              <p:cNvSpPr/>
              <p:nvPr/>
            </p:nvSpPr>
            <p:spPr>
              <a:xfrm>
                <a:off x="273256" y="3216613"/>
                <a:ext cx="367888" cy="367888"/>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cxnSp>
            <p:nvCxnSpPr>
              <p:cNvPr id="22" name="直線コネクタ 21">
                <a:extLst>
                  <a:ext uri="{FF2B5EF4-FFF2-40B4-BE49-F238E27FC236}">
                    <a16:creationId xmlns:a16="http://schemas.microsoft.com/office/drawing/2014/main" id="{4C482924-406A-4343-84E6-03B45FB095A8}"/>
                  </a:ext>
                </a:extLst>
              </p:cNvPr>
              <p:cNvCxnSpPr>
                <a:cxnSpLocks/>
              </p:cNvCxnSpPr>
              <p:nvPr/>
            </p:nvCxnSpPr>
            <p:spPr>
              <a:xfrm>
                <a:off x="217973" y="3671770"/>
                <a:ext cx="465276" cy="1"/>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23" name="直線コネクタ 22">
                <a:extLst>
                  <a:ext uri="{FF2B5EF4-FFF2-40B4-BE49-F238E27FC236}">
                    <a16:creationId xmlns:a16="http://schemas.microsoft.com/office/drawing/2014/main" id="{259EE474-6731-4FA7-B020-BE623B55DEA4}"/>
                  </a:ext>
                </a:extLst>
              </p:cNvPr>
              <p:cNvCxnSpPr>
                <a:cxnSpLocks/>
              </p:cNvCxnSpPr>
              <p:nvPr/>
            </p:nvCxnSpPr>
            <p:spPr>
              <a:xfrm>
                <a:off x="457200" y="3429858"/>
                <a:ext cx="0" cy="394489"/>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24" name="直線コネクタ 23">
                <a:extLst>
                  <a:ext uri="{FF2B5EF4-FFF2-40B4-BE49-F238E27FC236}">
                    <a16:creationId xmlns:a16="http://schemas.microsoft.com/office/drawing/2014/main" id="{0DDF4BFB-186D-487B-AB26-2AAC8AB6039B}"/>
                  </a:ext>
                </a:extLst>
              </p:cNvPr>
              <p:cNvCxnSpPr>
                <a:cxnSpLocks/>
              </p:cNvCxnSpPr>
              <p:nvPr/>
            </p:nvCxnSpPr>
            <p:spPr>
              <a:xfrm>
                <a:off x="450611" y="3821939"/>
                <a:ext cx="133695" cy="156021"/>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25" name="直線コネクタ 24">
                <a:extLst>
                  <a:ext uri="{FF2B5EF4-FFF2-40B4-BE49-F238E27FC236}">
                    <a16:creationId xmlns:a16="http://schemas.microsoft.com/office/drawing/2014/main" id="{D9BB06D6-A658-4238-B7E0-551224A8A0F9}"/>
                  </a:ext>
                </a:extLst>
              </p:cNvPr>
              <p:cNvCxnSpPr>
                <a:cxnSpLocks/>
              </p:cNvCxnSpPr>
              <p:nvPr/>
            </p:nvCxnSpPr>
            <p:spPr>
              <a:xfrm flipH="1">
                <a:off x="292743" y="3806336"/>
                <a:ext cx="133699" cy="176359"/>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grpSp>
      </p:grpSp>
      <p:grpSp>
        <p:nvGrpSpPr>
          <p:cNvPr id="37" name="グループ化 36">
            <a:extLst>
              <a:ext uri="{FF2B5EF4-FFF2-40B4-BE49-F238E27FC236}">
                <a16:creationId xmlns:a16="http://schemas.microsoft.com/office/drawing/2014/main" id="{3EA946A3-B13B-4A27-B0CB-225B5648484E}"/>
              </a:ext>
            </a:extLst>
          </p:cNvPr>
          <p:cNvGrpSpPr/>
          <p:nvPr/>
        </p:nvGrpSpPr>
        <p:grpSpPr>
          <a:xfrm>
            <a:off x="6559036" y="1431052"/>
            <a:ext cx="4873915" cy="2015921"/>
            <a:chOff x="2086102" y="1638952"/>
            <a:chExt cx="6662004" cy="2738841"/>
          </a:xfrm>
        </p:grpSpPr>
        <p:grpSp>
          <p:nvGrpSpPr>
            <p:cNvPr id="38" name="グループ化 37">
              <a:extLst>
                <a:ext uri="{FF2B5EF4-FFF2-40B4-BE49-F238E27FC236}">
                  <a16:creationId xmlns:a16="http://schemas.microsoft.com/office/drawing/2014/main" id="{5471C560-15DF-418B-AE4E-CDBF37F644BD}"/>
                </a:ext>
              </a:extLst>
            </p:cNvPr>
            <p:cNvGrpSpPr/>
            <p:nvPr/>
          </p:nvGrpSpPr>
          <p:grpSpPr>
            <a:xfrm>
              <a:off x="2814602" y="1638952"/>
              <a:ext cx="1573324" cy="936104"/>
              <a:chOff x="971600" y="1268760"/>
              <a:chExt cx="1573324" cy="936104"/>
            </a:xfrm>
          </p:grpSpPr>
          <p:sp>
            <p:nvSpPr>
              <p:cNvPr id="57" name="フレーム 56">
                <a:extLst>
                  <a:ext uri="{FF2B5EF4-FFF2-40B4-BE49-F238E27FC236}">
                    <a16:creationId xmlns:a16="http://schemas.microsoft.com/office/drawing/2014/main" id="{93EF5340-EE87-4E56-9771-3D92965A0524}"/>
                  </a:ext>
                </a:extLst>
              </p:cNvPr>
              <p:cNvSpPr/>
              <p:nvPr/>
            </p:nvSpPr>
            <p:spPr>
              <a:xfrm>
                <a:off x="971600" y="1268760"/>
                <a:ext cx="1224136" cy="720080"/>
              </a:xfrm>
              <a:prstGeom prst="fram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58" name="正方形/長方形 57">
                <a:extLst>
                  <a:ext uri="{FF2B5EF4-FFF2-40B4-BE49-F238E27FC236}">
                    <a16:creationId xmlns:a16="http://schemas.microsoft.com/office/drawing/2014/main" id="{4CA2D175-732D-4E08-BB2F-918E8E09B9FC}"/>
                  </a:ext>
                </a:extLst>
              </p:cNvPr>
              <p:cNvSpPr/>
              <p:nvPr/>
            </p:nvSpPr>
            <p:spPr>
              <a:xfrm>
                <a:off x="1457654" y="1992288"/>
                <a:ext cx="277180" cy="10628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59" name="正方形/長方形 58">
                <a:extLst>
                  <a:ext uri="{FF2B5EF4-FFF2-40B4-BE49-F238E27FC236}">
                    <a16:creationId xmlns:a16="http://schemas.microsoft.com/office/drawing/2014/main" id="{181FD6FA-6004-4211-9A32-41A072FEBDED}"/>
                  </a:ext>
                </a:extLst>
              </p:cNvPr>
              <p:cNvSpPr/>
              <p:nvPr/>
            </p:nvSpPr>
            <p:spPr>
              <a:xfrm>
                <a:off x="1331640" y="2098576"/>
                <a:ext cx="529208" cy="10628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60" name="正方形/長方形 59">
                <a:extLst>
                  <a:ext uri="{FF2B5EF4-FFF2-40B4-BE49-F238E27FC236}">
                    <a16:creationId xmlns:a16="http://schemas.microsoft.com/office/drawing/2014/main" id="{DDB98BCD-E4B5-4E47-8B26-A7B0D460E41F}"/>
                  </a:ext>
                </a:extLst>
              </p:cNvPr>
              <p:cNvSpPr/>
              <p:nvPr/>
            </p:nvSpPr>
            <p:spPr>
              <a:xfrm>
                <a:off x="2267744" y="1268760"/>
                <a:ext cx="277180"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grpSp>
        <p:grpSp>
          <p:nvGrpSpPr>
            <p:cNvPr id="39" name="グループ化 38">
              <a:extLst>
                <a:ext uri="{FF2B5EF4-FFF2-40B4-BE49-F238E27FC236}">
                  <a16:creationId xmlns:a16="http://schemas.microsoft.com/office/drawing/2014/main" id="{B3DB2820-DA05-47C3-828C-4C5B6D7D20C0}"/>
                </a:ext>
              </a:extLst>
            </p:cNvPr>
            <p:cNvGrpSpPr/>
            <p:nvPr/>
          </p:nvGrpSpPr>
          <p:grpSpPr>
            <a:xfrm>
              <a:off x="7880289" y="1638952"/>
              <a:ext cx="709685" cy="936104"/>
              <a:chOff x="4582394" y="1249186"/>
              <a:chExt cx="709685" cy="936104"/>
            </a:xfrm>
          </p:grpSpPr>
          <p:sp>
            <p:nvSpPr>
              <p:cNvPr id="54" name="正方形/長方形 53">
                <a:extLst>
                  <a:ext uri="{FF2B5EF4-FFF2-40B4-BE49-F238E27FC236}">
                    <a16:creationId xmlns:a16="http://schemas.microsoft.com/office/drawing/2014/main" id="{32C53A77-4D8E-4358-9049-D0388624F870}"/>
                  </a:ext>
                </a:extLst>
              </p:cNvPr>
              <p:cNvSpPr/>
              <p:nvPr/>
            </p:nvSpPr>
            <p:spPr>
              <a:xfrm>
                <a:off x="4582394" y="1249186"/>
                <a:ext cx="709685"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55" name="正方形/長方形 54">
                <a:extLst>
                  <a:ext uri="{FF2B5EF4-FFF2-40B4-BE49-F238E27FC236}">
                    <a16:creationId xmlns:a16="http://schemas.microsoft.com/office/drawing/2014/main" id="{522A326D-75EC-4E66-88E6-0C653BE193A2}"/>
                  </a:ext>
                </a:extLst>
              </p:cNvPr>
              <p:cNvSpPr/>
              <p:nvPr/>
            </p:nvSpPr>
            <p:spPr>
              <a:xfrm>
                <a:off x="4652939" y="1383111"/>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56" name="正方形/長方形 55">
                <a:extLst>
                  <a:ext uri="{FF2B5EF4-FFF2-40B4-BE49-F238E27FC236}">
                    <a16:creationId xmlns:a16="http://schemas.microsoft.com/office/drawing/2014/main" id="{5B6D83F8-4526-4536-ACE2-7D7F3A43EEC0}"/>
                  </a:ext>
                </a:extLst>
              </p:cNvPr>
              <p:cNvSpPr/>
              <p:nvPr/>
            </p:nvSpPr>
            <p:spPr>
              <a:xfrm>
                <a:off x="4652938" y="1609456"/>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grpSp>
        <p:grpSp>
          <p:nvGrpSpPr>
            <p:cNvPr id="40" name="グループ化 39">
              <a:extLst>
                <a:ext uri="{FF2B5EF4-FFF2-40B4-BE49-F238E27FC236}">
                  <a16:creationId xmlns:a16="http://schemas.microsoft.com/office/drawing/2014/main" id="{2C0FFBA0-F0EF-4DDE-A5E0-C5AF018B7AAC}"/>
                </a:ext>
              </a:extLst>
            </p:cNvPr>
            <p:cNvGrpSpPr/>
            <p:nvPr/>
          </p:nvGrpSpPr>
          <p:grpSpPr>
            <a:xfrm>
              <a:off x="2940358" y="3257139"/>
              <a:ext cx="1298042" cy="1120654"/>
              <a:chOff x="888880" y="2946913"/>
              <a:chExt cx="1298042" cy="1120654"/>
            </a:xfrm>
          </p:grpSpPr>
          <p:sp>
            <p:nvSpPr>
              <p:cNvPr id="51" name="正方形/長方形 50">
                <a:extLst>
                  <a:ext uri="{FF2B5EF4-FFF2-40B4-BE49-F238E27FC236}">
                    <a16:creationId xmlns:a16="http://schemas.microsoft.com/office/drawing/2014/main" id="{7FA519BA-683E-4FE4-927D-10B29C7AE8A1}"/>
                  </a:ext>
                </a:extLst>
              </p:cNvPr>
              <p:cNvSpPr/>
              <p:nvPr/>
            </p:nvSpPr>
            <p:spPr>
              <a:xfrm>
                <a:off x="888881" y="2946913"/>
                <a:ext cx="1254689" cy="1049407"/>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52" name="正方形/長方形 51">
                <a:extLst>
                  <a:ext uri="{FF2B5EF4-FFF2-40B4-BE49-F238E27FC236}">
                    <a16:creationId xmlns:a16="http://schemas.microsoft.com/office/drawing/2014/main" id="{EF651555-3617-40F0-9588-3630DE4A9DCA}"/>
                  </a:ext>
                </a:extLst>
              </p:cNvPr>
              <p:cNvSpPr/>
              <p:nvPr/>
            </p:nvSpPr>
            <p:spPr>
              <a:xfrm>
                <a:off x="888880" y="2949972"/>
                <a:ext cx="1254689" cy="252139"/>
              </a:xfrm>
              <a:prstGeom prst="rect">
                <a:avLst/>
              </a:prstGeom>
              <a:solidFill>
                <a:schemeClr val="bg1">
                  <a:lumMod val="75000"/>
                </a:schemeClr>
              </a:solidFill>
              <a:ln w="28575">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53" name="テキスト ボックス 52">
                <a:extLst>
                  <a:ext uri="{FF2B5EF4-FFF2-40B4-BE49-F238E27FC236}">
                    <a16:creationId xmlns:a16="http://schemas.microsoft.com/office/drawing/2014/main" id="{8E6B5152-EC4E-4CEE-9AAC-E68552F1F192}"/>
                  </a:ext>
                </a:extLst>
              </p:cNvPr>
              <p:cNvSpPr txBox="1"/>
              <p:nvPr/>
            </p:nvSpPr>
            <p:spPr>
              <a:xfrm>
                <a:off x="930987" y="3273089"/>
                <a:ext cx="1255935" cy="794478"/>
              </a:xfrm>
              <a:prstGeom prst="rect">
                <a:avLst/>
              </a:prstGeom>
              <a:noFill/>
            </p:spPr>
            <p:txBody>
              <a:bodyPr wrap="none" rtlCol="0">
                <a:spAutoFit/>
              </a:bodyPr>
              <a:lstStyle/>
              <a:p>
                <a:r>
                  <a:rPr kumimoji="1" lang="en-US" altLang="ja-JP" sz="1600" dirty="0" smtClean="0">
                    <a:solidFill>
                      <a:srgbClr val="00B050"/>
                    </a:solidFill>
                    <a:latin typeface="UD デジタル 教科書体 NK-R" panose="02020400000000000000" pitchFamily="18" charset="-128"/>
                    <a:ea typeface="UD デジタル 教科書体 NK-R" panose="02020400000000000000" pitchFamily="18" charset="-128"/>
                  </a:rPr>
                  <a:t>Web</a:t>
                </a:r>
                <a:br>
                  <a:rPr kumimoji="1" lang="en-US" altLang="ja-JP" sz="1600" dirty="0" smtClean="0">
                    <a:solidFill>
                      <a:srgbClr val="00B050"/>
                    </a:solidFill>
                    <a:latin typeface="UD デジタル 教科書体 NK-R" panose="02020400000000000000" pitchFamily="18" charset="-128"/>
                    <a:ea typeface="UD デジタル 教科書体 NK-R" panose="02020400000000000000" pitchFamily="18" charset="-128"/>
                  </a:rPr>
                </a:br>
                <a:r>
                  <a:rPr kumimoji="1" lang="ja-JP" altLang="en-US" sz="1600" dirty="0" smtClean="0">
                    <a:solidFill>
                      <a:srgbClr val="00B050"/>
                    </a:solidFill>
                    <a:latin typeface="UD デジタル 教科書体 NK-R" panose="02020400000000000000" pitchFamily="18" charset="-128"/>
                    <a:ea typeface="UD デジタル 教科書体 NK-R" panose="02020400000000000000" pitchFamily="18" charset="-128"/>
                  </a:rPr>
                  <a:t>ブラウザ</a:t>
                </a:r>
                <a:endParaRPr kumimoji="1" lang="ja-JP" altLang="en-US" sz="1600" dirty="0">
                  <a:solidFill>
                    <a:srgbClr val="00B050"/>
                  </a:solidFill>
                  <a:latin typeface="UD デジタル 教科書体 NK-R" panose="02020400000000000000" pitchFamily="18" charset="-128"/>
                  <a:ea typeface="UD デジタル 教科書体 NK-R" panose="02020400000000000000" pitchFamily="18" charset="-128"/>
                </a:endParaRPr>
              </a:p>
            </p:txBody>
          </p:sp>
        </p:grpSp>
        <p:sp>
          <p:nvSpPr>
            <p:cNvPr id="41" name="テキスト ボックス 40">
              <a:extLst>
                <a:ext uri="{FF2B5EF4-FFF2-40B4-BE49-F238E27FC236}">
                  <a16:creationId xmlns:a16="http://schemas.microsoft.com/office/drawing/2014/main" id="{70F6693B-CF78-4EFC-A6FD-3A19E979956F}"/>
                </a:ext>
              </a:extLst>
            </p:cNvPr>
            <p:cNvSpPr txBox="1"/>
            <p:nvPr/>
          </p:nvSpPr>
          <p:spPr>
            <a:xfrm>
              <a:off x="2773509" y="2640027"/>
              <a:ext cx="1634441" cy="459961"/>
            </a:xfrm>
            <a:prstGeom prst="rect">
              <a:avLst/>
            </a:prstGeom>
            <a:noFill/>
          </p:spPr>
          <p:txBody>
            <a:bodyPr wrap="square" rtlCol="0">
              <a:spAutoFit/>
            </a:bodyPr>
            <a:lstStyle/>
            <a:p>
              <a:r>
                <a:rPr kumimoji="1" lang="ja-JP" altLang="en-US" sz="1600" dirty="0">
                  <a:solidFill>
                    <a:schemeClr val="accent1">
                      <a:lumMod val="50000"/>
                    </a:schemeClr>
                  </a:solidFill>
                  <a:latin typeface="UD デジタル 教科書体 NK-R" panose="02020400000000000000" pitchFamily="18" charset="-128"/>
                  <a:ea typeface="UD デジタル 教科書体 NK-R" panose="02020400000000000000" pitchFamily="18" charset="-128"/>
                </a:rPr>
                <a:t>クライアント</a:t>
              </a:r>
            </a:p>
          </p:txBody>
        </p:sp>
        <p:sp>
          <p:nvSpPr>
            <p:cNvPr id="42" name="テキスト ボックス 41">
              <a:extLst>
                <a:ext uri="{FF2B5EF4-FFF2-40B4-BE49-F238E27FC236}">
                  <a16:creationId xmlns:a16="http://schemas.microsoft.com/office/drawing/2014/main" id="{EF933C08-6F48-45D2-AA69-56174974E796}"/>
                </a:ext>
              </a:extLst>
            </p:cNvPr>
            <p:cNvSpPr txBox="1"/>
            <p:nvPr/>
          </p:nvSpPr>
          <p:spPr>
            <a:xfrm>
              <a:off x="7700323" y="2604222"/>
              <a:ext cx="1047783" cy="459961"/>
            </a:xfrm>
            <a:prstGeom prst="rect">
              <a:avLst/>
            </a:prstGeom>
            <a:noFill/>
          </p:spPr>
          <p:txBody>
            <a:bodyPr wrap="none" rtlCol="0">
              <a:spAutoFit/>
            </a:bodyPr>
            <a:lstStyle/>
            <a:p>
              <a:r>
                <a:rPr kumimoji="1" lang="ja-JP" altLang="en-US" sz="1600" dirty="0">
                  <a:solidFill>
                    <a:srgbClr val="FF0000"/>
                  </a:solidFill>
                  <a:latin typeface="UD デジタル 教科書体 NK-R" panose="02020400000000000000" pitchFamily="18" charset="-128"/>
                  <a:ea typeface="UD デジタル 教科書体 NK-R" panose="02020400000000000000" pitchFamily="18" charset="-128"/>
                </a:rPr>
                <a:t>サーバ</a:t>
              </a:r>
            </a:p>
          </p:txBody>
        </p:sp>
        <p:cxnSp>
          <p:nvCxnSpPr>
            <p:cNvPr id="43" name="直線矢印コネクタ 42">
              <a:extLst>
                <a:ext uri="{FF2B5EF4-FFF2-40B4-BE49-F238E27FC236}">
                  <a16:creationId xmlns:a16="http://schemas.microsoft.com/office/drawing/2014/main" id="{B788A017-A999-4302-B890-415678EF8C28}"/>
                </a:ext>
              </a:extLst>
            </p:cNvPr>
            <p:cNvCxnSpPr/>
            <p:nvPr/>
          </p:nvCxnSpPr>
          <p:spPr>
            <a:xfrm>
              <a:off x="4783945" y="2297509"/>
              <a:ext cx="2808312" cy="0"/>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44" name="直線矢印コネクタ 43">
              <a:extLst>
                <a:ext uri="{FF2B5EF4-FFF2-40B4-BE49-F238E27FC236}">
                  <a16:creationId xmlns:a16="http://schemas.microsoft.com/office/drawing/2014/main" id="{AB5F9FE1-8137-4FCD-AF53-26136C4A317C}"/>
                </a:ext>
              </a:extLst>
            </p:cNvPr>
            <p:cNvCxnSpPr>
              <a:cxnSpLocks/>
            </p:cNvCxnSpPr>
            <p:nvPr/>
          </p:nvCxnSpPr>
          <p:spPr>
            <a:xfrm flipH="1">
              <a:off x="4268159" y="2708982"/>
              <a:ext cx="3204692" cy="1048685"/>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grpSp>
          <p:nvGrpSpPr>
            <p:cNvPr id="45" name="グループ化 44">
              <a:extLst>
                <a:ext uri="{FF2B5EF4-FFF2-40B4-BE49-F238E27FC236}">
                  <a16:creationId xmlns:a16="http://schemas.microsoft.com/office/drawing/2014/main" id="{CE979297-6FCC-4CDE-AFD2-5C3F5CB6006A}"/>
                </a:ext>
              </a:extLst>
            </p:cNvPr>
            <p:cNvGrpSpPr/>
            <p:nvPr/>
          </p:nvGrpSpPr>
          <p:grpSpPr>
            <a:xfrm>
              <a:off x="2086102" y="3246109"/>
              <a:ext cx="465276" cy="766082"/>
              <a:chOff x="217973" y="3216613"/>
              <a:chExt cx="465276" cy="766082"/>
            </a:xfrm>
          </p:grpSpPr>
          <p:sp>
            <p:nvSpPr>
              <p:cNvPr id="46" name="楕円 45">
                <a:extLst>
                  <a:ext uri="{FF2B5EF4-FFF2-40B4-BE49-F238E27FC236}">
                    <a16:creationId xmlns:a16="http://schemas.microsoft.com/office/drawing/2014/main" id="{3F066613-556D-406E-A503-3A7320C3FFC5}"/>
                  </a:ext>
                </a:extLst>
              </p:cNvPr>
              <p:cNvSpPr/>
              <p:nvPr/>
            </p:nvSpPr>
            <p:spPr>
              <a:xfrm>
                <a:off x="273256" y="3216613"/>
                <a:ext cx="367888" cy="367888"/>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cxnSp>
            <p:nvCxnSpPr>
              <p:cNvPr id="47" name="直線コネクタ 46">
                <a:extLst>
                  <a:ext uri="{FF2B5EF4-FFF2-40B4-BE49-F238E27FC236}">
                    <a16:creationId xmlns:a16="http://schemas.microsoft.com/office/drawing/2014/main" id="{4C482924-406A-4343-84E6-03B45FB095A8}"/>
                  </a:ext>
                </a:extLst>
              </p:cNvPr>
              <p:cNvCxnSpPr>
                <a:cxnSpLocks/>
              </p:cNvCxnSpPr>
              <p:nvPr/>
            </p:nvCxnSpPr>
            <p:spPr>
              <a:xfrm>
                <a:off x="217973" y="3671770"/>
                <a:ext cx="465276" cy="1"/>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48" name="直線コネクタ 47">
                <a:extLst>
                  <a:ext uri="{FF2B5EF4-FFF2-40B4-BE49-F238E27FC236}">
                    <a16:creationId xmlns:a16="http://schemas.microsoft.com/office/drawing/2014/main" id="{259EE474-6731-4FA7-B020-BE623B55DEA4}"/>
                  </a:ext>
                </a:extLst>
              </p:cNvPr>
              <p:cNvCxnSpPr>
                <a:cxnSpLocks/>
              </p:cNvCxnSpPr>
              <p:nvPr/>
            </p:nvCxnSpPr>
            <p:spPr>
              <a:xfrm>
                <a:off x="457200" y="3429858"/>
                <a:ext cx="0" cy="394489"/>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49" name="直線コネクタ 48">
                <a:extLst>
                  <a:ext uri="{FF2B5EF4-FFF2-40B4-BE49-F238E27FC236}">
                    <a16:creationId xmlns:a16="http://schemas.microsoft.com/office/drawing/2014/main" id="{0DDF4BFB-186D-487B-AB26-2AAC8AB6039B}"/>
                  </a:ext>
                </a:extLst>
              </p:cNvPr>
              <p:cNvCxnSpPr>
                <a:cxnSpLocks/>
              </p:cNvCxnSpPr>
              <p:nvPr/>
            </p:nvCxnSpPr>
            <p:spPr>
              <a:xfrm>
                <a:off x="450611" y="3821939"/>
                <a:ext cx="133695" cy="156021"/>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50" name="直線コネクタ 49">
                <a:extLst>
                  <a:ext uri="{FF2B5EF4-FFF2-40B4-BE49-F238E27FC236}">
                    <a16:creationId xmlns:a16="http://schemas.microsoft.com/office/drawing/2014/main" id="{D9BB06D6-A658-4238-B7E0-551224A8A0F9}"/>
                  </a:ext>
                </a:extLst>
              </p:cNvPr>
              <p:cNvCxnSpPr>
                <a:cxnSpLocks/>
              </p:cNvCxnSpPr>
              <p:nvPr/>
            </p:nvCxnSpPr>
            <p:spPr>
              <a:xfrm flipH="1">
                <a:off x="292743" y="3806336"/>
                <a:ext cx="133699" cy="176359"/>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grpSp>
      </p:grpSp>
      <p:sp>
        <p:nvSpPr>
          <p:cNvPr id="61" name="コンテンツ プレースホルダー 2"/>
          <p:cNvSpPr txBox="1">
            <a:spLocks/>
          </p:cNvSpPr>
          <p:nvPr/>
        </p:nvSpPr>
        <p:spPr>
          <a:xfrm>
            <a:off x="9403460" y="3446973"/>
            <a:ext cx="802086" cy="47047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2400" dirty="0" smtClean="0"/>
              <a:t>PHP</a:t>
            </a:r>
            <a:endParaRPr lang="ja-JP" altLang="en-US" sz="2400" dirty="0"/>
          </a:p>
        </p:txBody>
      </p:sp>
      <p:sp>
        <p:nvSpPr>
          <p:cNvPr id="62" name="コンテンツ プレースホルダー 2"/>
          <p:cNvSpPr txBox="1">
            <a:spLocks/>
          </p:cNvSpPr>
          <p:nvPr/>
        </p:nvSpPr>
        <p:spPr>
          <a:xfrm>
            <a:off x="2998937" y="2593498"/>
            <a:ext cx="1283802" cy="60655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1600" dirty="0" smtClean="0"/>
              <a:t>JavaScript</a:t>
            </a:r>
            <a:r>
              <a:rPr lang="ja-JP" altLang="en-US" sz="1600" dirty="0" smtClean="0"/>
              <a:t>の</a:t>
            </a:r>
            <a:r>
              <a:rPr lang="en-US" altLang="ja-JP" sz="1600" dirty="0" smtClean="0"/>
              <a:t/>
            </a:r>
            <a:br>
              <a:rPr lang="en-US" altLang="ja-JP" sz="1600" dirty="0" smtClean="0"/>
            </a:br>
            <a:r>
              <a:rPr lang="ja-JP" altLang="en-US" sz="1600" dirty="0" smtClean="0"/>
              <a:t>コードを渡す</a:t>
            </a:r>
            <a:endParaRPr lang="ja-JP" altLang="en-US" sz="1600" dirty="0"/>
          </a:p>
        </p:txBody>
      </p:sp>
      <p:sp>
        <p:nvSpPr>
          <p:cNvPr id="63" name="コンテンツ プレースホルダー 2"/>
          <p:cNvSpPr txBox="1">
            <a:spLocks/>
          </p:cNvSpPr>
          <p:nvPr/>
        </p:nvSpPr>
        <p:spPr>
          <a:xfrm>
            <a:off x="-29465" y="3256002"/>
            <a:ext cx="1265282" cy="60655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en-US" altLang="ja-JP" sz="1400" dirty="0" smtClean="0"/>
              <a:t>JavaScript</a:t>
            </a:r>
            <a:r>
              <a:rPr lang="ja-JP" altLang="en-US" sz="1400" dirty="0" smtClean="0"/>
              <a:t>を</a:t>
            </a:r>
            <a:r>
              <a:rPr lang="en-US" altLang="ja-JP" sz="1400" dirty="0"/>
              <a:t/>
            </a:r>
            <a:br>
              <a:rPr lang="en-US" altLang="ja-JP" sz="1400" dirty="0"/>
            </a:br>
            <a:r>
              <a:rPr lang="ja-JP" altLang="en-US" sz="1400" dirty="0" smtClean="0"/>
              <a:t>実行</a:t>
            </a:r>
            <a:endParaRPr lang="ja-JP" altLang="en-US" sz="1400" dirty="0"/>
          </a:p>
        </p:txBody>
      </p:sp>
      <p:sp>
        <p:nvSpPr>
          <p:cNvPr id="64" name="コンテンツ プレースホルダー 2"/>
          <p:cNvSpPr txBox="1">
            <a:spLocks/>
          </p:cNvSpPr>
          <p:nvPr/>
        </p:nvSpPr>
        <p:spPr>
          <a:xfrm>
            <a:off x="2749561" y="1477385"/>
            <a:ext cx="1283802" cy="386155"/>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1600" dirty="0" smtClean="0"/>
              <a:t>ページ要求</a:t>
            </a:r>
            <a:endParaRPr lang="ja-JP" altLang="en-US" sz="1600" dirty="0"/>
          </a:p>
        </p:txBody>
      </p:sp>
      <p:sp>
        <p:nvSpPr>
          <p:cNvPr id="65" name="コンテンツ プレースホルダー 2"/>
          <p:cNvSpPr txBox="1">
            <a:spLocks/>
          </p:cNvSpPr>
          <p:nvPr/>
        </p:nvSpPr>
        <p:spPr>
          <a:xfrm>
            <a:off x="8690296" y="2861059"/>
            <a:ext cx="2626966" cy="35769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1600" dirty="0" smtClean="0"/>
              <a:t>生みだされたページを渡す</a:t>
            </a:r>
            <a:endParaRPr lang="ja-JP" altLang="en-US" sz="1600" dirty="0"/>
          </a:p>
        </p:txBody>
      </p:sp>
      <p:sp>
        <p:nvSpPr>
          <p:cNvPr id="66" name="コンテンツ プレースホルダー 2"/>
          <p:cNvSpPr txBox="1">
            <a:spLocks/>
          </p:cNvSpPr>
          <p:nvPr/>
        </p:nvSpPr>
        <p:spPr>
          <a:xfrm>
            <a:off x="10317882" y="872519"/>
            <a:ext cx="1479553" cy="60655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en-US" altLang="ja-JP" sz="1400" dirty="0" smtClean="0"/>
              <a:t>PHP</a:t>
            </a:r>
            <a:r>
              <a:rPr lang="ja-JP" altLang="en-US" sz="1400" dirty="0" smtClean="0"/>
              <a:t>の</a:t>
            </a:r>
            <a:r>
              <a:rPr lang="en-US" altLang="ja-JP" sz="1400" dirty="0" smtClean="0"/>
              <a:t/>
            </a:r>
            <a:br>
              <a:rPr lang="en-US" altLang="ja-JP" sz="1400" dirty="0" smtClean="0"/>
            </a:br>
            <a:r>
              <a:rPr lang="ja-JP" altLang="en-US" sz="1400" dirty="0" smtClean="0"/>
              <a:t>プログラムを実行</a:t>
            </a:r>
            <a:endParaRPr lang="ja-JP" altLang="en-US" sz="1400" dirty="0"/>
          </a:p>
        </p:txBody>
      </p:sp>
      <p:sp>
        <p:nvSpPr>
          <p:cNvPr id="67" name="コンテンツ プレースホルダー 2"/>
          <p:cNvSpPr txBox="1">
            <a:spLocks/>
          </p:cNvSpPr>
          <p:nvPr/>
        </p:nvSpPr>
        <p:spPr>
          <a:xfrm>
            <a:off x="8874902" y="1533502"/>
            <a:ext cx="1283802" cy="386155"/>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1600" dirty="0" smtClean="0"/>
              <a:t>ページ要求</a:t>
            </a:r>
            <a:endParaRPr lang="ja-JP" altLang="en-US" sz="1600" dirty="0"/>
          </a:p>
        </p:txBody>
      </p:sp>
      <p:sp>
        <p:nvSpPr>
          <p:cNvPr id="68" name="コンテンツ プレースホルダー 2"/>
          <p:cNvSpPr txBox="1">
            <a:spLocks/>
          </p:cNvSpPr>
          <p:nvPr/>
        </p:nvSpPr>
        <p:spPr>
          <a:xfrm>
            <a:off x="609600" y="4528305"/>
            <a:ext cx="10820400" cy="144157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dirty="0" smtClean="0"/>
              <a:t>JavaScript</a:t>
            </a:r>
            <a:r>
              <a:rPr lang="ja-JP" altLang="en-US" dirty="0" smtClean="0"/>
              <a:t>も</a:t>
            </a:r>
            <a:r>
              <a:rPr lang="en-US" altLang="ja-JP" dirty="0" smtClean="0"/>
              <a:t>Web</a:t>
            </a:r>
            <a:r>
              <a:rPr lang="ja-JP" altLang="en-US" dirty="0" smtClean="0"/>
              <a:t>上で動的処理を行うための言語だが</a:t>
            </a:r>
            <a:r>
              <a:rPr lang="en-US" altLang="ja-JP" dirty="0"/>
              <a:t/>
            </a:r>
            <a:br>
              <a:rPr lang="en-US" altLang="ja-JP" dirty="0"/>
            </a:br>
            <a:r>
              <a:rPr lang="en-US" altLang="ja-JP" dirty="0" smtClean="0"/>
              <a:t>JavaScript</a:t>
            </a:r>
            <a:r>
              <a:rPr lang="ja-JP" altLang="en-US" dirty="0" smtClean="0"/>
              <a:t>は</a:t>
            </a:r>
            <a:r>
              <a:rPr lang="ja-JP" altLang="en-US" dirty="0" smtClean="0">
                <a:solidFill>
                  <a:srgbClr val="FF0000"/>
                </a:solidFill>
              </a:rPr>
              <a:t>クライアントサイドスクリプト</a:t>
            </a:r>
            <a:r>
              <a:rPr lang="ja-JP" altLang="en-US" dirty="0" smtClean="0"/>
              <a:t>である。</a:t>
            </a:r>
            <a:endParaRPr lang="en-US" altLang="ja-JP" dirty="0" smtClean="0"/>
          </a:p>
        </p:txBody>
      </p:sp>
    </p:spTree>
    <p:extLst>
      <p:ext uri="{BB962C8B-B14F-4D97-AF65-F5344CB8AC3E}">
        <p14:creationId xmlns:p14="http://schemas.microsoft.com/office/powerpoint/2010/main" val="2590236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500"/>
                                        <p:tgtEl>
                                          <p:spTgt spid="6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500"/>
                                        <p:tgtEl>
                                          <p:spTgt spid="6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500"/>
                                        <p:tgtEl>
                                          <p:spTgt spid="6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fade">
                                      <p:cBhvr>
                                        <p:cTn id="32"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P spid="64" grpId="0"/>
      <p:bldP spid="65" grpId="0"/>
      <p:bldP spid="66" grpId="0"/>
      <p:bldP spid="6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HTML</a:t>
            </a:r>
            <a:r>
              <a:rPr lang="ja-JP" altLang="en-US" dirty="0"/>
              <a:t>ファイルの基本的な構造</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44</a:t>
            </a:fld>
            <a:endParaRPr kumimoji="1" lang="ja-JP" altLang="en-US"/>
          </a:p>
        </p:txBody>
      </p:sp>
      <p:sp>
        <p:nvSpPr>
          <p:cNvPr id="5" name="コンテンツ プレースホルダー 2">
            <a:extLst>
              <a:ext uri="{FF2B5EF4-FFF2-40B4-BE49-F238E27FC236}">
                <a16:creationId xmlns:a16="http://schemas.microsoft.com/office/drawing/2014/main" id="{8EF3A678-DCD5-46A4-BF28-24C761157B65}"/>
              </a:ext>
            </a:extLst>
          </p:cNvPr>
          <p:cNvSpPr>
            <a:spLocks noGrp="1"/>
          </p:cNvSpPr>
          <p:nvPr>
            <p:ph idx="1"/>
          </p:nvPr>
        </p:nvSpPr>
        <p:spPr>
          <a:xfrm>
            <a:off x="295063" y="1073633"/>
            <a:ext cx="5296882" cy="5317641"/>
          </a:xfrm>
        </p:spPr>
        <p:txBody>
          <a:bodyPr>
            <a:normAutofit/>
          </a:bodyPr>
          <a:lstStyle/>
          <a:p>
            <a:pPr marL="0" indent="0">
              <a:buNone/>
            </a:pPr>
            <a:r>
              <a:rPr lang="en-US" altLang="ja-JP" sz="2000" dirty="0"/>
              <a:t>&lt;html&gt;</a:t>
            </a:r>
          </a:p>
          <a:p>
            <a:pPr marL="0" indent="0">
              <a:buNone/>
            </a:pPr>
            <a:r>
              <a:rPr lang="en-US" altLang="ja-JP" sz="2000" dirty="0">
                <a:solidFill>
                  <a:srgbClr val="FF0000"/>
                </a:solidFill>
              </a:rPr>
              <a:t>&lt;head&gt;</a:t>
            </a:r>
          </a:p>
          <a:p>
            <a:pPr marL="0" indent="0">
              <a:buNone/>
            </a:pPr>
            <a:r>
              <a:rPr lang="en-US" altLang="ja-JP" sz="2000" dirty="0">
                <a:solidFill>
                  <a:srgbClr val="00B0F0"/>
                </a:solidFill>
              </a:rPr>
              <a:t>&lt;!-- Web</a:t>
            </a:r>
            <a:r>
              <a:rPr lang="ja-JP" altLang="en-US" sz="2000" dirty="0">
                <a:solidFill>
                  <a:srgbClr val="00B0F0"/>
                </a:solidFill>
              </a:rPr>
              <a:t>ページに関する情報を記述 </a:t>
            </a:r>
            <a:r>
              <a:rPr lang="en-US" altLang="ja-JP" sz="2000" dirty="0">
                <a:solidFill>
                  <a:srgbClr val="00B0F0"/>
                </a:solidFill>
                <a:sym typeface="Wingdings" panose="05000000000000000000" pitchFamily="2" charset="2"/>
              </a:rPr>
              <a:t>--&gt;</a:t>
            </a:r>
            <a:endParaRPr lang="en-US" altLang="ja-JP" sz="2000" dirty="0">
              <a:solidFill>
                <a:srgbClr val="00B0F0"/>
              </a:solidFill>
            </a:endParaRPr>
          </a:p>
          <a:p>
            <a:pPr marL="0" indent="0">
              <a:buNone/>
            </a:pPr>
            <a:r>
              <a:rPr lang="en-US" altLang="ja-JP" sz="2000" dirty="0">
                <a:solidFill>
                  <a:srgbClr val="FF0000"/>
                </a:solidFill>
              </a:rPr>
              <a:t>&lt;/head&gt;</a:t>
            </a:r>
          </a:p>
          <a:p>
            <a:pPr marL="0" indent="0">
              <a:buNone/>
            </a:pPr>
            <a:r>
              <a:rPr lang="en-US" altLang="ja-JP" sz="2000" dirty="0">
                <a:solidFill>
                  <a:schemeClr val="accent6"/>
                </a:solidFill>
              </a:rPr>
              <a:t>&lt;body&gt;</a:t>
            </a:r>
          </a:p>
          <a:p>
            <a:pPr marL="0" indent="0">
              <a:buNone/>
            </a:pPr>
            <a:r>
              <a:rPr lang="en-US" altLang="ja-JP" sz="2000" dirty="0">
                <a:solidFill>
                  <a:srgbClr val="00B0F0"/>
                </a:solidFill>
              </a:rPr>
              <a:t>&lt;!-- </a:t>
            </a:r>
            <a:r>
              <a:rPr lang="ja-JP" altLang="en-US" sz="2000" dirty="0">
                <a:solidFill>
                  <a:srgbClr val="00B0F0"/>
                </a:solidFill>
              </a:rPr>
              <a:t>ブラウザに表示させる情報を記述 </a:t>
            </a:r>
            <a:r>
              <a:rPr lang="en-US" altLang="ja-JP" sz="2000" dirty="0">
                <a:solidFill>
                  <a:srgbClr val="00B0F0"/>
                </a:solidFill>
                <a:sym typeface="Wingdings" panose="05000000000000000000" pitchFamily="2" charset="2"/>
              </a:rPr>
              <a:t>--&gt;</a:t>
            </a:r>
            <a:endParaRPr lang="en-US" altLang="ja-JP" sz="2000" dirty="0">
              <a:solidFill>
                <a:srgbClr val="00B0F0"/>
              </a:solidFill>
            </a:endParaRPr>
          </a:p>
          <a:p>
            <a:pPr marL="0" indent="0">
              <a:buNone/>
            </a:pPr>
            <a:r>
              <a:rPr lang="en-US" altLang="ja-JP" sz="2000" dirty="0">
                <a:solidFill>
                  <a:schemeClr val="accent6"/>
                </a:solidFill>
              </a:rPr>
              <a:t>&lt;/body&gt;</a:t>
            </a:r>
          </a:p>
          <a:p>
            <a:pPr marL="0" indent="0">
              <a:buNone/>
            </a:pPr>
            <a:r>
              <a:rPr lang="en-US" altLang="ja-JP" sz="2000" dirty="0"/>
              <a:t>&lt;/html&gt;</a:t>
            </a:r>
            <a:endParaRPr lang="ja-JP" altLang="en-US" sz="2000" dirty="0"/>
          </a:p>
        </p:txBody>
      </p:sp>
      <p:sp>
        <p:nvSpPr>
          <p:cNvPr id="8" name="コンテンツ プレースホルダー 2">
            <a:extLst>
              <a:ext uri="{FF2B5EF4-FFF2-40B4-BE49-F238E27FC236}">
                <a16:creationId xmlns:a16="http://schemas.microsoft.com/office/drawing/2014/main" id="{485C5529-D159-4E5C-93ED-48EA2C927DDA}"/>
              </a:ext>
            </a:extLst>
          </p:cNvPr>
          <p:cNvSpPr txBox="1">
            <a:spLocks/>
          </p:cNvSpPr>
          <p:nvPr/>
        </p:nvSpPr>
        <p:spPr>
          <a:xfrm>
            <a:off x="6259786" y="874914"/>
            <a:ext cx="5940467" cy="5878311"/>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en-US" altLang="ja-JP" dirty="0">
                <a:latin typeface="UD デジタル 教科書体 NK-R" panose="02020400000000000000" pitchFamily="18" charset="-128"/>
                <a:ea typeface="UD デジタル 教科書体 NK-R" panose="02020400000000000000" pitchFamily="18" charset="-128"/>
              </a:rPr>
              <a:t>&lt;html&gt;</a:t>
            </a:r>
            <a:r>
              <a:rPr lang="ja-JP" altLang="en-US" dirty="0">
                <a:latin typeface="UD デジタル 教科書体 NK-R" panose="02020400000000000000" pitchFamily="18" charset="-128"/>
                <a:ea typeface="UD デジタル 教科書体 NK-R" panose="02020400000000000000" pitchFamily="18" charset="-128"/>
              </a:rPr>
              <a:t>タグ</a:t>
            </a:r>
            <a:endParaRPr lang="en-US" altLang="ja-JP" dirty="0">
              <a:latin typeface="UD デジタル 教科書体 NK-R" panose="02020400000000000000" pitchFamily="18" charset="-128"/>
              <a:ea typeface="UD デジタル 教科書体 NK-R" panose="02020400000000000000" pitchFamily="18" charset="-128"/>
            </a:endParaRPr>
          </a:p>
          <a:p>
            <a:pPr marL="457200" lvl="1" indent="0">
              <a:buNone/>
            </a:pPr>
            <a:r>
              <a:rPr lang="ja-JP" altLang="en-US" dirty="0">
                <a:latin typeface="UD デジタル 教科書体 NK-R" panose="02020400000000000000" pitchFamily="18" charset="-128"/>
                <a:ea typeface="UD デジタル 教科書体 NK-R" panose="02020400000000000000" pitchFamily="18" charset="-128"/>
              </a:rPr>
              <a:t>本タグの間にすべてのタグを</a:t>
            </a:r>
            <a:r>
              <a:rPr lang="ja-JP" altLang="en-US" dirty="0" smtClean="0">
                <a:latin typeface="UD デジタル 教科書体 NK-R" panose="02020400000000000000" pitchFamily="18" charset="-128"/>
                <a:ea typeface="UD デジタル 教科書体 NK-R" panose="02020400000000000000" pitchFamily="18" charset="-128"/>
              </a:rPr>
              <a:t>収める</a:t>
            </a:r>
            <a:endParaRPr lang="en-US" altLang="ja-JP" dirty="0" smtClean="0">
              <a:latin typeface="UD デジタル 教科書体 NK-R" panose="02020400000000000000" pitchFamily="18" charset="-128"/>
              <a:ea typeface="UD デジタル 教科書体 NK-R" panose="02020400000000000000" pitchFamily="18" charset="-128"/>
            </a:endParaRPr>
          </a:p>
          <a:p>
            <a:pPr marL="0" indent="0">
              <a:buNone/>
            </a:pPr>
            <a:r>
              <a:rPr lang="en-US" altLang="ja-JP" dirty="0" smtClean="0">
                <a:solidFill>
                  <a:srgbClr val="FF0000"/>
                </a:solidFill>
                <a:latin typeface="UD デジタル 教科書体 NK-R" panose="02020400000000000000" pitchFamily="18" charset="-128"/>
                <a:ea typeface="UD デジタル 教科書体 NK-R" panose="02020400000000000000" pitchFamily="18" charset="-128"/>
              </a:rPr>
              <a:t>&lt;head&gt;</a:t>
            </a:r>
            <a:r>
              <a:rPr lang="ja-JP" altLang="en-US" dirty="0" smtClean="0">
                <a:latin typeface="UD デジタル 教科書体 NK-R" panose="02020400000000000000" pitchFamily="18" charset="-128"/>
                <a:ea typeface="UD デジタル 教科書体 NK-R" panose="02020400000000000000" pitchFamily="18" charset="-128"/>
              </a:rPr>
              <a:t>タグ</a:t>
            </a:r>
            <a:endParaRPr lang="en-US" altLang="ja-JP" dirty="0" smtClean="0">
              <a:latin typeface="UD デジタル 教科書体 NK-R" panose="02020400000000000000" pitchFamily="18" charset="-128"/>
              <a:ea typeface="UD デジタル 教科書体 NK-R" panose="02020400000000000000" pitchFamily="18" charset="-128"/>
            </a:endParaRPr>
          </a:p>
          <a:p>
            <a:pPr marL="457200" lvl="1" indent="0">
              <a:buNone/>
            </a:pPr>
            <a:r>
              <a:rPr lang="ja-JP" altLang="en-US" dirty="0" smtClean="0">
                <a:latin typeface="UD デジタル 教科書体 NK-R" panose="02020400000000000000" pitchFamily="18" charset="-128"/>
                <a:ea typeface="UD デジタル 教科書体 NK-R" panose="02020400000000000000" pitchFamily="18" charset="-128"/>
              </a:rPr>
              <a:t>本タグ</a:t>
            </a:r>
            <a:r>
              <a:rPr lang="ja-JP" altLang="en-US" dirty="0">
                <a:latin typeface="UD デジタル 教科書体 NK-R" panose="02020400000000000000" pitchFamily="18" charset="-128"/>
                <a:ea typeface="UD デジタル 教科書体 NK-R" panose="02020400000000000000" pitchFamily="18" charset="-128"/>
              </a:rPr>
              <a:t>の間</a:t>
            </a:r>
            <a:r>
              <a:rPr lang="ja-JP" altLang="en-US" dirty="0" smtClean="0">
                <a:latin typeface="UD デジタル 教科書体 NK-R" panose="02020400000000000000" pitchFamily="18" charset="-128"/>
                <a:ea typeface="UD デジタル 教科書体 NK-R" panose="02020400000000000000" pitchFamily="18" charset="-128"/>
              </a:rPr>
              <a:t>に</a:t>
            </a:r>
            <a:r>
              <a:rPr lang="en-US" altLang="ja-JP" dirty="0" smtClean="0">
                <a:latin typeface="UD デジタル 教科書体 NK-R" panose="02020400000000000000" pitchFamily="18" charset="-128"/>
                <a:ea typeface="UD デジタル 教科書体 NK-R" panose="02020400000000000000" pitchFamily="18" charset="-128"/>
              </a:rPr>
              <a:t/>
            </a:r>
            <a:br>
              <a:rPr lang="en-US" altLang="ja-JP" dirty="0" smtClean="0">
                <a:latin typeface="UD デジタル 教科書体 NK-R" panose="02020400000000000000" pitchFamily="18" charset="-128"/>
                <a:ea typeface="UD デジタル 教科書体 NK-R" panose="02020400000000000000" pitchFamily="18" charset="-128"/>
              </a:rPr>
            </a:br>
            <a:r>
              <a:rPr lang="en-US" altLang="ja-JP" dirty="0" smtClean="0">
                <a:solidFill>
                  <a:srgbClr val="FF0000"/>
                </a:solidFill>
                <a:latin typeface="UD デジタル 教科書体 NK-R" panose="02020400000000000000" pitchFamily="18" charset="-128"/>
                <a:ea typeface="UD デジタル 教科書体 NK-R" panose="02020400000000000000" pitchFamily="18" charset="-128"/>
              </a:rPr>
              <a:t>Web</a:t>
            </a:r>
            <a:r>
              <a:rPr lang="ja-JP" altLang="en-US" dirty="0">
                <a:solidFill>
                  <a:srgbClr val="FF0000"/>
                </a:solidFill>
                <a:latin typeface="UD デジタル 教科書体 NK-R" panose="02020400000000000000" pitchFamily="18" charset="-128"/>
                <a:ea typeface="UD デジタル 教科書体 NK-R" panose="02020400000000000000" pitchFamily="18" charset="-128"/>
              </a:rPr>
              <a:t>ページに関する情報</a:t>
            </a:r>
            <a:r>
              <a:rPr lang="ja-JP" altLang="en-US" dirty="0">
                <a:latin typeface="UD デジタル 教科書体 NK-R" panose="02020400000000000000" pitchFamily="18" charset="-128"/>
                <a:ea typeface="UD デジタル 教科書体 NK-R" panose="02020400000000000000" pitchFamily="18" charset="-128"/>
              </a:rPr>
              <a:t>を記述する</a:t>
            </a:r>
            <a:endParaRPr lang="en-US" altLang="ja-JP" dirty="0">
              <a:latin typeface="UD デジタル 教科書体 NK-R" panose="02020400000000000000" pitchFamily="18" charset="-128"/>
              <a:ea typeface="UD デジタル 教科書体 NK-R" panose="02020400000000000000" pitchFamily="18" charset="-128"/>
            </a:endParaRPr>
          </a:p>
          <a:p>
            <a:pPr marL="457200" lvl="1" indent="0">
              <a:buNone/>
            </a:pPr>
            <a:r>
              <a:rPr lang="ja-JP" altLang="en-US" dirty="0">
                <a:latin typeface="UD デジタル 教科書体 NK-R" panose="02020400000000000000" pitchFamily="18" charset="-128"/>
                <a:ea typeface="UD デジタル 教科書体 NK-R" panose="02020400000000000000" pitchFamily="18" charset="-128"/>
              </a:rPr>
              <a:t>例：タイトル、文字コード他</a:t>
            </a:r>
            <a:endParaRPr lang="en-US" altLang="ja-JP" dirty="0">
              <a:latin typeface="UD デジタル 教科書体 NK-R" panose="02020400000000000000" pitchFamily="18" charset="-128"/>
              <a:ea typeface="UD デジタル 教科書体 NK-R" panose="02020400000000000000" pitchFamily="18" charset="-128"/>
            </a:endParaRPr>
          </a:p>
          <a:p>
            <a:pPr marL="0" indent="0">
              <a:buNone/>
            </a:pPr>
            <a:r>
              <a:rPr lang="en-US" altLang="ja-JP" dirty="0">
                <a:solidFill>
                  <a:schemeClr val="accent6">
                    <a:lumMod val="75000"/>
                  </a:schemeClr>
                </a:solidFill>
                <a:latin typeface="UD デジタル 教科書体 NK-R" panose="02020400000000000000" pitchFamily="18" charset="-128"/>
                <a:ea typeface="UD デジタル 教科書体 NK-R" panose="02020400000000000000" pitchFamily="18" charset="-128"/>
              </a:rPr>
              <a:t>&lt;body&gt;</a:t>
            </a:r>
            <a:r>
              <a:rPr lang="ja-JP" altLang="en-US" dirty="0">
                <a:latin typeface="UD デジタル 教科書体 NK-R" panose="02020400000000000000" pitchFamily="18" charset="-128"/>
                <a:ea typeface="UD デジタル 教科書体 NK-R" panose="02020400000000000000" pitchFamily="18" charset="-128"/>
              </a:rPr>
              <a:t>タグ</a:t>
            </a:r>
            <a:endParaRPr lang="en-US" altLang="ja-JP" dirty="0">
              <a:latin typeface="UD デジタル 教科書体 NK-R" panose="02020400000000000000" pitchFamily="18" charset="-128"/>
              <a:ea typeface="UD デジタル 教科書体 NK-R" panose="02020400000000000000" pitchFamily="18" charset="-128"/>
            </a:endParaRPr>
          </a:p>
          <a:p>
            <a:pPr marL="457200" lvl="1" indent="0">
              <a:buNone/>
            </a:pPr>
            <a:r>
              <a:rPr lang="ja-JP" altLang="en-US" dirty="0">
                <a:latin typeface="UD デジタル 教科書体 NK-R" panose="02020400000000000000" pitchFamily="18" charset="-128"/>
                <a:ea typeface="UD デジタル 教科書体 NK-R" panose="02020400000000000000" pitchFamily="18" charset="-128"/>
              </a:rPr>
              <a:t>本タグの間</a:t>
            </a:r>
            <a:r>
              <a:rPr lang="ja-JP" altLang="en-US" dirty="0" smtClean="0">
                <a:latin typeface="UD デジタル 教科書体 NK-R" panose="02020400000000000000" pitchFamily="18" charset="-128"/>
                <a:ea typeface="UD デジタル 教科書体 NK-R" panose="02020400000000000000" pitchFamily="18" charset="-128"/>
              </a:rPr>
              <a:t>に</a:t>
            </a:r>
            <a:r>
              <a:rPr lang="en-US" altLang="ja-JP" dirty="0" smtClean="0">
                <a:latin typeface="UD デジタル 教科書体 NK-R" panose="02020400000000000000" pitchFamily="18" charset="-128"/>
                <a:ea typeface="UD デジタル 教科書体 NK-R" panose="02020400000000000000" pitchFamily="18" charset="-128"/>
              </a:rPr>
              <a:t/>
            </a:r>
            <a:br>
              <a:rPr lang="en-US" altLang="ja-JP" dirty="0" smtClean="0">
                <a:latin typeface="UD デジタル 教科書体 NK-R" panose="02020400000000000000" pitchFamily="18" charset="-128"/>
                <a:ea typeface="UD デジタル 教科書体 NK-R" panose="02020400000000000000" pitchFamily="18" charset="-128"/>
              </a:rPr>
            </a:br>
            <a:r>
              <a:rPr lang="ja-JP" altLang="en-US" dirty="0" smtClean="0">
                <a:solidFill>
                  <a:schemeClr val="accent6"/>
                </a:solidFill>
                <a:latin typeface="UD デジタル 教科書体 NK-R" panose="02020400000000000000" pitchFamily="18" charset="-128"/>
                <a:ea typeface="UD デジタル 教科書体 NK-R" panose="02020400000000000000" pitchFamily="18" charset="-128"/>
              </a:rPr>
              <a:t>ブラウザ</a:t>
            </a:r>
            <a:r>
              <a:rPr lang="ja-JP" altLang="en-US" dirty="0">
                <a:solidFill>
                  <a:schemeClr val="accent6"/>
                </a:solidFill>
                <a:latin typeface="UD デジタル 教科書体 NK-R" panose="02020400000000000000" pitchFamily="18" charset="-128"/>
                <a:ea typeface="UD デジタル 教科書体 NK-R" panose="02020400000000000000" pitchFamily="18" charset="-128"/>
              </a:rPr>
              <a:t>に表示させる情報</a:t>
            </a:r>
            <a:r>
              <a:rPr lang="ja-JP" altLang="en-US" dirty="0">
                <a:latin typeface="UD デジタル 教科書体 NK-R" panose="02020400000000000000" pitchFamily="18" charset="-128"/>
                <a:ea typeface="UD デジタル 教科書体 NK-R" panose="02020400000000000000" pitchFamily="18" charset="-128"/>
              </a:rPr>
              <a:t>を記述する</a:t>
            </a:r>
            <a:endParaRPr lang="en-US" altLang="ja-JP" dirty="0">
              <a:latin typeface="UD デジタル 教科書体 NK-R" panose="02020400000000000000" pitchFamily="18" charset="-128"/>
              <a:ea typeface="UD デジタル 教科書体 NK-R" panose="02020400000000000000" pitchFamily="18" charset="-128"/>
            </a:endParaRPr>
          </a:p>
          <a:p>
            <a:pPr marL="457200" lvl="1" indent="0">
              <a:buNone/>
            </a:pPr>
            <a:r>
              <a:rPr lang="ja-JP" altLang="en-US" dirty="0">
                <a:latin typeface="UD デジタル 教科書体 NK-R" panose="02020400000000000000" pitchFamily="18" charset="-128"/>
                <a:ea typeface="UD デジタル 教科書体 NK-R" panose="02020400000000000000" pitchFamily="18" charset="-128"/>
              </a:rPr>
              <a:t>例：画像や文章など</a:t>
            </a:r>
            <a:endParaRPr lang="en-US" altLang="ja-JP" dirty="0">
              <a:latin typeface="UD デジタル 教科書体 NK-R" panose="02020400000000000000" pitchFamily="18" charset="-128"/>
              <a:ea typeface="UD デジタル 教科書体 NK-R" panose="02020400000000000000" pitchFamily="18" charset="-128"/>
            </a:endParaRPr>
          </a:p>
          <a:p>
            <a:pPr marL="0" indent="0">
              <a:buNone/>
            </a:pPr>
            <a:r>
              <a:rPr lang="en-US" altLang="ja-JP" dirty="0">
                <a:solidFill>
                  <a:srgbClr val="00B0F0"/>
                </a:solidFill>
                <a:latin typeface="UD デジタル 教科書体 NK-R" panose="02020400000000000000" pitchFamily="18" charset="-128"/>
                <a:ea typeface="UD デジタル 教科書体 NK-R" panose="02020400000000000000" pitchFamily="18" charset="-128"/>
              </a:rPr>
              <a:t>&lt;!-- </a:t>
            </a:r>
            <a:r>
              <a:rPr lang="ja-JP" altLang="en-US" dirty="0">
                <a:solidFill>
                  <a:srgbClr val="00B0F0"/>
                </a:solidFill>
                <a:latin typeface="UD デジタル 教科書体 NK-R" panose="02020400000000000000" pitchFamily="18" charset="-128"/>
                <a:ea typeface="UD デジタル 教科書体 NK-R" panose="02020400000000000000" pitchFamily="18" charset="-128"/>
              </a:rPr>
              <a:t>～ </a:t>
            </a:r>
            <a:r>
              <a:rPr lang="en-US" altLang="ja-JP" dirty="0">
                <a:solidFill>
                  <a:srgbClr val="00B0F0"/>
                </a:solidFill>
                <a:latin typeface="UD デジタル 教科書体 NK-R" panose="02020400000000000000" pitchFamily="18" charset="-128"/>
                <a:ea typeface="UD デジタル 教科書体 NK-R" panose="02020400000000000000" pitchFamily="18" charset="-128"/>
              </a:rPr>
              <a:t>--&gt;</a:t>
            </a:r>
          </a:p>
          <a:p>
            <a:pPr marL="457200" lvl="1" indent="0">
              <a:buNone/>
            </a:pPr>
            <a:r>
              <a:rPr lang="ja-JP" altLang="en-US" dirty="0">
                <a:latin typeface="UD デジタル 教科書体 NK-R" panose="02020400000000000000" pitchFamily="18" charset="-128"/>
                <a:ea typeface="UD デジタル 教科書体 NK-R" panose="02020400000000000000" pitchFamily="18" charset="-128"/>
              </a:rPr>
              <a:t>コメントタグ</a:t>
            </a:r>
            <a:endParaRPr lang="en-US" altLang="ja-JP" dirty="0">
              <a:latin typeface="UD デジタル 教科書体 NK-R" panose="02020400000000000000" pitchFamily="18" charset="-128"/>
              <a:ea typeface="UD デジタル 教科書体 NK-R" panose="02020400000000000000" pitchFamily="18" charset="-128"/>
            </a:endParaRPr>
          </a:p>
          <a:p>
            <a:pPr marL="457200" lvl="1" indent="0">
              <a:buNone/>
            </a:pPr>
            <a:r>
              <a:rPr lang="ja-JP" altLang="en-US" dirty="0">
                <a:solidFill>
                  <a:srgbClr val="00B0F0"/>
                </a:solidFill>
                <a:latin typeface="UD デジタル 教科書体 NK-R" panose="02020400000000000000" pitchFamily="18" charset="-128"/>
                <a:ea typeface="UD デジタル 教科書体 NK-R" panose="02020400000000000000" pitchFamily="18" charset="-128"/>
              </a:rPr>
              <a:t>ページに表示</a:t>
            </a:r>
            <a:r>
              <a:rPr lang="ja-JP" altLang="en-US" dirty="0" smtClean="0">
                <a:solidFill>
                  <a:srgbClr val="00B0F0"/>
                </a:solidFill>
                <a:latin typeface="UD デジタル 教科書体 NK-R" panose="02020400000000000000" pitchFamily="18" charset="-128"/>
                <a:ea typeface="UD デジタル 教科書体 NK-R" panose="02020400000000000000" pitchFamily="18" charset="-128"/>
              </a:rPr>
              <a:t>されず</a:t>
            </a:r>
            <a:r>
              <a:rPr lang="en-US" altLang="ja-JP" dirty="0" smtClean="0">
                <a:solidFill>
                  <a:srgbClr val="00B0F0"/>
                </a:solidFill>
                <a:latin typeface="UD デジタル 教科書体 NK-R" panose="02020400000000000000" pitchFamily="18" charset="-128"/>
                <a:ea typeface="UD デジタル 教科書体 NK-R" panose="02020400000000000000" pitchFamily="18" charset="-128"/>
              </a:rPr>
              <a:t/>
            </a:r>
            <a:br>
              <a:rPr lang="en-US" altLang="ja-JP" dirty="0" smtClean="0">
                <a:solidFill>
                  <a:srgbClr val="00B0F0"/>
                </a:solidFill>
                <a:latin typeface="UD デジタル 教科書体 NK-R" panose="02020400000000000000" pitchFamily="18" charset="-128"/>
                <a:ea typeface="UD デジタル 教科書体 NK-R" panose="02020400000000000000" pitchFamily="18" charset="-128"/>
              </a:rPr>
            </a:br>
            <a:r>
              <a:rPr lang="ja-JP" altLang="en-US" dirty="0" smtClean="0">
                <a:latin typeface="UD デジタル 教科書体 NK-R" panose="02020400000000000000" pitchFamily="18" charset="-128"/>
                <a:ea typeface="UD デジタル 教科書体 NK-R" panose="02020400000000000000" pitchFamily="18" charset="-128"/>
              </a:rPr>
              <a:t>構造</a:t>
            </a:r>
            <a:r>
              <a:rPr lang="ja-JP" altLang="en-US" dirty="0">
                <a:latin typeface="UD デジタル 教科書体 NK-R" panose="02020400000000000000" pitchFamily="18" charset="-128"/>
                <a:ea typeface="UD デジタル 教科書体 NK-R" panose="02020400000000000000" pitchFamily="18" charset="-128"/>
              </a:rPr>
              <a:t>にも影響を与えない文章</a:t>
            </a:r>
          </a:p>
        </p:txBody>
      </p:sp>
      <p:grpSp>
        <p:nvGrpSpPr>
          <p:cNvPr id="28" name="グループ化 27"/>
          <p:cNvGrpSpPr/>
          <p:nvPr/>
        </p:nvGrpSpPr>
        <p:grpSpPr>
          <a:xfrm>
            <a:off x="1476375" y="1638300"/>
            <a:ext cx="3911752" cy="981075"/>
            <a:chOff x="1476375" y="1638300"/>
            <a:chExt cx="3911752" cy="981075"/>
          </a:xfrm>
        </p:grpSpPr>
        <p:sp>
          <p:nvSpPr>
            <p:cNvPr id="6" name="右大かっこ 5">
              <a:extLst>
                <a:ext uri="{FF2B5EF4-FFF2-40B4-BE49-F238E27FC236}">
                  <a16:creationId xmlns:a16="http://schemas.microsoft.com/office/drawing/2014/main" id="{0F402DA8-098E-49DB-9054-3047169BFD5A}"/>
                </a:ext>
              </a:extLst>
            </p:cNvPr>
            <p:cNvSpPr/>
            <p:nvPr/>
          </p:nvSpPr>
          <p:spPr>
            <a:xfrm>
              <a:off x="4884071" y="1638300"/>
              <a:ext cx="504056" cy="981075"/>
            </a:xfrm>
            <a:prstGeom prst="rightBracket">
              <a:avLst/>
            </a:prstGeom>
            <a:ln>
              <a:solidFill>
                <a:srgbClr val="FF0000"/>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ja-JP" altLang="en-US"/>
            </a:p>
          </p:txBody>
        </p:sp>
        <p:cxnSp>
          <p:nvCxnSpPr>
            <p:cNvPr id="11" name="直線コネクタ 10"/>
            <p:cNvCxnSpPr/>
            <p:nvPr/>
          </p:nvCxnSpPr>
          <p:spPr>
            <a:xfrm>
              <a:off x="1476375" y="1657350"/>
              <a:ext cx="3407696" cy="0"/>
            </a:xfrm>
            <a:prstGeom prst="line">
              <a:avLst/>
            </a:prstGeom>
            <a:ln w="3810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1476375" y="2590800"/>
              <a:ext cx="3398171" cy="0"/>
            </a:xfrm>
            <a:prstGeom prst="line">
              <a:avLst/>
            </a:prstGeom>
            <a:ln w="38100">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grpSp>
        <p:nvGrpSpPr>
          <p:cNvPr id="29" name="グループ化 28"/>
          <p:cNvGrpSpPr/>
          <p:nvPr/>
        </p:nvGrpSpPr>
        <p:grpSpPr>
          <a:xfrm>
            <a:off x="1485900" y="2962275"/>
            <a:ext cx="3892702" cy="933450"/>
            <a:chOff x="1485900" y="2962275"/>
            <a:chExt cx="3892702" cy="933450"/>
          </a:xfrm>
        </p:grpSpPr>
        <p:sp>
          <p:nvSpPr>
            <p:cNvPr id="7" name="右大かっこ 6">
              <a:extLst>
                <a:ext uri="{FF2B5EF4-FFF2-40B4-BE49-F238E27FC236}">
                  <a16:creationId xmlns:a16="http://schemas.microsoft.com/office/drawing/2014/main" id="{29429D8B-7ECD-424B-91C3-E9F3B704C680}"/>
                </a:ext>
              </a:extLst>
            </p:cNvPr>
            <p:cNvSpPr/>
            <p:nvPr/>
          </p:nvSpPr>
          <p:spPr>
            <a:xfrm>
              <a:off x="4874546" y="2962275"/>
              <a:ext cx="504056" cy="933450"/>
            </a:xfrm>
            <a:prstGeom prst="rightBracket">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ja-JP" altLang="en-US"/>
            </a:p>
          </p:txBody>
        </p:sp>
        <p:cxnSp>
          <p:nvCxnSpPr>
            <p:cNvPr id="19" name="直線コネクタ 18"/>
            <p:cNvCxnSpPr/>
            <p:nvPr/>
          </p:nvCxnSpPr>
          <p:spPr>
            <a:xfrm>
              <a:off x="1485900" y="2971800"/>
              <a:ext cx="3407696" cy="0"/>
            </a:xfrm>
            <a:prstGeom prst="line">
              <a:avLst/>
            </a:prstGeom>
            <a:ln w="381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1485900" y="3857625"/>
              <a:ext cx="3398171" cy="0"/>
            </a:xfrm>
            <a:prstGeom prst="line">
              <a:avLst/>
            </a:prstGeom>
            <a:ln w="38100">
              <a:solidFill>
                <a:schemeClr val="accent6"/>
              </a:solidFill>
              <a:prstDash val="lgDash"/>
            </a:ln>
          </p:spPr>
          <p:style>
            <a:lnRef idx="1">
              <a:schemeClr val="accent1"/>
            </a:lnRef>
            <a:fillRef idx="0">
              <a:schemeClr val="accent1"/>
            </a:fillRef>
            <a:effectRef idx="0">
              <a:schemeClr val="accent1"/>
            </a:effectRef>
            <a:fontRef idx="minor">
              <a:schemeClr val="tx1"/>
            </a:fontRef>
          </p:style>
        </p:cxnSp>
      </p:grpSp>
      <p:grpSp>
        <p:nvGrpSpPr>
          <p:cNvPr id="27" name="グループ化 26"/>
          <p:cNvGrpSpPr/>
          <p:nvPr/>
        </p:nvGrpSpPr>
        <p:grpSpPr>
          <a:xfrm>
            <a:off x="1466850" y="1285876"/>
            <a:ext cx="4706917" cy="3028949"/>
            <a:chOff x="1466850" y="1285876"/>
            <a:chExt cx="4706917" cy="3028949"/>
          </a:xfrm>
        </p:grpSpPr>
        <p:cxnSp>
          <p:nvCxnSpPr>
            <p:cNvPr id="21" name="直線コネクタ 20"/>
            <p:cNvCxnSpPr/>
            <p:nvPr/>
          </p:nvCxnSpPr>
          <p:spPr>
            <a:xfrm>
              <a:off x="1466850" y="1295400"/>
              <a:ext cx="4333875" cy="0"/>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485900" y="4267200"/>
              <a:ext cx="4333875" cy="0"/>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9" name="右大かっこ 8">
              <a:extLst>
                <a:ext uri="{FF2B5EF4-FFF2-40B4-BE49-F238E27FC236}">
                  <a16:creationId xmlns:a16="http://schemas.microsoft.com/office/drawing/2014/main" id="{15BC4A86-7C09-4B8F-B39E-80F611613B4D}"/>
                </a:ext>
              </a:extLst>
            </p:cNvPr>
            <p:cNvSpPr/>
            <p:nvPr/>
          </p:nvSpPr>
          <p:spPr>
            <a:xfrm>
              <a:off x="5669711" y="1285876"/>
              <a:ext cx="504056" cy="3028949"/>
            </a:xfrm>
            <a:prstGeom prst="rightBracket">
              <a:avLst/>
            </a:prstGeom>
            <a:ln>
              <a:solidFill>
                <a:schemeClr val="tx1"/>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ja-JP" altLang="en-US"/>
            </a:p>
          </p:txBody>
        </p:sp>
      </p:grpSp>
    </p:spTree>
    <p:extLst>
      <p:ext uri="{BB962C8B-B14F-4D97-AF65-F5344CB8AC3E}">
        <p14:creationId xmlns:p14="http://schemas.microsoft.com/office/powerpoint/2010/main" val="2647536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7" end="7"/>
                                            </p:txEl>
                                          </p:spTgt>
                                        </p:tgtEl>
                                        <p:attrNameLst>
                                          <p:attrName>style.visibility</p:attrName>
                                        </p:attrNameLst>
                                      </p:cBhvr>
                                      <p:to>
                                        <p:strVal val="visible"/>
                                      </p:to>
                                    </p:set>
                                    <p:animEffect transition="in" filter="fade">
                                      <p:cBhvr>
                                        <p:cTn id="16" dur="500"/>
                                        <p:tgtEl>
                                          <p:spTgt spid="5">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xEl>
                                              <p:pRg st="2" end="2"/>
                                            </p:txEl>
                                          </p:spTgt>
                                        </p:tgtEl>
                                        <p:attrNameLst>
                                          <p:attrName>style.visibility</p:attrName>
                                        </p:attrNameLst>
                                      </p:cBhvr>
                                      <p:to>
                                        <p:strVal val="visible"/>
                                      </p:to>
                                    </p:set>
                                    <p:animEffect transition="in" filter="fade">
                                      <p:cBhvr>
                                        <p:cTn id="24" dur="500"/>
                                        <p:tgtEl>
                                          <p:spTgt spid="8">
                                            <p:txEl>
                                              <p:pRg st="2" end="2"/>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fade">
                                      <p:cBhvr>
                                        <p:cTn id="27" dur="500"/>
                                        <p:tgtEl>
                                          <p:spTgt spid="8">
                                            <p:txEl>
                                              <p:pRg st="3" end="3"/>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8">
                                            <p:txEl>
                                              <p:pRg st="4" end="4"/>
                                            </p:txEl>
                                          </p:spTgt>
                                        </p:tgtEl>
                                        <p:attrNameLst>
                                          <p:attrName>style.visibility</p:attrName>
                                        </p:attrNameLst>
                                      </p:cBhvr>
                                      <p:to>
                                        <p:strVal val="visible"/>
                                      </p:to>
                                    </p:set>
                                    <p:animEffect transition="in" filter="fade">
                                      <p:cBhvr>
                                        <p:cTn id="30" dur="500"/>
                                        <p:tgtEl>
                                          <p:spTgt spid="8">
                                            <p:txEl>
                                              <p:pRg st="4" end="4"/>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5">
                                            <p:txEl>
                                              <p:pRg st="1" end="1"/>
                                            </p:txEl>
                                          </p:spTgt>
                                        </p:tgtEl>
                                        <p:attrNameLst>
                                          <p:attrName>style.visibility</p:attrName>
                                        </p:attrNameLst>
                                      </p:cBhvr>
                                      <p:to>
                                        <p:strVal val="visible"/>
                                      </p:to>
                                    </p:set>
                                    <p:animEffect transition="in" filter="fade">
                                      <p:cBhvr>
                                        <p:cTn id="33" dur="500"/>
                                        <p:tgtEl>
                                          <p:spTgt spid="5">
                                            <p:txEl>
                                              <p:pRg st="1" end="1"/>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5">
                                            <p:txEl>
                                              <p:pRg st="3" end="3"/>
                                            </p:txEl>
                                          </p:spTgt>
                                        </p:tgtEl>
                                        <p:attrNameLst>
                                          <p:attrName>style.visibility</p:attrName>
                                        </p:attrNameLst>
                                      </p:cBhvr>
                                      <p:to>
                                        <p:strVal val="visible"/>
                                      </p:to>
                                    </p:set>
                                    <p:animEffect transition="in" filter="fade">
                                      <p:cBhvr>
                                        <p:cTn id="36" dur="500"/>
                                        <p:tgtEl>
                                          <p:spTgt spid="5">
                                            <p:txEl>
                                              <p:pRg st="3" end="3"/>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8">
                                            <p:txEl>
                                              <p:pRg st="5" end="5"/>
                                            </p:txEl>
                                          </p:spTgt>
                                        </p:tgtEl>
                                        <p:attrNameLst>
                                          <p:attrName>style.visibility</p:attrName>
                                        </p:attrNameLst>
                                      </p:cBhvr>
                                      <p:to>
                                        <p:strVal val="visible"/>
                                      </p:to>
                                    </p:set>
                                    <p:animEffect transition="in" filter="fade">
                                      <p:cBhvr>
                                        <p:cTn id="44" dur="500"/>
                                        <p:tgtEl>
                                          <p:spTgt spid="8">
                                            <p:txEl>
                                              <p:pRg st="5" end="5"/>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8">
                                            <p:txEl>
                                              <p:pRg st="6" end="6"/>
                                            </p:txEl>
                                          </p:spTgt>
                                        </p:tgtEl>
                                        <p:attrNameLst>
                                          <p:attrName>style.visibility</p:attrName>
                                        </p:attrNameLst>
                                      </p:cBhvr>
                                      <p:to>
                                        <p:strVal val="visible"/>
                                      </p:to>
                                    </p:set>
                                    <p:animEffect transition="in" filter="fade">
                                      <p:cBhvr>
                                        <p:cTn id="47" dur="500"/>
                                        <p:tgtEl>
                                          <p:spTgt spid="8">
                                            <p:txEl>
                                              <p:pRg st="6" end="6"/>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8">
                                            <p:txEl>
                                              <p:pRg st="7" end="7"/>
                                            </p:txEl>
                                          </p:spTgt>
                                        </p:tgtEl>
                                        <p:attrNameLst>
                                          <p:attrName>style.visibility</p:attrName>
                                        </p:attrNameLst>
                                      </p:cBhvr>
                                      <p:to>
                                        <p:strVal val="visible"/>
                                      </p:to>
                                    </p:set>
                                    <p:animEffect transition="in" filter="fade">
                                      <p:cBhvr>
                                        <p:cTn id="50" dur="500"/>
                                        <p:tgtEl>
                                          <p:spTgt spid="8">
                                            <p:txEl>
                                              <p:pRg st="7" end="7"/>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5">
                                            <p:txEl>
                                              <p:pRg st="4" end="4"/>
                                            </p:txEl>
                                          </p:spTgt>
                                        </p:tgtEl>
                                        <p:attrNameLst>
                                          <p:attrName>style.visibility</p:attrName>
                                        </p:attrNameLst>
                                      </p:cBhvr>
                                      <p:to>
                                        <p:strVal val="visible"/>
                                      </p:to>
                                    </p:set>
                                    <p:animEffect transition="in" filter="fade">
                                      <p:cBhvr>
                                        <p:cTn id="53" dur="500"/>
                                        <p:tgtEl>
                                          <p:spTgt spid="5">
                                            <p:txEl>
                                              <p:pRg st="4" end="4"/>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5">
                                            <p:txEl>
                                              <p:pRg st="6" end="6"/>
                                            </p:txEl>
                                          </p:spTgt>
                                        </p:tgtEl>
                                        <p:attrNameLst>
                                          <p:attrName>style.visibility</p:attrName>
                                        </p:attrNameLst>
                                      </p:cBhvr>
                                      <p:to>
                                        <p:strVal val="visible"/>
                                      </p:to>
                                    </p:set>
                                    <p:animEffect transition="in" filter="fade">
                                      <p:cBhvr>
                                        <p:cTn id="56" dur="500"/>
                                        <p:tgtEl>
                                          <p:spTgt spid="5">
                                            <p:txEl>
                                              <p:pRg st="6" end="6"/>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8">
                                            <p:txEl>
                                              <p:pRg st="8" end="8"/>
                                            </p:txEl>
                                          </p:spTgt>
                                        </p:tgtEl>
                                        <p:attrNameLst>
                                          <p:attrName>style.visibility</p:attrName>
                                        </p:attrNameLst>
                                      </p:cBhvr>
                                      <p:to>
                                        <p:strVal val="visible"/>
                                      </p:to>
                                    </p:set>
                                    <p:animEffect transition="in" filter="fade">
                                      <p:cBhvr>
                                        <p:cTn id="64" dur="500"/>
                                        <p:tgtEl>
                                          <p:spTgt spid="8">
                                            <p:txEl>
                                              <p:pRg st="8" end="8"/>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8">
                                            <p:txEl>
                                              <p:pRg st="9" end="9"/>
                                            </p:txEl>
                                          </p:spTgt>
                                        </p:tgtEl>
                                        <p:attrNameLst>
                                          <p:attrName>style.visibility</p:attrName>
                                        </p:attrNameLst>
                                      </p:cBhvr>
                                      <p:to>
                                        <p:strVal val="visible"/>
                                      </p:to>
                                    </p:set>
                                    <p:animEffect transition="in" filter="fade">
                                      <p:cBhvr>
                                        <p:cTn id="67" dur="500"/>
                                        <p:tgtEl>
                                          <p:spTgt spid="8">
                                            <p:txEl>
                                              <p:pRg st="9" end="9"/>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8">
                                            <p:txEl>
                                              <p:pRg st="10" end="10"/>
                                            </p:txEl>
                                          </p:spTgt>
                                        </p:tgtEl>
                                        <p:attrNameLst>
                                          <p:attrName>style.visibility</p:attrName>
                                        </p:attrNameLst>
                                      </p:cBhvr>
                                      <p:to>
                                        <p:strVal val="visible"/>
                                      </p:to>
                                    </p:set>
                                    <p:animEffect transition="in" filter="fade">
                                      <p:cBhvr>
                                        <p:cTn id="70" dur="500"/>
                                        <p:tgtEl>
                                          <p:spTgt spid="8">
                                            <p:txEl>
                                              <p:pRg st="10" end="10"/>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5">
                                            <p:txEl>
                                              <p:pRg st="2" end="2"/>
                                            </p:txEl>
                                          </p:spTgt>
                                        </p:tgtEl>
                                        <p:attrNameLst>
                                          <p:attrName>style.visibility</p:attrName>
                                        </p:attrNameLst>
                                      </p:cBhvr>
                                      <p:to>
                                        <p:strVal val="visible"/>
                                      </p:to>
                                    </p:set>
                                    <p:animEffect transition="in" filter="fade">
                                      <p:cBhvr>
                                        <p:cTn id="73" dur="500"/>
                                        <p:tgtEl>
                                          <p:spTgt spid="5">
                                            <p:txEl>
                                              <p:pRg st="2" end="2"/>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5">
                                            <p:txEl>
                                              <p:pRg st="5" end="5"/>
                                            </p:txEl>
                                          </p:spTgt>
                                        </p:tgtEl>
                                        <p:attrNameLst>
                                          <p:attrName>style.visibility</p:attrName>
                                        </p:attrNameLst>
                                      </p:cBhvr>
                                      <p:to>
                                        <p:strVal val="visible"/>
                                      </p:to>
                                    </p:set>
                                    <p:animEffect transition="in" filter="fade">
                                      <p:cBhvr>
                                        <p:cTn id="76"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前提：タグとは</a:t>
            </a:r>
            <a:endParaRPr kumimoji="1" lang="ja-JP" altLang="en-US" dirty="0"/>
          </a:p>
        </p:txBody>
      </p:sp>
      <p:sp>
        <p:nvSpPr>
          <p:cNvPr id="3" name="コンテンツ プレースホルダー 2"/>
          <p:cNvSpPr>
            <a:spLocks noGrp="1"/>
          </p:cNvSpPr>
          <p:nvPr>
            <p:ph idx="1"/>
          </p:nvPr>
        </p:nvSpPr>
        <p:spPr>
          <a:xfrm>
            <a:off x="1269656" y="1136378"/>
            <a:ext cx="9652687" cy="1791730"/>
          </a:xfrm>
        </p:spPr>
        <p:txBody>
          <a:bodyPr>
            <a:normAutofit fontScale="92500" lnSpcReduction="10000"/>
          </a:bodyPr>
          <a:lstStyle/>
          <a:p>
            <a:pPr marL="0" indent="0">
              <a:buNone/>
            </a:pPr>
            <a:r>
              <a:rPr lang="ja-JP" altLang="en-US" sz="3600" dirty="0">
                <a:solidFill>
                  <a:srgbClr val="FF0000"/>
                </a:solidFill>
              </a:rPr>
              <a:t>タグ</a:t>
            </a:r>
            <a:r>
              <a:rPr lang="ja-JP" altLang="en-US" sz="3600" dirty="0"/>
              <a:t>を</a:t>
            </a:r>
            <a:r>
              <a:rPr lang="ja-JP" altLang="en-US" sz="3600" dirty="0" smtClean="0"/>
              <a:t>利用することでドキュメントに</a:t>
            </a:r>
            <a:r>
              <a:rPr lang="en-US" altLang="ja-JP" sz="3600" dirty="0" smtClean="0"/>
              <a:t/>
            </a:r>
            <a:br>
              <a:rPr lang="en-US" altLang="ja-JP" sz="3600" dirty="0" smtClean="0"/>
            </a:br>
            <a:r>
              <a:rPr lang="ja-JP" altLang="en-US" sz="3600" dirty="0" smtClean="0">
                <a:solidFill>
                  <a:srgbClr val="FF0000"/>
                </a:solidFill>
              </a:rPr>
              <a:t>意味や文章構造を持たせる</a:t>
            </a:r>
            <a:r>
              <a:rPr lang="ja-JP" altLang="en-US" sz="3600" dirty="0" smtClean="0"/>
              <a:t>ことができる。</a:t>
            </a:r>
            <a:endParaRPr lang="en-US" altLang="ja-JP" sz="3600" dirty="0" smtClean="0"/>
          </a:p>
          <a:p>
            <a:pPr marL="0" indent="0">
              <a:buNone/>
            </a:pPr>
            <a:r>
              <a:rPr lang="en-US" altLang="ja-JP" sz="3600" dirty="0" smtClean="0"/>
              <a:t>HTML</a:t>
            </a:r>
            <a:r>
              <a:rPr lang="ja-JP" altLang="en-US" sz="3600" dirty="0" smtClean="0"/>
              <a:t>を扱ううえで必要不可欠。</a:t>
            </a:r>
            <a:endParaRPr lang="en-US" altLang="ja-JP" sz="3600" dirty="0"/>
          </a:p>
          <a:p>
            <a:endParaRPr lang="en-US" altLang="ja-JP" sz="3200" dirty="0" smtClean="0"/>
          </a:p>
        </p:txBody>
      </p:sp>
      <p:sp>
        <p:nvSpPr>
          <p:cNvPr id="6" name="コンテンツ プレースホルダー 2"/>
          <p:cNvSpPr txBox="1">
            <a:spLocks/>
          </p:cNvSpPr>
          <p:nvPr/>
        </p:nvSpPr>
        <p:spPr>
          <a:xfrm>
            <a:off x="1744131" y="6447824"/>
            <a:ext cx="2856213" cy="387156"/>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40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3600" dirty="0" smtClean="0"/>
              <a:t>タグなしドキュメント</a:t>
            </a:r>
            <a:endParaRPr lang="en-US" altLang="ja-JP" sz="3600" dirty="0" smtClean="0"/>
          </a:p>
          <a:p>
            <a:endParaRPr lang="en-US" altLang="ja-JP" sz="3200" dirty="0" smtClean="0"/>
          </a:p>
        </p:txBody>
      </p:sp>
      <p:sp>
        <p:nvSpPr>
          <p:cNvPr id="7" name="コンテンツ プレースホルダー 2"/>
          <p:cNvSpPr txBox="1">
            <a:spLocks/>
          </p:cNvSpPr>
          <p:nvPr/>
        </p:nvSpPr>
        <p:spPr>
          <a:xfrm>
            <a:off x="6766668" y="6447824"/>
            <a:ext cx="4155675" cy="410176"/>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40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3600" dirty="0" smtClean="0"/>
              <a:t>見出しタグをつけたドキュメント</a:t>
            </a:r>
            <a:endParaRPr lang="en-US" altLang="ja-JP" sz="3600" dirty="0" smtClean="0"/>
          </a:p>
          <a:p>
            <a:endParaRPr lang="en-US" altLang="ja-JP" sz="3200" dirty="0" smtClean="0"/>
          </a:p>
        </p:txBody>
      </p:sp>
      <p:pic>
        <p:nvPicPr>
          <p:cNvPr id="8" name="図 7"/>
          <p:cNvPicPr>
            <a:picLocks noChangeAspect="1"/>
          </p:cNvPicPr>
          <p:nvPr/>
        </p:nvPicPr>
        <p:blipFill>
          <a:blip r:embed="rId2"/>
          <a:stretch>
            <a:fillRect/>
          </a:stretch>
        </p:blipFill>
        <p:spPr>
          <a:xfrm>
            <a:off x="1294501" y="3271968"/>
            <a:ext cx="3755472" cy="3067218"/>
          </a:xfrm>
          <a:prstGeom prst="rect">
            <a:avLst/>
          </a:prstGeom>
        </p:spPr>
      </p:pic>
      <p:pic>
        <p:nvPicPr>
          <p:cNvPr id="9" name="図 8"/>
          <p:cNvPicPr>
            <a:picLocks noChangeAspect="1"/>
          </p:cNvPicPr>
          <p:nvPr/>
        </p:nvPicPr>
        <p:blipFill>
          <a:blip r:embed="rId3"/>
          <a:stretch>
            <a:fillRect/>
          </a:stretch>
        </p:blipFill>
        <p:spPr>
          <a:xfrm>
            <a:off x="6873546" y="3271968"/>
            <a:ext cx="3719496" cy="3037836"/>
          </a:xfrm>
          <a:prstGeom prst="rect">
            <a:avLst/>
          </a:prstGeom>
        </p:spPr>
      </p:pic>
      <p:sp>
        <p:nvSpPr>
          <p:cNvPr id="4" name="スライド番号プレースホルダー 3"/>
          <p:cNvSpPr>
            <a:spLocks noGrp="1"/>
          </p:cNvSpPr>
          <p:nvPr>
            <p:ph type="sldNum" sz="quarter" idx="12"/>
          </p:nvPr>
        </p:nvSpPr>
        <p:spPr/>
        <p:txBody>
          <a:bodyPr/>
          <a:lstStyle/>
          <a:p>
            <a:fld id="{91D6BFD3-6DDC-47C7-B5D8-E8A248B0BAD4}" type="slidenum">
              <a:rPr kumimoji="1" lang="ja-JP" altLang="en-US" smtClean="0"/>
              <a:t>45</a:t>
            </a:fld>
            <a:endParaRPr kumimoji="1" lang="ja-JP" altLang="en-US"/>
          </a:p>
        </p:txBody>
      </p:sp>
    </p:spTree>
    <p:extLst>
      <p:ext uri="{BB962C8B-B14F-4D97-AF65-F5344CB8AC3E}">
        <p14:creationId xmlns:p14="http://schemas.microsoft.com/office/powerpoint/2010/main" val="712215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PHP</a:t>
            </a:r>
            <a:r>
              <a:rPr kumimoji="1" lang="ja-JP" altLang="en-US" dirty="0" smtClean="0"/>
              <a:t>の基本構造</a:t>
            </a:r>
            <a:endParaRPr kumimoji="1" lang="ja-JP" altLang="en-US" dirty="0"/>
          </a:p>
        </p:txBody>
      </p:sp>
      <p:sp>
        <p:nvSpPr>
          <p:cNvPr id="3" name="コンテンツ プレースホルダー 2"/>
          <p:cNvSpPr>
            <a:spLocks noGrp="1"/>
          </p:cNvSpPr>
          <p:nvPr>
            <p:ph idx="1"/>
          </p:nvPr>
        </p:nvSpPr>
        <p:spPr>
          <a:xfrm>
            <a:off x="469900" y="1778001"/>
            <a:ext cx="10960100" cy="3340099"/>
          </a:xfrm>
        </p:spPr>
        <p:txBody>
          <a:bodyPr/>
          <a:lstStyle/>
          <a:p>
            <a:pPr marL="0" indent="0">
              <a:buNone/>
            </a:pPr>
            <a:r>
              <a:rPr kumimoji="1" lang="en-US" altLang="ja-JP" dirty="0" smtClean="0"/>
              <a:t>&lt;body&gt;</a:t>
            </a:r>
            <a:r>
              <a:rPr lang="ja-JP" altLang="en-US" dirty="0"/>
              <a:t>タグ内</a:t>
            </a:r>
            <a:r>
              <a:rPr lang="ja-JP" altLang="en-US" dirty="0" smtClean="0"/>
              <a:t>に</a:t>
            </a:r>
            <a:endParaRPr lang="en-US" altLang="ja-JP" dirty="0" smtClean="0"/>
          </a:p>
          <a:p>
            <a:pPr marL="0" indent="0">
              <a:buNone/>
            </a:pPr>
            <a:r>
              <a:rPr lang="en-US" altLang="ja-JP" dirty="0" smtClean="0"/>
              <a:t>PHP</a:t>
            </a:r>
            <a:r>
              <a:rPr lang="ja-JP" altLang="en-US" dirty="0" smtClean="0"/>
              <a:t>の記述を示す</a:t>
            </a:r>
            <a:r>
              <a:rPr lang="en-US" altLang="ja-JP" dirty="0" err="1" smtClean="0"/>
              <a:t>php</a:t>
            </a:r>
            <a:r>
              <a:rPr lang="ja-JP" altLang="en-US" dirty="0" smtClean="0"/>
              <a:t>タグを使用して記述する。</a:t>
            </a:r>
            <a:endParaRPr lang="en-US" altLang="ja-JP" dirty="0" smtClean="0"/>
          </a:p>
          <a:p>
            <a:pPr marL="0" indent="0">
              <a:buNone/>
            </a:pPr>
            <a:r>
              <a:rPr lang="en-US" altLang="ja-JP" dirty="0" err="1" smtClean="0"/>
              <a:t>php</a:t>
            </a:r>
            <a:r>
              <a:rPr lang="ja-JP" altLang="en-US" dirty="0" smtClean="0"/>
              <a:t>タグは</a:t>
            </a:r>
            <a:endParaRPr lang="en-US" altLang="ja-JP" dirty="0" smtClean="0"/>
          </a:p>
          <a:p>
            <a:pPr marL="0" indent="0">
              <a:buNone/>
            </a:pPr>
            <a:r>
              <a:rPr lang="en-US" altLang="ja-JP" dirty="0" smtClean="0">
                <a:solidFill>
                  <a:srgbClr val="FF0000"/>
                </a:solidFill>
              </a:rPr>
              <a:t>&lt;?</a:t>
            </a:r>
            <a:r>
              <a:rPr lang="en-US" altLang="ja-JP" dirty="0" err="1" smtClean="0">
                <a:solidFill>
                  <a:srgbClr val="FF0000"/>
                </a:solidFill>
              </a:rPr>
              <a:t>php</a:t>
            </a:r>
            <a:r>
              <a:rPr lang="en-US" altLang="ja-JP" dirty="0" smtClean="0">
                <a:solidFill>
                  <a:srgbClr val="FF0000"/>
                </a:solidFill>
              </a:rPr>
              <a:t>  PHP</a:t>
            </a:r>
            <a:r>
              <a:rPr lang="ja-JP" altLang="en-US" dirty="0" smtClean="0">
                <a:solidFill>
                  <a:srgbClr val="FF0000"/>
                </a:solidFill>
              </a:rPr>
              <a:t>の記述   </a:t>
            </a:r>
            <a:r>
              <a:rPr lang="en-US" altLang="ja-JP" dirty="0" smtClean="0">
                <a:solidFill>
                  <a:srgbClr val="FF0000"/>
                </a:solidFill>
              </a:rPr>
              <a:t>?&gt;</a:t>
            </a:r>
            <a:r>
              <a:rPr lang="ja-JP" altLang="en-US" dirty="0" smtClean="0">
                <a:solidFill>
                  <a:srgbClr val="FF0000"/>
                </a:solidFill>
              </a:rPr>
              <a:t>　</a:t>
            </a:r>
            <a:r>
              <a:rPr lang="ja-JP" altLang="en-US" dirty="0" smtClean="0"/>
              <a:t>で記述する</a:t>
            </a:r>
            <a:endParaRPr lang="en-US" altLang="ja-JP" dirty="0" smtClean="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46</a:t>
            </a:fld>
            <a:endParaRPr kumimoji="1" lang="ja-JP" altLang="en-US"/>
          </a:p>
        </p:txBody>
      </p:sp>
    </p:spTree>
    <p:extLst>
      <p:ext uri="{BB962C8B-B14F-4D97-AF65-F5344CB8AC3E}">
        <p14:creationId xmlns:p14="http://schemas.microsoft.com/office/powerpoint/2010/main" val="5702807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やってみよう：フォルダーを開く</a:t>
            </a:r>
            <a:endParaRPr kumimoji="1" lang="ja-JP" altLang="en-US" dirty="0"/>
          </a:p>
        </p:txBody>
      </p:sp>
      <p:sp>
        <p:nvSpPr>
          <p:cNvPr id="3" name="コンテンツ プレースホルダー 2"/>
          <p:cNvSpPr>
            <a:spLocks noGrp="1"/>
          </p:cNvSpPr>
          <p:nvPr>
            <p:ph idx="1"/>
          </p:nvPr>
        </p:nvSpPr>
        <p:spPr>
          <a:xfrm>
            <a:off x="5067300" y="1066867"/>
            <a:ext cx="7010400" cy="1739393"/>
          </a:xfrm>
        </p:spPr>
        <p:txBody>
          <a:bodyPr>
            <a:normAutofit/>
          </a:bodyPr>
          <a:lstStyle/>
          <a:p>
            <a:pPr marL="0" indent="0">
              <a:buNone/>
            </a:pPr>
            <a:r>
              <a:rPr kumimoji="1" lang="en-US" altLang="ja-JP" dirty="0" err="1" smtClean="0"/>
              <a:t>VSCode</a:t>
            </a:r>
            <a:r>
              <a:rPr kumimoji="1" lang="ja-JP" altLang="en-US" dirty="0" smtClean="0"/>
              <a:t>で</a:t>
            </a:r>
            <a:endParaRPr kumimoji="1" lang="en-US" altLang="ja-JP" dirty="0" smtClean="0"/>
          </a:p>
          <a:p>
            <a:pPr marL="0" indent="0">
              <a:buNone/>
            </a:pPr>
            <a:r>
              <a:rPr lang="ja-JP" altLang="en-US" dirty="0" smtClean="0"/>
              <a:t>ファイル→フォルダーを開く</a:t>
            </a:r>
            <a:r>
              <a:rPr lang="ja-JP" altLang="en-US" dirty="0" err="1" smtClean="0"/>
              <a:t>を</a:t>
            </a:r>
            <a:r>
              <a:rPr lang="ja-JP" altLang="en-US" dirty="0" smtClean="0"/>
              <a:t>選択</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47</a:t>
            </a:fld>
            <a:endParaRPr kumimoji="1" lang="ja-JP" altLang="en-US"/>
          </a:p>
        </p:txBody>
      </p:sp>
      <p:pic>
        <p:nvPicPr>
          <p:cNvPr id="6" name="図 5"/>
          <p:cNvPicPr>
            <a:picLocks noChangeAspect="1"/>
          </p:cNvPicPr>
          <p:nvPr/>
        </p:nvPicPr>
        <p:blipFill>
          <a:blip r:embed="rId2"/>
          <a:stretch>
            <a:fillRect/>
          </a:stretch>
        </p:blipFill>
        <p:spPr>
          <a:xfrm>
            <a:off x="0" y="874914"/>
            <a:ext cx="4936838" cy="5602086"/>
          </a:xfrm>
          <a:prstGeom prst="rect">
            <a:avLst/>
          </a:prstGeom>
        </p:spPr>
      </p:pic>
    </p:spTree>
    <p:extLst>
      <p:ext uri="{BB962C8B-B14F-4D97-AF65-F5344CB8AC3E}">
        <p14:creationId xmlns:p14="http://schemas.microsoft.com/office/powerpoint/2010/main" val="1816247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やってみよう：</a:t>
            </a:r>
            <a:r>
              <a:rPr kumimoji="1" lang="en-US" altLang="ja-JP" dirty="0" err="1" smtClean="0"/>
              <a:t>htdocs</a:t>
            </a:r>
            <a:r>
              <a:rPr kumimoji="1" lang="ja-JP" altLang="en-US" dirty="0" smtClean="0"/>
              <a:t>にアクセスする</a:t>
            </a:r>
            <a:endParaRPr kumimoji="1" lang="ja-JP" altLang="en-US" dirty="0"/>
          </a:p>
        </p:txBody>
      </p:sp>
      <p:sp>
        <p:nvSpPr>
          <p:cNvPr id="3" name="コンテンツ プレースホルダー 2"/>
          <p:cNvSpPr>
            <a:spLocks noGrp="1"/>
          </p:cNvSpPr>
          <p:nvPr>
            <p:ph idx="1"/>
          </p:nvPr>
        </p:nvSpPr>
        <p:spPr>
          <a:xfrm>
            <a:off x="6290987" y="1060729"/>
            <a:ext cx="5793061" cy="1072425"/>
          </a:xfrm>
        </p:spPr>
        <p:txBody>
          <a:bodyPr>
            <a:normAutofit lnSpcReduction="10000"/>
          </a:bodyPr>
          <a:lstStyle/>
          <a:p>
            <a:pPr marL="0" indent="0">
              <a:buNone/>
            </a:pPr>
            <a:r>
              <a:rPr lang="en-US" altLang="ja-JP" sz="2800" dirty="0" smtClean="0"/>
              <a:t>C://xampp/htdocs/</a:t>
            </a:r>
          </a:p>
          <a:p>
            <a:pPr marL="0" indent="0">
              <a:buNone/>
            </a:pPr>
            <a:r>
              <a:rPr lang="ja-JP" altLang="en-US" sz="2800" dirty="0" smtClean="0"/>
              <a:t>にアクセスし</a:t>
            </a:r>
            <a:r>
              <a:rPr kumimoji="1" lang="ja-JP" altLang="en-US" sz="2800" dirty="0" smtClean="0"/>
              <a:t>新しいフォルダを作る</a:t>
            </a:r>
            <a:endParaRPr kumimoji="1" lang="ja-JP" altLang="en-US" sz="2800"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48</a:t>
            </a:fld>
            <a:endParaRPr kumimoji="1" lang="ja-JP" altLang="en-US"/>
          </a:p>
        </p:txBody>
      </p:sp>
      <p:pic>
        <p:nvPicPr>
          <p:cNvPr id="5" name="図 4"/>
          <p:cNvPicPr>
            <a:picLocks noChangeAspect="1"/>
          </p:cNvPicPr>
          <p:nvPr/>
        </p:nvPicPr>
        <p:blipFill>
          <a:blip r:embed="rId2"/>
          <a:stretch>
            <a:fillRect/>
          </a:stretch>
        </p:blipFill>
        <p:spPr>
          <a:xfrm>
            <a:off x="808520" y="997127"/>
            <a:ext cx="4764361" cy="1136027"/>
          </a:xfrm>
          <a:prstGeom prst="rect">
            <a:avLst/>
          </a:prstGeom>
        </p:spPr>
      </p:pic>
      <p:sp>
        <p:nvSpPr>
          <p:cNvPr id="7" name="コンテンツ プレースホルダー 2"/>
          <p:cNvSpPr txBox="1">
            <a:spLocks/>
          </p:cNvSpPr>
          <p:nvPr/>
        </p:nvSpPr>
        <p:spPr>
          <a:xfrm>
            <a:off x="6290987" y="2415437"/>
            <a:ext cx="5596212" cy="171623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2800" dirty="0" smtClean="0"/>
              <a:t>新しいフォルダの</a:t>
            </a:r>
            <a:endParaRPr lang="en-US" altLang="ja-JP" sz="2800" dirty="0" smtClean="0"/>
          </a:p>
          <a:p>
            <a:pPr marL="0" indent="0">
              <a:buFont typeface="Arial" panose="020B0604020202020204" pitchFamily="34" charset="0"/>
              <a:buNone/>
            </a:pPr>
            <a:r>
              <a:rPr lang="ja-JP" altLang="en-US" sz="2800" dirty="0" smtClean="0"/>
              <a:t>フォルダ名を</a:t>
            </a:r>
            <a:r>
              <a:rPr lang="en-US" altLang="ja-JP" sz="2800" dirty="0" smtClean="0"/>
              <a:t>Lesson</a:t>
            </a:r>
            <a:r>
              <a:rPr lang="ja-JP" altLang="en-US" sz="2800" dirty="0" smtClean="0"/>
              <a:t>に</a:t>
            </a:r>
            <a:r>
              <a:rPr lang="ja-JP" altLang="en-US" sz="2800" dirty="0" smtClean="0"/>
              <a:t>変更</a:t>
            </a:r>
            <a:r>
              <a:rPr lang="en-US" altLang="ja-JP" sz="2800" dirty="0" smtClean="0"/>
              <a:t/>
            </a:r>
            <a:br>
              <a:rPr lang="en-US" altLang="ja-JP" sz="2800" dirty="0" smtClean="0"/>
            </a:br>
            <a:r>
              <a:rPr lang="ja-JP" altLang="en-US" sz="2800" dirty="0" smtClean="0"/>
              <a:t>それを開く</a:t>
            </a:r>
            <a:endParaRPr lang="ja-JP" altLang="en-US" sz="2800" dirty="0"/>
          </a:p>
        </p:txBody>
      </p:sp>
      <p:grpSp>
        <p:nvGrpSpPr>
          <p:cNvPr id="8" name="グループ化 7"/>
          <p:cNvGrpSpPr/>
          <p:nvPr/>
        </p:nvGrpSpPr>
        <p:grpSpPr>
          <a:xfrm>
            <a:off x="1069244" y="4047590"/>
            <a:ext cx="3655594" cy="2600562"/>
            <a:chOff x="596900" y="1460499"/>
            <a:chExt cx="5016500" cy="3568701"/>
          </a:xfrm>
        </p:grpSpPr>
        <p:pic>
          <p:nvPicPr>
            <p:cNvPr id="9" name="図 8"/>
            <p:cNvPicPr>
              <a:picLocks noChangeAspect="1"/>
            </p:cNvPicPr>
            <p:nvPr/>
          </p:nvPicPr>
          <p:blipFill rotWithShape="1">
            <a:blip r:embed="rId3"/>
            <a:srcRect l="2249" t="1614" r="2007" b="3306"/>
            <a:stretch/>
          </p:blipFill>
          <p:spPr>
            <a:xfrm>
              <a:off x="596900" y="1460499"/>
              <a:ext cx="5016500" cy="3568701"/>
            </a:xfrm>
            <a:prstGeom prst="rect">
              <a:avLst/>
            </a:prstGeom>
          </p:spPr>
        </p:pic>
        <p:sp>
          <p:nvSpPr>
            <p:cNvPr id="10" name="楕円 9"/>
            <p:cNvSpPr/>
            <p:nvPr/>
          </p:nvSpPr>
          <p:spPr>
            <a:xfrm>
              <a:off x="1168400" y="4194446"/>
              <a:ext cx="2641600" cy="7366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コンテンツ プレースホルダー 2"/>
          <p:cNvSpPr txBox="1">
            <a:spLocks/>
          </p:cNvSpPr>
          <p:nvPr/>
        </p:nvSpPr>
        <p:spPr>
          <a:xfrm>
            <a:off x="6290987" y="4552012"/>
            <a:ext cx="5596212" cy="186873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2800" dirty="0" smtClean="0"/>
              <a:t>作成者の信頼確認が出る場合は</a:t>
            </a:r>
            <a:endParaRPr lang="en-US" altLang="ja-JP" sz="2800" dirty="0" smtClean="0"/>
          </a:p>
          <a:p>
            <a:pPr marL="0" indent="0">
              <a:buFont typeface="Arial" panose="020B0604020202020204" pitchFamily="34" charset="0"/>
              <a:buNone/>
            </a:pPr>
            <a:r>
              <a:rPr lang="ja-JP" altLang="en-US" sz="2800" dirty="0"/>
              <a:t>親</a:t>
            </a:r>
            <a:r>
              <a:rPr lang="ja-JP" altLang="en-US" sz="2800" dirty="0" smtClean="0"/>
              <a:t>フォルダ内の全て～にチェックし、</a:t>
            </a:r>
            <a:endParaRPr lang="en-US" altLang="ja-JP" sz="2800" dirty="0" smtClean="0"/>
          </a:p>
          <a:p>
            <a:pPr marL="0" indent="0">
              <a:buFont typeface="Arial" panose="020B0604020202020204" pitchFamily="34" charset="0"/>
              <a:buNone/>
            </a:pPr>
            <a:r>
              <a:rPr lang="ja-JP" altLang="en-US" sz="2800" dirty="0"/>
              <a:t>はい</a:t>
            </a:r>
            <a:r>
              <a:rPr lang="ja-JP" altLang="en-US" sz="2800" dirty="0" smtClean="0"/>
              <a:t>、を選択する</a:t>
            </a:r>
            <a:endParaRPr lang="ja-JP" altLang="en-US" sz="2800" dirty="0"/>
          </a:p>
        </p:txBody>
      </p:sp>
      <p:sp>
        <p:nvSpPr>
          <p:cNvPr id="12" name="楕円 11"/>
          <p:cNvSpPr/>
          <p:nvPr/>
        </p:nvSpPr>
        <p:spPr>
          <a:xfrm>
            <a:off x="1548767" y="5779245"/>
            <a:ext cx="328313" cy="34469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p:cNvGrpSpPr/>
          <p:nvPr/>
        </p:nvGrpSpPr>
        <p:grpSpPr>
          <a:xfrm>
            <a:off x="808520" y="2484102"/>
            <a:ext cx="3735661" cy="1647571"/>
            <a:chOff x="808520" y="2484102"/>
            <a:chExt cx="3735661" cy="1647571"/>
          </a:xfrm>
        </p:grpSpPr>
        <p:pic>
          <p:nvPicPr>
            <p:cNvPr id="6" name="図 5"/>
            <p:cNvPicPr>
              <a:picLocks noChangeAspect="1"/>
            </p:cNvPicPr>
            <p:nvPr/>
          </p:nvPicPr>
          <p:blipFill rotWithShape="1">
            <a:blip r:embed="rId4"/>
            <a:srcRect r="51198"/>
            <a:stretch/>
          </p:blipFill>
          <p:spPr>
            <a:xfrm>
              <a:off x="808520" y="2484102"/>
              <a:ext cx="3735661" cy="1647571"/>
            </a:xfrm>
            <a:prstGeom prst="rect">
              <a:avLst/>
            </a:prstGeom>
          </p:spPr>
        </p:pic>
        <p:sp>
          <p:nvSpPr>
            <p:cNvPr id="13" name="正方形/長方形 12"/>
            <p:cNvSpPr/>
            <p:nvPr/>
          </p:nvSpPr>
          <p:spPr>
            <a:xfrm>
              <a:off x="1856059" y="3247696"/>
              <a:ext cx="224989" cy="210207"/>
            </a:xfrm>
            <a:prstGeom prst="rect">
              <a:avLst/>
            </a:prstGeom>
            <a:solidFill>
              <a:srgbClr val="CCE8FF"/>
            </a:solidFill>
            <a:ln>
              <a:solidFill>
                <a:srgbClr val="CCE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35881837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やってみよう：ファイルを作る</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49</a:t>
            </a:fld>
            <a:endParaRPr kumimoji="1" lang="ja-JP" altLang="en-US"/>
          </a:p>
        </p:txBody>
      </p:sp>
      <p:sp>
        <p:nvSpPr>
          <p:cNvPr id="8" name="コンテンツ プレースホルダー 2"/>
          <p:cNvSpPr>
            <a:spLocks noGrp="1"/>
          </p:cNvSpPr>
          <p:nvPr>
            <p:ph idx="1"/>
          </p:nvPr>
        </p:nvSpPr>
        <p:spPr>
          <a:xfrm>
            <a:off x="4798518" y="1363650"/>
            <a:ext cx="6741841" cy="1072425"/>
          </a:xfrm>
        </p:spPr>
        <p:txBody>
          <a:bodyPr>
            <a:normAutofit/>
          </a:bodyPr>
          <a:lstStyle/>
          <a:p>
            <a:pPr marL="0" indent="0">
              <a:buNone/>
            </a:pPr>
            <a:r>
              <a:rPr kumimoji="1" lang="en-US" altLang="ja-JP" sz="2800" dirty="0" smtClean="0"/>
              <a:t>LESSON</a:t>
            </a:r>
            <a:r>
              <a:rPr kumimoji="1" lang="ja-JP" altLang="en-US" sz="2800" dirty="0" smtClean="0"/>
              <a:t>フォルダ</a:t>
            </a:r>
            <a:r>
              <a:rPr kumimoji="1" lang="ja-JP" altLang="en-US" sz="2800" dirty="0" smtClean="0"/>
              <a:t>が</a:t>
            </a:r>
            <a:r>
              <a:rPr kumimoji="1" lang="en-US" altLang="ja-JP" sz="2800" dirty="0" err="1" smtClean="0"/>
              <a:t>VSCode</a:t>
            </a:r>
            <a:r>
              <a:rPr kumimoji="1" lang="ja-JP" altLang="en-US" sz="2800" dirty="0" smtClean="0"/>
              <a:t>からも確認</a:t>
            </a:r>
            <a:r>
              <a:rPr kumimoji="1" lang="en-US" altLang="ja-JP" sz="2800" dirty="0" smtClean="0"/>
              <a:t/>
            </a:r>
            <a:br>
              <a:rPr kumimoji="1" lang="en-US" altLang="ja-JP" sz="2800" dirty="0" smtClean="0"/>
            </a:br>
            <a:r>
              <a:rPr kumimoji="1" lang="ja-JP" altLang="en-US" sz="2800" dirty="0" smtClean="0"/>
              <a:t>できるので</a:t>
            </a:r>
            <a:r>
              <a:rPr lang="ja-JP" altLang="en-US" sz="2800" dirty="0"/>
              <a:t>ファイル</a:t>
            </a:r>
            <a:r>
              <a:rPr lang="ja-JP" altLang="en-US" sz="2800" dirty="0" smtClean="0"/>
              <a:t>の新規追加を行う</a:t>
            </a:r>
            <a:endParaRPr kumimoji="1" lang="ja-JP" altLang="en-US" sz="2800" dirty="0"/>
          </a:p>
        </p:txBody>
      </p:sp>
      <p:pic>
        <p:nvPicPr>
          <p:cNvPr id="10" name="図 9"/>
          <p:cNvPicPr>
            <a:picLocks noChangeAspect="1"/>
          </p:cNvPicPr>
          <p:nvPr/>
        </p:nvPicPr>
        <p:blipFill>
          <a:blip r:embed="rId2"/>
          <a:stretch>
            <a:fillRect/>
          </a:stretch>
        </p:blipFill>
        <p:spPr>
          <a:xfrm>
            <a:off x="267465" y="3213945"/>
            <a:ext cx="3559909" cy="653861"/>
          </a:xfrm>
          <a:prstGeom prst="rect">
            <a:avLst/>
          </a:prstGeom>
        </p:spPr>
      </p:pic>
      <p:sp>
        <p:nvSpPr>
          <p:cNvPr id="11" name="コンテンツ プレースホルダー 2"/>
          <p:cNvSpPr txBox="1">
            <a:spLocks/>
          </p:cNvSpPr>
          <p:nvPr/>
        </p:nvSpPr>
        <p:spPr>
          <a:xfrm>
            <a:off x="4798518" y="3229235"/>
            <a:ext cx="6741841" cy="63857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2800" dirty="0" smtClean="0"/>
              <a:t>ファイル名は　</a:t>
            </a:r>
            <a:r>
              <a:rPr lang="en-US" altLang="ja-JP" sz="2800" dirty="0" smtClean="0"/>
              <a:t>01_test.php </a:t>
            </a:r>
            <a:r>
              <a:rPr lang="ja-JP" altLang="en-US" sz="2800" dirty="0" smtClean="0"/>
              <a:t>とする</a:t>
            </a:r>
            <a:endParaRPr lang="ja-JP" altLang="en-US" sz="2800" dirty="0"/>
          </a:p>
        </p:txBody>
      </p:sp>
      <p:grpSp>
        <p:nvGrpSpPr>
          <p:cNvPr id="6" name="グループ化 5"/>
          <p:cNvGrpSpPr/>
          <p:nvPr/>
        </p:nvGrpSpPr>
        <p:grpSpPr>
          <a:xfrm>
            <a:off x="267465" y="1119590"/>
            <a:ext cx="3843139" cy="1560547"/>
            <a:chOff x="267465" y="1119590"/>
            <a:chExt cx="3843139" cy="1560547"/>
          </a:xfrm>
        </p:grpSpPr>
        <p:pic>
          <p:nvPicPr>
            <p:cNvPr id="3" name="図 2"/>
            <p:cNvPicPr>
              <a:picLocks noChangeAspect="1"/>
            </p:cNvPicPr>
            <p:nvPr/>
          </p:nvPicPr>
          <p:blipFill>
            <a:blip r:embed="rId3"/>
            <a:stretch>
              <a:fillRect/>
            </a:stretch>
          </p:blipFill>
          <p:spPr>
            <a:xfrm>
              <a:off x="267465" y="1119590"/>
              <a:ext cx="3843139" cy="1560547"/>
            </a:xfrm>
            <a:prstGeom prst="rect">
              <a:avLst/>
            </a:prstGeom>
          </p:spPr>
        </p:pic>
        <p:sp>
          <p:nvSpPr>
            <p:cNvPr id="9" name="楕円 8"/>
            <p:cNvSpPr/>
            <p:nvPr/>
          </p:nvSpPr>
          <p:spPr>
            <a:xfrm>
              <a:off x="2858814" y="2133599"/>
              <a:ext cx="344517" cy="34451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1534511" y="2221774"/>
              <a:ext cx="252248" cy="168166"/>
            </a:xfrm>
            <a:prstGeom prst="rect">
              <a:avLst/>
            </a:prstGeom>
            <a:solidFill>
              <a:srgbClr val="F3F3F3"/>
            </a:solidFill>
            <a:ln>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 name="正方形/長方形 11"/>
          <p:cNvSpPr/>
          <p:nvPr/>
        </p:nvSpPr>
        <p:spPr>
          <a:xfrm>
            <a:off x="1045780" y="3237420"/>
            <a:ext cx="252248" cy="168166"/>
          </a:xfrm>
          <a:prstGeom prst="rect">
            <a:avLst/>
          </a:prstGeom>
          <a:solidFill>
            <a:srgbClr val="F3F3F3"/>
          </a:solidFill>
          <a:ln>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551300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DX(Digital Transformation)</a:t>
            </a:r>
            <a:endParaRPr kumimoji="1" lang="ja-JP" altLang="en-US" dirty="0"/>
          </a:p>
        </p:txBody>
      </p:sp>
      <p:sp>
        <p:nvSpPr>
          <p:cNvPr id="3" name="コンテンツ プレースホルダー 2"/>
          <p:cNvSpPr>
            <a:spLocks noGrp="1"/>
          </p:cNvSpPr>
          <p:nvPr>
            <p:ph idx="1"/>
          </p:nvPr>
        </p:nvSpPr>
        <p:spPr>
          <a:xfrm>
            <a:off x="538161" y="1323282"/>
            <a:ext cx="11115675" cy="2152649"/>
          </a:xfrm>
          <a:solidFill>
            <a:schemeClr val="accent1">
              <a:lumMod val="20000"/>
              <a:lumOff val="80000"/>
            </a:schemeClr>
          </a:solidFill>
        </p:spPr>
        <p:txBody>
          <a:bodyPr>
            <a:normAutofit/>
          </a:bodyPr>
          <a:lstStyle/>
          <a:p>
            <a:pPr marL="0" indent="0">
              <a:buNone/>
            </a:pPr>
            <a:r>
              <a:rPr lang="ja-JP" altLang="en-US" sz="2000" i="1" dirty="0"/>
              <a:t>企業が外部エコシステム（顧客、市場）の破壊的な変化に対応しつつ</a:t>
            </a:r>
            <a:r>
              <a:rPr lang="ja-JP" altLang="en-US" sz="2000" i="1" dirty="0" smtClean="0"/>
              <a:t>、</a:t>
            </a:r>
            <a:r>
              <a:rPr lang="en-US" altLang="ja-JP" sz="2000" i="1" dirty="0" smtClean="0"/>
              <a:t/>
            </a:r>
            <a:br>
              <a:rPr lang="en-US" altLang="ja-JP" sz="2000" i="1" dirty="0" smtClean="0"/>
            </a:br>
            <a:r>
              <a:rPr lang="ja-JP" altLang="en-US" sz="2000" i="1" dirty="0" smtClean="0"/>
              <a:t>内部</a:t>
            </a:r>
            <a:r>
              <a:rPr lang="ja-JP" altLang="en-US" sz="2000" i="1" dirty="0"/>
              <a:t>エコシステム（組織、文化、従業員）の変革を牽引しながら</a:t>
            </a:r>
            <a:r>
              <a:rPr lang="ja-JP" altLang="en-US" sz="2000" i="1" dirty="0" smtClean="0"/>
              <a:t>、</a:t>
            </a:r>
            <a:r>
              <a:rPr lang="en-US" altLang="ja-JP" sz="2000" i="1" dirty="0" smtClean="0"/>
              <a:t/>
            </a:r>
            <a:br>
              <a:rPr lang="en-US" altLang="ja-JP" sz="2000" i="1" dirty="0" smtClean="0"/>
            </a:br>
            <a:r>
              <a:rPr lang="ja-JP" altLang="en-US" sz="2000" i="1" dirty="0" smtClean="0"/>
              <a:t>第３</a:t>
            </a:r>
            <a:r>
              <a:rPr lang="ja-JP" altLang="en-US" sz="2000" i="1" dirty="0"/>
              <a:t>の</a:t>
            </a:r>
            <a:r>
              <a:rPr lang="ja-JP" altLang="en-US" sz="2000" i="1" dirty="0" smtClean="0"/>
              <a:t>プラットフォーム</a:t>
            </a:r>
            <a:r>
              <a:rPr lang="ja-JP" altLang="en-US" sz="2000" i="1" dirty="0"/>
              <a:t>（クラウド、モビリティ、ビッグデータ／アナリティクス、</a:t>
            </a:r>
            <a:r>
              <a:rPr lang="ja-JP" altLang="en-US" sz="2000" i="1" dirty="0" smtClean="0"/>
              <a:t>ソーシャル</a:t>
            </a:r>
            <a:r>
              <a:rPr lang="ja-JP" altLang="en-US" sz="2000" i="1" dirty="0"/>
              <a:t>技術）を利用して、</a:t>
            </a:r>
            <a:r>
              <a:rPr lang="ja-JP" altLang="en-US" sz="2000" i="1" u="sng" dirty="0"/>
              <a:t>新しい製品やサービス、新しいビジネス・</a:t>
            </a:r>
            <a:r>
              <a:rPr lang="ja-JP" altLang="en-US" sz="2000" i="1" u="sng" dirty="0" smtClean="0"/>
              <a:t>モデル</a:t>
            </a:r>
            <a:r>
              <a:rPr lang="ja-JP" altLang="en-US" sz="2000" i="1" u="sng" dirty="0"/>
              <a:t>を通して</a:t>
            </a:r>
            <a:r>
              <a:rPr lang="ja-JP" altLang="en-US" sz="2000" i="1" dirty="0"/>
              <a:t>、ネットとリアルの両面で</a:t>
            </a:r>
            <a:r>
              <a:rPr lang="ja-JP" altLang="en-US" sz="2000" i="1" dirty="0" smtClean="0"/>
              <a:t>の</a:t>
            </a:r>
            <a:r>
              <a:rPr lang="en-US" altLang="ja-JP" sz="2000" i="1" dirty="0" smtClean="0"/>
              <a:t/>
            </a:r>
            <a:br>
              <a:rPr lang="en-US" altLang="ja-JP" sz="2000" i="1" dirty="0" smtClean="0"/>
            </a:br>
            <a:r>
              <a:rPr lang="ja-JP" altLang="en-US" sz="2000" i="1" dirty="0" smtClean="0"/>
              <a:t>顧客エクスペリエンス</a:t>
            </a:r>
            <a:r>
              <a:rPr lang="ja-JP" altLang="en-US" sz="2000" i="1" dirty="0"/>
              <a:t>の変革を</a:t>
            </a:r>
            <a:r>
              <a:rPr lang="ja-JP" altLang="en-US" sz="2000" i="1" dirty="0" smtClean="0"/>
              <a:t>図ること</a:t>
            </a:r>
            <a:r>
              <a:rPr lang="ja-JP" altLang="en-US" sz="2000" i="1" dirty="0"/>
              <a:t>で価値を創出し、</a:t>
            </a:r>
            <a:r>
              <a:rPr lang="ja-JP" altLang="en-US" sz="2000" i="1" u="sng" dirty="0"/>
              <a:t>競争上の優位性を確立</a:t>
            </a:r>
            <a:r>
              <a:rPr lang="ja-JP" altLang="en-US" sz="2000" i="1" dirty="0"/>
              <a:t>すること</a:t>
            </a:r>
            <a:endParaRPr kumimoji="1" lang="ja-JP" altLang="en-US" sz="2000"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5</a:t>
            </a:fld>
            <a:endParaRPr kumimoji="1" lang="ja-JP" altLang="en-US"/>
          </a:p>
        </p:txBody>
      </p:sp>
      <p:sp>
        <p:nvSpPr>
          <p:cNvPr id="5" name="正方形/長方形 4"/>
          <p:cNvSpPr/>
          <p:nvPr/>
        </p:nvSpPr>
        <p:spPr>
          <a:xfrm>
            <a:off x="5329237" y="3075821"/>
            <a:ext cx="6324599" cy="400110"/>
          </a:xfrm>
          <a:prstGeom prst="rect">
            <a:avLst/>
          </a:prstGeom>
        </p:spPr>
        <p:txBody>
          <a:bodyPr wrap="square">
            <a:spAutoFit/>
          </a:bodyPr>
          <a:lstStyle/>
          <a:p>
            <a:pPr algn="r"/>
            <a:r>
              <a:rPr lang="ja-JP" altLang="en-US" sz="1000" dirty="0" smtClean="0"/>
              <a:t>（出典</a:t>
            </a:r>
            <a:r>
              <a:rPr lang="ja-JP" altLang="en-US" sz="1000" dirty="0"/>
              <a:t>）</a:t>
            </a:r>
            <a:r>
              <a:rPr lang="en-US" altLang="ja-JP" sz="1000" dirty="0"/>
              <a:t>Japan IT Market 2018 Top 10 Predictions: </a:t>
            </a:r>
            <a:r>
              <a:rPr lang="ja-JP" altLang="en-US" sz="1000" dirty="0"/>
              <a:t>デジタルネイティブ企業への変革 </a:t>
            </a:r>
            <a:r>
              <a:rPr lang="en-US" altLang="ja-JP" sz="1000" dirty="0"/>
              <a:t>- DX </a:t>
            </a:r>
            <a:r>
              <a:rPr lang="ja-JP" altLang="en-US" sz="1000" dirty="0"/>
              <a:t>エコノミー に</a:t>
            </a:r>
            <a:r>
              <a:rPr lang="ja-JP" altLang="en-US" sz="1000" dirty="0" smtClean="0"/>
              <a:t>おいて</a:t>
            </a:r>
            <a:r>
              <a:rPr lang="en-US" altLang="ja-JP" sz="1000" dirty="0" smtClean="0"/>
              <a:t/>
            </a:r>
            <a:br>
              <a:rPr lang="en-US" altLang="ja-JP" sz="1000" dirty="0" smtClean="0"/>
            </a:br>
            <a:r>
              <a:rPr lang="ja-JP" altLang="en-US" sz="1000" dirty="0" smtClean="0"/>
              <a:t>イノベーション</a:t>
            </a:r>
            <a:r>
              <a:rPr lang="ja-JP" altLang="en-US" sz="1000" dirty="0"/>
              <a:t>を飛躍的に拡大せよ</a:t>
            </a:r>
            <a:r>
              <a:rPr lang="en-US" altLang="ja-JP" sz="1000" dirty="0"/>
              <a:t>, </a:t>
            </a:r>
            <a:r>
              <a:rPr lang="en-US" altLang="ja-JP" sz="1000" dirty="0" smtClean="0"/>
              <a:t>IDC </a:t>
            </a:r>
            <a:r>
              <a:rPr lang="en-US" altLang="ja-JP" sz="1000" dirty="0"/>
              <a:t>Japan </a:t>
            </a:r>
            <a:r>
              <a:rPr lang="ja-JP" altLang="en-US" sz="1000" dirty="0"/>
              <a:t>プレスリリース</a:t>
            </a:r>
            <a:r>
              <a:rPr lang="en-US" altLang="ja-JP" sz="1000" dirty="0"/>
              <a:t>, 2017 </a:t>
            </a:r>
            <a:r>
              <a:rPr lang="ja-JP" altLang="en-US" sz="1000" dirty="0"/>
              <a:t>年 </a:t>
            </a:r>
            <a:r>
              <a:rPr lang="en-US" altLang="ja-JP" sz="1000" dirty="0"/>
              <a:t>12 </a:t>
            </a:r>
            <a:r>
              <a:rPr lang="ja-JP" altLang="en-US" sz="1000" dirty="0"/>
              <a:t>月 </a:t>
            </a:r>
            <a:r>
              <a:rPr lang="en-US" altLang="ja-JP" sz="1000" dirty="0"/>
              <a:t>14 </a:t>
            </a:r>
            <a:r>
              <a:rPr lang="ja-JP" altLang="en-US" sz="1000" dirty="0"/>
              <a:t>日</a:t>
            </a:r>
          </a:p>
        </p:txBody>
      </p:sp>
      <p:sp>
        <p:nvSpPr>
          <p:cNvPr id="6" name="コンテンツ プレースホルダー 2"/>
          <p:cNvSpPr txBox="1">
            <a:spLocks/>
          </p:cNvSpPr>
          <p:nvPr/>
        </p:nvSpPr>
        <p:spPr>
          <a:xfrm>
            <a:off x="538162" y="4449818"/>
            <a:ext cx="11115674" cy="2128781"/>
          </a:xfrm>
          <a:prstGeom prst="rect">
            <a:avLst/>
          </a:prstGeom>
          <a:noFill/>
        </p:spPr>
        <p:txBody>
          <a:bodyPr vert="horz" lIns="91440" tIns="45720" rIns="91440" bIns="45720" rtlCol="0">
            <a:no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4400" dirty="0" smtClean="0"/>
              <a:t>デジタル技術を活用することで製品、サービス、</a:t>
            </a:r>
            <a:r>
              <a:rPr lang="en-US" altLang="ja-JP" sz="4400" dirty="0" smtClean="0"/>
              <a:t/>
            </a:r>
            <a:br>
              <a:rPr lang="en-US" altLang="ja-JP" sz="4400" dirty="0" smtClean="0"/>
            </a:br>
            <a:r>
              <a:rPr lang="ja-JP" altLang="en-US" sz="4400" dirty="0" smtClean="0"/>
              <a:t>ビジネスモデルの変革を行うこと</a:t>
            </a:r>
            <a:endParaRPr lang="ja-JP" altLang="en-US" sz="4400" dirty="0"/>
          </a:p>
        </p:txBody>
      </p:sp>
    </p:spTree>
    <p:extLst>
      <p:ext uri="{BB962C8B-B14F-4D97-AF65-F5344CB8AC3E}">
        <p14:creationId xmlns:p14="http://schemas.microsoft.com/office/powerpoint/2010/main" val="2824259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やってみよう：コーディング</a:t>
            </a:r>
            <a:endParaRPr kumimoji="1" lang="ja-JP" altLang="en-US" dirty="0"/>
          </a:p>
        </p:txBody>
      </p:sp>
      <p:sp>
        <p:nvSpPr>
          <p:cNvPr id="3" name="コンテンツ プレースホルダー 2"/>
          <p:cNvSpPr>
            <a:spLocks noGrp="1"/>
          </p:cNvSpPr>
          <p:nvPr>
            <p:ph idx="1"/>
          </p:nvPr>
        </p:nvSpPr>
        <p:spPr>
          <a:xfrm>
            <a:off x="6936828" y="2722179"/>
            <a:ext cx="4493172" cy="1566042"/>
          </a:xfrm>
        </p:spPr>
        <p:txBody>
          <a:bodyPr/>
          <a:lstStyle/>
          <a:p>
            <a:pPr marL="0" indent="0">
              <a:buNone/>
            </a:pPr>
            <a:r>
              <a:rPr lang="ja-JP" altLang="en-US" dirty="0" smtClean="0"/>
              <a:t>左記のコードを</a:t>
            </a:r>
            <a:endParaRPr lang="en-US" altLang="ja-JP" dirty="0" smtClean="0"/>
          </a:p>
          <a:p>
            <a:pPr marL="0" indent="0">
              <a:buNone/>
            </a:pPr>
            <a:r>
              <a:rPr lang="ja-JP" altLang="en-US" dirty="0" smtClean="0"/>
              <a:t>打ち込んでみましょう。</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50</a:t>
            </a:fld>
            <a:endParaRPr kumimoji="1" lang="ja-JP" altLang="en-US"/>
          </a:p>
        </p:txBody>
      </p:sp>
      <p:pic>
        <p:nvPicPr>
          <p:cNvPr id="6" name="図 5"/>
          <p:cNvPicPr>
            <a:picLocks noChangeAspect="1"/>
          </p:cNvPicPr>
          <p:nvPr/>
        </p:nvPicPr>
        <p:blipFill>
          <a:blip r:embed="rId2"/>
          <a:stretch>
            <a:fillRect/>
          </a:stretch>
        </p:blipFill>
        <p:spPr>
          <a:xfrm>
            <a:off x="170257" y="874914"/>
            <a:ext cx="6378416" cy="5830686"/>
          </a:xfrm>
          <a:prstGeom prst="rect">
            <a:avLst/>
          </a:prstGeom>
        </p:spPr>
      </p:pic>
    </p:spTree>
    <p:extLst>
      <p:ext uri="{BB962C8B-B14F-4D97-AF65-F5344CB8AC3E}">
        <p14:creationId xmlns:p14="http://schemas.microsoft.com/office/powerpoint/2010/main" val="189432236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やってみよう：ページアクセス</a:t>
            </a:r>
            <a:endParaRPr kumimoji="1" lang="ja-JP" altLang="en-US" dirty="0"/>
          </a:p>
        </p:txBody>
      </p:sp>
      <p:sp>
        <p:nvSpPr>
          <p:cNvPr id="3" name="コンテンツ プレースホルダー 2"/>
          <p:cNvSpPr>
            <a:spLocks noGrp="1"/>
          </p:cNvSpPr>
          <p:nvPr>
            <p:ph idx="1"/>
          </p:nvPr>
        </p:nvSpPr>
        <p:spPr>
          <a:xfrm>
            <a:off x="5717626" y="1824967"/>
            <a:ext cx="5659821" cy="807479"/>
          </a:xfrm>
        </p:spPr>
        <p:txBody>
          <a:bodyPr/>
          <a:lstStyle/>
          <a:p>
            <a:pPr marL="0" indent="0">
              <a:buNone/>
            </a:pPr>
            <a:r>
              <a:rPr kumimoji="1" lang="ja-JP" altLang="en-US" dirty="0" smtClean="0"/>
              <a:t>ファイル→保存</a:t>
            </a:r>
            <a:r>
              <a:rPr lang="ja-JP" altLang="en-US" dirty="0"/>
              <a:t>　</a:t>
            </a:r>
            <a:r>
              <a:rPr lang="ja-JP" altLang="en-US" dirty="0" smtClean="0"/>
              <a:t>を行う。</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51</a:t>
            </a:fld>
            <a:endParaRPr kumimoji="1" lang="ja-JP" altLang="en-US"/>
          </a:p>
        </p:txBody>
      </p:sp>
      <p:grpSp>
        <p:nvGrpSpPr>
          <p:cNvPr id="7" name="グループ化 6"/>
          <p:cNvGrpSpPr/>
          <p:nvPr/>
        </p:nvGrpSpPr>
        <p:grpSpPr>
          <a:xfrm>
            <a:off x="1315149" y="874914"/>
            <a:ext cx="2888989" cy="2707587"/>
            <a:chOff x="348197" y="874914"/>
            <a:chExt cx="2888989" cy="2707587"/>
          </a:xfrm>
        </p:grpSpPr>
        <p:pic>
          <p:nvPicPr>
            <p:cNvPr id="5" name="図 4"/>
            <p:cNvPicPr>
              <a:picLocks noChangeAspect="1"/>
            </p:cNvPicPr>
            <p:nvPr/>
          </p:nvPicPr>
          <p:blipFill>
            <a:blip r:embed="rId2"/>
            <a:stretch>
              <a:fillRect/>
            </a:stretch>
          </p:blipFill>
          <p:spPr>
            <a:xfrm>
              <a:off x="348197" y="874914"/>
              <a:ext cx="2888989" cy="2707587"/>
            </a:xfrm>
            <a:prstGeom prst="rect">
              <a:avLst/>
            </a:prstGeom>
          </p:spPr>
        </p:pic>
        <p:sp>
          <p:nvSpPr>
            <p:cNvPr id="6" name="正方形/長方形 5"/>
            <p:cNvSpPr/>
            <p:nvPr/>
          </p:nvSpPr>
          <p:spPr>
            <a:xfrm>
              <a:off x="547893" y="3037490"/>
              <a:ext cx="2121735" cy="26275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コンテンツ プレースホルダー 2"/>
          <p:cNvSpPr txBox="1">
            <a:spLocks/>
          </p:cNvSpPr>
          <p:nvPr/>
        </p:nvSpPr>
        <p:spPr>
          <a:xfrm>
            <a:off x="5717625" y="3855576"/>
            <a:ext cx="6358761" cy="1220921"/>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smtClean="0"/>
              <a:t>ブラウザから </a:t>
            </a:r>
            <a:r>
              <a:rPr lang="en-US" altLang="ja-JP" dirty="0" smtClean="0"/>
              <a:t/>
            </a:r>
            <a:br>
              <a:rPr lang="en-US" altLang="ja-JP" dirty="0" smtClean="0"/>
            </a:br>
            <a:r>
              <a:rPr lang="en-US" altLang="ja-JP" dirty="0" smtClean="0"/>
              <a:t>localhost/Lesson/01_test.php</a:t>
            </a:r>
            <a:endParaRPr lang="en-US" altLang="ja-JP" dirty="0" smtClean="0"/>
          </a:p>
          <a:p>
            <a:pPr marL="0" indent="0">
              <a:buFont typeface="Arial" panose="020B0604020202020204" pitchFamily="34" charset="0"/>
              <a:buNone/>
            </a:pPr>
            <a:r>
              <a:rPr lang="ja-JP" altLang="en-US" dirty="0" smtClean="0"/>
              <a:t>にアクセス</a:t>
            </a:r>
            <a:endParaRPr lang="ja-JP" altLang="en-US" dirty="0"/>
          </a:p>
        </p:txBody>
      </p:sp>
      <p:pic>
        <p:nvPicPr>
          <p:cNvPr id="11" name="図 10"/>
          <p:cNvPicPr>
            <a:picLocks noChangeAspect="1"/>
          </p:cNvPicPr>
          <p:nvPr/>
        </p:nvPicPr>
        <p:blipFill>
          <a:blip r:embed="rId3"/>
          <a:stretch>
            <a:fillRect/>
          </a:stretch>
        </p:blipFill>
        <p:spPr>
          <a:xfrm>
            <a:off x="1514845" y="5220750"/>
            <a:ext cx="2438740" cy="1419423"/>
          </a:xfrm>
          <a:prstGeom prst="rect">
            <a:avLst/>
          </a:prstGeom>
        </p:spPr>
      </p:pic>
      <p:sp>
        <p:nvSpPr>
          <p:cNvPr id="12" name="コンテンツ プレースホルダー 2"/>
          <p:cNvSpPr txBox="1">
            <a:spLocks/>
          </p:cNvSpPr>
          <p:nvPr/>
        </p:nvSpPr>
        <p:spPr>
          <a:xfrm>
            <a:off x="5717624" y="5613107"/>
            <a:ext cx="6358761" cy="102706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smtClean="0"/>
              <a:t>左のページが表示されれば</a:t>
            </a:r>
            <a:r>
              <a:rPr lang="en-US" altLang="ja-JP" dirty="0" smtClean="0"/>
              <a:t>OK</a:t>
            </a:r>
            <a:endParaRPr lang="ja-JP" altLang="en-US" dirty="0"/>
          </a:p>
        </p:txBody>
      </p:sp>
      <p:pic>
        <p:nvPicPr>
          <p:cNvPr id="9" name="図 8"/>
          <p:cNvPicPr>
            <a:picLocks noChangeAspect="1"/>
          </p:cNvPicPr>
          <p:nvPr/>
        </p:nvPicPr>
        <p:blipFill rotWithShape="1">
          <a:blip r:embed="rId4"/>
          <a:srcRect l="14598" t="10466" r="51247"/>
          <a:stretch/>
        </p:blipFill>
        <p:spPr>
          <a:xfrm>
            <a:off x="1014413" y="4095749"/>
            <a:ext cx="3432899" cy="581025"/>
          </a:xfrm>
          <a:prstGeom prst="rect">
            <a:avLst/>
          </a:prstGeom>
        </p:spPr>
      </p:pic>
    </p:spTree>
    <p:extLst>
      <p:ext uri="{BB962C8B-B14F-4D97-AF65-F5344CB8AC3E}">
        <p14:creationId xmlns:p14="http://schemas.microsoft.com/office/powerpoint/2010/main" val="205875736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PHP</a:t>
            </a:r>
            <a:r>
              <a:rPr kumimoji="1" lang="ja-JP" altLang="en-US" dirty="0" smtClean="0"/>
              <a:t>記述：コメント</a:t>
            </a:r>
            <a:endParaRPr kumimoji="1" lang="ja-JP" altLang="en-US" dirty="0"/>
          </a:p>
        </p:txBody>
      </p:sp>
      <p:sp>
        <p:nvSpPr>
          <p:cNvPr id="3" name="コンテンツ プレースホルダー 2"/>
          <p:cNvSpPr>
            <a:spLocks noGrp="1"/>
          </p:cNvSpPr>
          <p:nvPr>
            <p:ph idx="1"/>
          </p:nvPr>
        </p:nvSpPr>
        <p:spPr>
          <a:xfrm>
            <a:off x="1251678" y="3576320"/>
            <a:ext cx="10178322" cy="3048000"/>
          </a:xfrm>
        </p:spPr>
        <p:txBody>
          <a:bodyPr/>
          <a:lstStyle/>
          <a:p>
            <a:pPr marL="0" indent="0">
              <a:buNone/>
            </a:pPr>
            <a:r>
              <a:rPr lang="ja-JP" altLang="en-US" dirty="0">
                <a:solidFill>
                  <a:srgbClr val="FF0000"/>
                </a:solidFill>
              </a:rPr>
              <a:t>コンパイラに無視される</a:t>
            </a:r>
            <a:r>
              <a:rPr lang="ja-JP" altLang="en-US" dirty="0"/>
              <a:t>記述</a:t>
            </a:r>
            <a:endParaRPr lang="en-US" altLang="ja-JP" dirty="0"/>
          </a:p>
          <a:p>
            <a:pPr marL="0" indent="0">
              <a:buNone/>
            </a:pPr>
            <a:r>
              <a:rPr lang="ja-JP" altLang="en-US" dirty="0"/>
              <a:t>メモや他の人に伝えたいことなどを記述しておく</a:t>
            </a:r>
            <a:endParaRPr lang="en-US" altLang="ja-JP" dirty="0"/>
          </a:p>
          <a:p>
            <a:pPr marL="0" indent="0">
              <a:buNone/>
            </a:pPr>
            <a:r>
              <a:rPr lang="ja-JP" altLang="en-US" dirty="0" smtClean="0">
                <a:solidFill>
                  <a:schemeClr val="accent3">
                    <a:lumMod val="75000"/>
                  </a:schemeClr>
                </a:solidFill>
              </a:rPr>
              <a:t>＃</a:t>
            </a:r>
            <a:r>
              <a:rPr lang="ja-JP" altLang="en-US" dirty="0" smtClean="0">
                <a:solidFill>
                  <a:schemeClr val="accent6">
                    <a:lumMod val="75000"/>
                  </a:schemeClr>
                </a:solidFill>
              </a:rPr>
              <a:t>　</a:t>
            </a:r>
            <a:r>
              <a:rPr lang="ja-JP" altLang="en-US" dirty="0" smtClean="0"/>
              <a:t>あるいは</a:t>
            </a:r>
            <a:r>
              <a:rPr lang="ja-JP" altLang="en-US" dirty="0" smtClean="0">
                <a:solidFill>
                  <a:schemeClr val="accent6">
                    <a:lumMod val="75000"/>
                  </a:schemeClr>
                </a:solidFill>
              </a:rPr>
              <a:t> </a:t>
            </a:r>
            <a:r>
              <a:rPr lang="en-US" altLang="ja-JP" dirty="0" smtClean="0">
                <a:solidFill>
                  <a:schemeClr val="accent3">
                    <a:lumMod val="75000"/>
                  </a:schemeClr>
                </a:solidFill>
              </a:rPr>
              <a:t>//</a:t>
            </a:r>
            <a:r>
              <a:rPr lang="ja-JP" altLang="en-US" dirty="0"/>
              <a:t>　でその行をコメント化する</a:t>
            </a:r>
            <a:endParaRPr lang="en-US" altLang="ja-JP" dirty="0"/>
          </a:p>
          <a:p>
            <a:pPr marL="0" indent="0">
              <a:buNone/>
            </a:pPr>
            <a:r>
              <a:rPr lang="en-US" altLang="ja-JP" dirty="0">
                <a:solidFill>
                  <a:schemeClr val="accent3">
                    <a:lumMod val="75000"/>
                  </a:schemeClr>
                </a:solidFill>
              </a:rPr>
              <a:t>/* */</a:t>
            </a:r>
            <a:r>
              <a:rPr lang="ja-JP" altLang="en-US" dirty="0"/>
              <a:t>で囲った</a:t>
            </a:r>
            <a:r>
              <a:rPr lang="ja-JP" altLang="en-US" dirty="0" smtClean="0"/>
              <a:t>部分</a:t>
            </a:r>
            <a:r>
              <a:rPr lang="en-US" altLang="ja-JP" dirty="0" smtClean="0"/>
              <a:t>(</a:t>
            </a:r>
            <a:r>
              <a:rPr lang="ja-JP" altLang="en-US" dirty="0" smtClean="0"/>
              <a:t>複数行可</a:t>
            </a:r>
            <a:r>
              <a:rPr lang="en-US" altLang="ja-JP" dirty="0" smtClean="0"/>
              <a:t>)</a:t>
            </a:r>
            <a:r>
              <a:rPr lang="ja-JP" altLang="en-US" dirty="0" smtClean="0"/>
              <a:t>を</a:t>
            </a:r>
            <a:r>
              <a:rPr lang="ja-JP" altLang="en-US" dirty="0"/>
              <a:t>コメント化する</a:t>
            </a:r>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52</a:t>
            </a:fld>
            <a:endParaRPr kumimoji="1" lang="ja-JP" altLang="en-US"/>
          </a:p>
        </p:txBody>
      </p:sp>
      <p:pic>
        <p:nvPicPr>
          <p:cNvPr id="5" name="図 4"/>
          <p:cNvPicPr>
            <a:picLocks noChangeAspect="1"/>
          </p:cNvPicPr>
          <p:nvPr/>
        </p:nvPicPr>
        <p:blipFill rotWithShape="1">
          <a:blip r:embed="rId2"/>
          <a:srcRect l="4578" t="59410" b="31878"/>
          <a:stretch/>
        </p:blipFill>
        <p:spPr>
          <a:xfrm>
            <a:off x="1728173" y="1958917"/>
            <a:ext cx="9092227" cy="758883"/>
          </a:xfrm>
          <a:prstGeom prst="rect">
            <a:avLst/>
          </a:prstGeom>
        </p:spPr>
      </p:pic>
    </p:spTree>
    <p:extLst>
      <p:ext uri="{BB962C8B-B14F-4D97-AF65-F5344CB8AC3E}">
        <p14:creationId xmlns:p14="http://schemas.microsoft.com/office/powerpoint/2010/main" val="208045837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角丸四角形 5"/>
          <p:cNvSpPr/>
          <p:nvPr/>
        </p:nvSpPr>
        <p:spPr>
          <a:xfrm>
            <a:off x="2324100" y="1066801"/>
            <a:ext cx="7150100" cy="2362200"/>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dirty="0" smtClean="0"/>
              <a:t>PHP</a:t>
            </a:r>
            <a:r>
              <a:rPr kumimoji="1" lang="ja-JP" altLang="en-US" dirty="0" smtClean="0"/>
              <a:t>記述：</a:t>
            </a:r>
            <a:r>
              <a:rPr kumimoji="1" lang="en-US" altLang="ja-JP" dirty="0" smtClean="0"/>
              <a:t>echo</a:t>
            </a:r>
            <a:endParaRPr kumimoji="1" lang="ja-JP" altLang="en-US" dirty="0"/>
          </a:p>
        </p:txBody>
      </p:sp>
      <p:sp>
        <p:nvSpPr>
          <p:cNvPr id="3" name="コンテンツ プレースホルダー 2"/>
          <p:cNvSpPr>
            <a:spLocks noGrp="1"/>
          </p:cNvSpPr>
          <p:nvPr>
            <p:ph idx="1"/>
          </p:nvPr>
        </p:nvSpPr>
        <p:spPr>
          <a:xfrm>
            <a:off x="1962878" y="4171951"/>
            <a:ext cx="8362222" cy="1428749"/>
          </a:xfrm>
        </p:spPr>
        <p:txBody>
          <a:bodyPr>
            <a:normAutofit/>
          </a:bodyPr>
          <a:lstStyle/>
          <a:p>
            <a:pPr marL="0" indent="0">
              <a:buNone/>
            </a:pPr>
            <a:r>
              <a:rPr lang="en-US" altLang="ja-JP" dirty="0" smtClean="0"/>
              <a:t>HTML</a:t>
            </a:r>
            <a:r>
              <a:rPr kumimoji="1" lang="ja-JP" altLang="en-US" dirty="0" smtClean="0"/>
              <a:t>の中に文字列を表示する記述</a:t>
            </a:r>
            <a:r>
              <a:rPr kumimoji="1" lang="ja-JP" altLang="en-US" sz="3200" dirty="0" smtClean="0"/>
              <a:t>。</a:t>
            </a:r>
            <a:endParaRPr kumimoji="1" lang="en-US" altLang="ja-JP" sz="3200" dirty="0" smtClean="0"/>
          </a:p>
          <a:p>
            <a:pPr marL="0" indent="0">
              <a:buNone/>
            </a:pPr>
            <a:r>
              <a:rPr lang="ja-JP" altLang="en-US" dirty="0"/>
              <a:t>タグなど</a:t>
            </a:r>
            <a:r>
              <a:rPr lang="ja-JP" altLang="en-US" dirty="0" smtClean="0"/>
              <a:t>の</a:t>
            </a:r>
            <a:r>
              <a:rPr lang="en-US" altLang="ja-JP" dirty="0" smtClean="0"/>
              <a:t>HTML</a:t>
            </a:r>
            <a:r>
              <a:rPr lang="ja-JP" altLang="en-US" dirty="0" smtClean="0"/>
              <a:t>記述を行うことも可能。</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53</a:t>
            </a:fld>
            <a:endParaRPr kumimoji="1" lang="ja-JP" altLang="en-US"/>
          </a:p>
        </p:txBody>
      </p:sp>
      <p:sp>
        <p:nvSpPr>
          <p:cNvPr id="5" name="コンテンツ プレースホルダー 2"/>
          <p:cNvSpPr txBox="1">
            <a:spLocks/>
          </p:cNvSpPr>
          <p:nvPr/>
        </p:nvSpPr>
        <p:spPr>
          <a:xfrm>
            <a:off x="3422650" y="1358209"/>
            <a:ext cx="4953000" cy="717549"/>
          </a:xfrm>
          <a:prstGeom prst="rect">
            <a:avLst/>
          </a:prstGeom>
          <a:noFill/>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en-US" altLang="ja-JP" dirty="0" smtClean="0"/>
              <a:t>echo </a:t>
            </a:r>
            <a:r>
              <a:rPr lang="en-US" altLang="ja-JP" dirty="0" smtClean="0">
                <a:solidFill>
                  <a:srgbClr val="FF0000"/>
                </a:solidFill>
              </a:rPr>
              <a:t>"</a:t>
            </a:r>
            <a:r>
              <a:rPr lang="ja-JP" altLang="en-US" dirty="0" smtClean="0">
                <a:solidFill>
                  <a:schemeClr val="accent2">
                    <a:lumMod val="60000"/>
                    <a:lumOff val="40000"/>
                  </a:schemeClr>
                </a:solidFill>
              </a:rPr>
              <a:t>表示する文字列</a:t>
            </a:r>
            <a:r>
              <a:rPr lang="en-US" altLang="ja-JP" dirty="0" smtClean="0">
                <a:solidFill>
                  <a:srgbClr val="FF0000"/>
                </a:solidFill>
              </a:rPr>
              <a:t>"</a:t>
            </a:r>
            <a:r>
              <a:rPr lang="en-US" altLang="ja-JP" dirty="0" smtClean="0"/>
              <a:t>;</a:t>
            </a:r>
            <a:endParaRPr lang="ja-JP" altLang="en-US" dirty="0"/>
          </a:p>
        </p:txBody>
      </p:sp>
      <p:sp>
        <p:nvSpPr>
          <p:cNvPr id="7" name="コンテンツ プレースホルダー 2"/>
          <p:cNvSpPr txBox="1">
            <a:spLocks/>
          </p:cNvSpPr>
          <p:nvPr/>
        </p:nvSpPr>
        <p:spPr>
          <a:xfrm>
            <a:off x="3422650" y="2393605"/>
            <a:ext cx="4953000" cy="717549"/>
          </a:xfrm>
          <a:prstGeom prst="rect">
            <a:avLst/>
          </a:prstGeom>
          <a:noFill/>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en-US" altLang="ja-JP" dirty="0" smtClean="0"/>
              <a:t>echo </a:t>
            </a:r>
            <a:r>
              <a:rPr lang="en-US" altLang="ja-JP" dirty="0" smtClean="0">
                <a:solidFill>
                  <a:srgbClr val="FF0000"/>
                </a:solidFill>
              </a:rPr>
              <a:t>"</a:t>
            </a:r>
            <a:r>
              <a:rPr lang="en-US" altLang="ja-JP" dirty="0" smtClean="0">
                <a:solidFill>
                  <a:schemeClr val="accent2">
                    <a:lumMod val="60000"/>
                    <a:lumOff val="40000"/>
                  </a:schemeClr>
                </a:solidFill>
              </a:rPr>
              <a:t>HTML</a:t>
            </a:r>
            <a:r>
              <a:rPr lang="ja-JP" altLang="en-US" dirty="0" smtClean="0">
                <a:solidFill>
                  <a:schemeClr val="accent2">
                    <a:lumMod val="60000"/>
                    <a:lumOff val="40000"/>
                  </a:schemeClr>
                </a:solidFill>
              </a:rPr>
              <a:t>記述</a:t>
            </a:r>
            <a:r>
              <a:rPr lang="en-US" altLang="ja-JP" dirty="0" smtClean="0">
                <a:solidFill>
                  <a:srgbClr val="FF0000"/>
                </a:solidFill>
              </a:rPr>
              <a:t>"</a:t>
            </a:r>
            <a:r>
              <a:rPr lang="en-US" altLang="ja-JP" dirty="0" smtClean="0"/>
              <a:t>;</a:t>
            </a:r>
            <a:endParaRPr lang="ja-JP" altLang="en-US" dirty="0"/>
          </a:p>
        </p:txBody>
      </p:sp>
    </p:spTree>
    <p:extLst>
      <p:ext uri="{BB962C8B-B14F-4D97-AF65-F5344CB8AC3E}">
        <p14:creationId xmlns:p14="http://schemas.microsoft.com/office/powerpoint/2010/main" val="5407244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やってみよう：</a:t>
            </a:r>
            <a:r>
              <a:rPr kumimoji="1" lang="en-US" altLang="ja-JP" dirty="0" smtClean="0"/>
              <a:t>echo</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54</a:t>
            </a:fld>
            <a:endParaRPr kumimoji="1" lang="ja-JP" altLang="en-US"/>
          </a:p>
        </p:txBody>
      </p:sp>
      <p:sp>
        <p:nvSpPr>
          <p:cNvPr id="5" name="コンテンツ プレースホルダー 2"/>
          <p:cNvSpPr>
            <a:spLocks noGrp="1"/>
          </p:cNvSpPr>
          <p:nvPr>
            <p:ph idx="1"/>
          </p:nvPr>
        </p:nvSpPr>
        <p:spPr>
          <a:xfrm>
            <a:off x="2242278" y="5327651"/>
            <a:ext cx="8362222" cy="1428749"/>
          </a:xfrm>
        </p:spPr>
        <p:txBody>
          <a:bodyPr>
            <a:normAutofit/>
          </a:bodyPr>
          <a:lstStyle/>
          <a:p>
            <a:pPr marL="0" indent="0">
              <a:buNone/>
            </a:pPr>
            <a:r>
              <a:rPr lang="en-US" altLang="ja-JP" dirty="0" smtClean="0"/>
              <a:t>02_echo.php</a:t>
            </a:r>
            <a:r>
              <a:rPr kumimoji="1" lang="ja-JP" altLang="en-US" dirty="0" smtClean="0"/>
              <a:t>を新規作成して</a:t>
            </a:r>
            <a:r>
              <a:rPr lang="en-US" altLang="ja-JP" dirty="0" smtClean="0"/>
              <a:t/>
            </a:r>
            <a:br>
              <a:rPr lang="en-US" altLang="ja-JP" dirty="0" smtClean="0"/>
            </a:br>
            <a:r>
              <a:rPr kumimoji="1" lang="ja-JP" altLang="en-US" dirty="0" smtClean="0"/>
              <a:t>コーディングしてみましょう</a:t>
            </a:r>
            <a:endParaRPr kumimoji="1" lang="ja-JP" altLang="en-US" dirty="0"/>
          </a:p>
        </p:txBody>
      </p:sp>
      <p:pic>
        <p:nvPicPr>
          <p:cNvPr id="6" name="図 5"/>
          <p:cNvPicPr>
            <a:picLocks noChangeAspect="1"/>
          </p:cNvPicPr>
          <p:nvPr/>
        </p:nvPicPr>
        <p:blipFill>
          <a:blip r:embed="rId2"/>
          <a:stretch>
            <a:fillRect/>
          </a:stretch>
        </p:blipFill>
        <p:spPr>
          <a:xfrm>
            <a:off x="3616086" y="874914"/>
            <a:ext cx="4207113" cy="4148354"/>
          </a:xfrm>
          <a:prstGeom prst="rect">
            <a:avLst/>
          </a:prstGeom>
        </p:spPr>
      </p:pic>
    </p:spTree>
    <p:extLst>
      <p:ext uri="{BB962C8B-B14F-4D97-AF65-F5344CB8AC3E}">
        <p14:creationId xmlns:p14="http://schemas.microsoft.com/office/powerpoint/2010/main" val="118788364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一言まとめ</a:t>
            </a:r>
            <a:endParaRPr kumimoji="1" lang="ja-JP" altLang="en-US" dirty="0"/>
          </a:p>
        </p:txBody>
      </p:sp>
      <p:sp>
        <p:nvSpPr>
          <p:cNvPr id="3" name="コンテンツ プレースホルダー 2"/>
          <p:cNvSpPr>
            <a:spLocks noGrp="1"/>
          </p:cNvSpPr>
          <p:nvPr>
            <p:ph idx="1"/>
          </p:nvPr>
        </p:nvSpPr>
        <p:spPr>
          <a:xfrm>
            <a:off x="0" y="1479551"/>
            <a:ext cx="12192000" cy="5215539"/>
          </a:xfrm>
        </p:spPr>
        <p:txBody>
          <a:bodyPr>
            <a:normAutofit/>
          </a:bodyPr>
          <a:lstStyle/>
          <a:p>
            <a:pPr marL="0" indent="0">
              <a:buNone/>
            </a:pPr>
            <a:r>
              <a:rPr kumimoji="1" lang="en-US" altLang="ja-JP" dirty="0" smtClean="0">
                <a:solidFill>
                  <a:srgbClr val="FF0000"/>
                </a:solidFill>
              </a:rPr>
              <a:t>HTML		</a:t>
            </a:r>
            <a:r>
              <a:rPr kumimoji="1" lang="ja-JP" altLang="en-US" dirty="0" smtClean="0"/>
              <a:t>➡　</a:t>
            </a:r>
            <a:r>
              <a:rPr kumimoji="1" lang="en-US" altLang="ja-JP" dirty="0" smtClean="0"/>
              <a:t>Web</a:t>
            </a:r>
            <a:r>
              <a:rPr kumimoji="1" lang="ja-JP" altLang="en-US" dirty="0" smtClean="0"/>
              <a:t>上のドキュメントを作成する言語</a:t>
            </a:r>
            <a:endParaRPr kumimoji="1" lang="en-US" altLang="ja-JP" dirty="0" smtClean="0"/>
          </a:p>
          <a:p>
            <a:pPr marL="0" indent="0">
              <a:buNone/>
            </a:pPr>
            <a:r>
              <a:rPr kumimoji="1" lang="en-US" altLang="ja-JP" dirty="0" smtClean="0">
                <a:solidFill>
                  <a:srgbClr val="FF0000"/>
                </a:solidFill>
              </a:rPr>
              <a:t>PHP	</a:t>
            </a:r>
            <a:r>
              <a:rPr lang="en-US" altLang="ja-JP" dirty="0">
                <a:solidFill>
                  <a:srgbClr val="FF0000"/>
                </a:solidFill>
              </a:rPr>
              <a:t>	</a:t>
            </a:r>
            <a:r>
              <a:rPr lang="en-US" altLang="ja-JP" dirty="0" smtClean="0">
                <a:solidFill>
                  <a:srgbClr val="FF0000"/>
                </a:solidFill>
              </a:rPr>
              <a:t>	</a:t>
            </a:r>
            <a:r>
              <a:rPr lang="ja-JP" altLang="en-US" dirty="0" smtClean="0"/>
              <a:t>➡</a:t>
            </a:r>
            <a:r>
              <a:rPr lang="ja-JP" altLang="en-US" dirty="0"/>
              <a:t>　</a:t>
            </a:r>
            <a:r>
              <a:rPr lang="ja-JP" altLang="en-US" dirty="0" smtClean="0"/>
              <a:t>動的処理が得意なサーバーサイドスクリプト</a:t>
            </a:r>
            <a:endParaRPr lang="en-US" altLang="ja-JP" dirty="0" smtClean="0"/>
          </a:p>
          <a:p>
            <a:pPr marL="0" indent="0">
              <a:buNone/>
            </a:pPr>
            <a:r>
              <a:rPr kumimoji="1" lang="ja-JP" altLang="en-US" dirty="0">
                <a:solidFill>
                  <a:srgbClr val="FF0000"/>
                </a:solidFill>
              </a:rPr>
              <a:t>動的</a:t>
            </a:r>
            <a:r>
              <a:rPr kumimoji="1" lang="ja-JP" altLang="en-US" dirty="0" smtClean="0">
                <a:solidFill>
                  <a:srgbClr val="FF0000"/>
                </a:solidFill>
              </a:rPr>
              <a:t>処理</a:t>
            </a:r>
            <a:r>
              <a:rPr kumimoji="1" lang="en-US" altLang="ja-JP" dirty="0" smtClean="0">
                <a:solidFill>
                  <a:srgbClr val="FF0000"/>
                </a:solidFill>
              </a:rPr>
              <a:t>	</a:t>
            </a:r>
            <a:r>
              <a:rPr kumimoji="1" lang="ja-JP" altLang="en-US" dirty="0" smtClean="0"/>
              <a:t>➡　ユーザの行動に合わせて</a:t>
            </a:r>
            <a:r>
              <a:rPr lang="ja-JP" altLang="en-US" dirty="0"/>
              <a:t>変化</a:t>
            </a:r>
            <a:r>
              <a:rPr lang="ja-JP" altLang="en-US" dirty="0" smtClean="0"/>
              <a:t>する処理</a:t>
            </a:r>
            <a:endParaRPr kumimoji="1" lang="en-US" altLang="ja-JP" dirty="0" smtClean="0"/>
          </a:p>
          <a:p>
            <a:pPr marL="0" indent="0">
              <a:buNone/>
            </a:pPr>
            <a:r>
              <a:rPr kumimoji="1" lang="ja-JP" altLang="en-US" dirty="0" smtClean="0">
                <a:solidFill>
                  <a:srgbClr val="FF0000"/>
                </a:solidFill>
              </a:rPr>
              <a:t>タグ</a:t>
            </a:r>
            <a:r>
              <a:rPr kumimoji="1" lang="en-US" altLang="ja-JP" dirty="0" smtClean="0">
                <a:solidFill>
                  <a:srgbClr val="FF0000"/>
                </a:solidFill>
              </a:rPr>
              <a:t>			</a:t>
            </a:r>
            <a:r>
              <a:rPr kumimoji="1" lang="ja-JP" altLang="en-US" dirty="0" smtClean="0"/>
              <a:t>➡　</a:t>
            </a:r>
            <a:r>
              <a:rPr kumimoji="1" lang="en-US" altLang="ja-JP" dirty="0" smtClean="0"/>
              <a:t>HTML</a:t>
            </a:r>
            <a:r>
              <a:rPr lang="ja-JP" altLang="en-US" dirty="0"/>
              <a:t>に</a:t>
            </a:r>
            <a:r>
              <a:rPr lang="ja-JP" altLang="en-US" dirty="0" smtClean="0"/>
              <a:t>おいて文章の構造を示す機能</a:t>
            </a:r>
            <a:endParaRPr lang="en-US" altLang="ja-JP" dirty="0" smtClean="0"/>
          </a:p>
          <a:p>
            <a:pPr marL="0" indent="0">
              <a:buNone/>
            </a:pPr>
            <a:r>
              <a:rPr kumimoji="1" lang="en-US" altLang="ja-JP" dirty="0" smtClean="0">
                <a:solidFill>
                  <a:srgbClr val="FF0000"/>
                </a:solidFill>
              </a:rPr>
              <a:t>&lt;?</a:t>
            </a:r>
            <a:r>
              <a:rPr kumimoji="1" lang="en-US" altLang="ja-JP" dirty="0" err="1" smtClean="0">
                <a:solidFill>
                  <a:srgbClr val="FF0000"/>
                </a:solidFill>
              </a:rPr>
              <a:t>php</a:t>
            </a:r>
            <a:r>
              <a:rPr kumimoji="1" lang="en-US" altLang="ja-JP" dirty="0" smtClean="0">
                <a:solidFill>
                  <a:srgbClr val="FF0000"/>
                </a:solidFill>
              </a:rPr>
              <a:t>?&gt;</a:t>
            </a:r>
            <a:r>
              <a:rPr kumimoji="1" lang="en-US" altLang="ja-JP" dirty="0" smtClean="0"/>
              <a:t>	</a:t>
            </a:r>
            <a:r>
              <a:rPr kumimoji="1" lang="ja-JP" altLang="en-US" dirty="0" smtClean="0"/>
              <a:t>➡</a:t>
            </a:r>
            <a:r>
              <a:rPr lang="ja-JP" altLang="en-US" dirty="0"/>
              <a:t>　</a:t>
            </a:r>
            <a:r>
              <a:rPr lang="en-US" altLang="ja-JP" dirty="0" smtClean="0"/>
              <a:t>PHP</a:t>
            </a:r>
            <a:r>
              <a:rPr lang="ja-JP" altLang="en-US" dirty="0" smtClean="0"/>
              <a:t>記述を表すタグ</a:t>
            </a:r>
            <a:endParaRPr kumimoji="1" lang="en-US" altLang="ja-JP" dirty="0" smtClean="0"/>
          </a:p>
          <a:p>
            <a:pPr marL="0" indent="0">
              <a:buNone/>
            </a:pPr>
            <a:r>
              <a:rPr lang="ja-JP" altLang="en-US" dirty="0" smtClean="0">
                <a:solidFill>
                  <a:srgbClr val="FF0000"/>
                </a:solidFill>
              </a:rPr>
              <a:t>コメント</a:t>
            </a:r>
            <a:r>
              <a:rPr lang="en-US" altLang="ja-JP" dirty="0" smtClean="0">
                <a:solidFill>
                  <a:srgbClr val="FF0000"/>
                </a:solidFill>
              </a:rPr>
              <a:t>		</a:t>
            </a:r>
            <a:r>
              <a:rPr lang="ja-JP" altLang="en-US" dirty="0" smtClean="0"/>
              <a:t>➡</a:t>
            </a:r>
            <a:r>
              <a:rPr lang="ja-JP" altLang="en-US" dirty="0"/>
              <a:t>　プログラムに影響</a:t>
            </a:r>
            <a:r>
              <a:rPr lang="ja-JP" altLang="en-US" dirty="0" smtClean="0"/>
              <a:t>しない文字列</a:t>
            </a:r>
            <a:endParaRPr lang="en-US" altLang="ja-JP" dirty="0" smtClean="0"/>
          </a:p>
          <a:p>
            <a:pPr marL="0" indent="0">
              <a:buNone/>
            </a:pPr>
            <a:r>
              <a:rPr kumimoji="1" lang="en-US" altLang="ja-JP" dirty="0" smtClean="0">
                <a:solidFill>
                  <a:srgbClr val="FF0000"/>
                </a:solidFill>
              </a:rPr>
              <a:t>echo		</a:t>
            </a:r>
            <a:r>
              <a:rPr kumimoji="1" lang="ja-JP" altLang="en-US" dirty="0" smtClean="0"/>
              <a:t>➡　</a:t>
            </a:r>
            <a:r>
              <a:rPr kumimoji="1" lang="en-US" altLang="ja-JP" dirty="0" smtClean="0"/>
              <a:t>Web</a:t>
            </a:r>
            <a:r>
              <a:rPr kumimoji="1" lang="ja-JP" altLang="en-US" dirty="0" smtClean="0"/>
              <a:t>ページに文字列を表示する記述</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55</a:t>
            </a:fld>
            <a:endParaRPr kumimoji="1" lang="ja-JP" altLang="en-US"/>
          </a:p>
        </p:txBody>
      </p:sp>
    </p:spTree>
    <p:extLst>
      <p:ext uri="{BB962C8B-B14F-4D97-AF65-F5344CB8AC3E}">
        <p14:creationId xmlns:p14="http://schemas.microsoft.com/office/powerpoint/2010/main" val="177135387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変数</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56</a:t>
            </a:fld>
            <a:endParaRPr kumimoji="1" lang="ja-JP" altLang="en-US" dirty="0"/>
          </a:p>
        </p:txBody>
      </p:sp>
    </p:spTree>
    <p:extLst>
      <p:ext uri="{BB962C8B-B14F-4D97-AF65-F5344CB8AC3E}">
        <p14:creationId xmlns:p14="http://schemas.microsoft.com/office/powerpoint/2010/main" val="95371672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変数</a:t>
            </a:r>
            <a:endParaRPr kumimoji="1" lang="ja-JP" altLang="en-US" dirty="0"/>
          </a:p>
        </p:txBody>
      </p:sp>
      <p:sp>
        <p:nvSpPr>
          <p:cNvPr id="3" name="コンテンツ プレースホルダー 2"/>
          <p:cNvSpPr>
            <a:spLocks noGrp="1"/>
          </p:cNvSpPr>
          <p:nvPr>
            <p:ph idx="1"/>
          </p:nvPr>
        </p:nvSpPr>
        <p:spPr>
          <a:xfrm>
            <a:off x="838200" y="1397001"/>
            <a:ext cx="10515599" cy="2273299"/>
          </a:xfrm>
        </p:spPr>
        <p:txBody>
          <a:bodyPr>
            <a:normAutofit/>
          </a:bodyPr>
          <a:lstStyle/>
          <a:p>
            <a:pPr marL="0" indent="0">
              <a:buNone/>
            </a:pPr>
            <a:r>
              <a:rPr lang="ja-JP" altLang="en-US" dirty="0" smtClean="0"/>
              <a:t>値を一時的に入れておく</a:t>
            </a:r>
            <a:r>
              <a:rPr lang="ja-JP" altLang="en-US" dirty="0" smtClean="0">
                <a:solidFill>
                  <a:srgbClr val="FF0000"/>
                </a:solidFill>
              </a:rPr>
              <a:t>入れ物</a:t>
            </a:r>
            <a:endParaRPr lang="en-US" altLang="ja-JP" dirty="0" smtClean="0">
              <a:solidFill>
                <a:srgbClr val="FF0000"/>
              </a:solidFill>
            </a:endParaRPr>
          </a:p>
          <a:p>
            <a:pPr marL="0" indent="0">
              <a:buNone/>
            </a:pPr>
            <a:r>
              <a:rPr lang="ja-JP" altLang="en-US" dirty="0">
                <a:solidFill>
                  <a:srgbClr val="FF0000"/>
                </a:solidFill>
              </a:rPr>
              <a:t>一つ</a:t>
            </a:r>
            <a:r>
              <a:rPr lang="ja-JP" altLang="en-US" dirty="0" smtClean="0">
                <a:solidFill>
                  <a:srgbClr val="FF0000"/>
                </a:solidFill>
              </a:rPr>
              <a:t>の変数には一つの値しか入れられない</a:t>
            </a:r>
            <a:endParaRPr lang="en-US" altLang="ja-JP" dirty="0" smtClean="0">
              <a:solidFill>
                <a:srgbClr val="FF0000"/>
              </a:solidFill>
            </a:endParaRPr>
          </a:p>
          <a:p>
            <a:pPr marL="0" indent="0">
              <a:buNone/>
            </a:pPr>
            <a:r>
              <a:rPr lang="ja-JP" altLang="en-US" dirty="0"/>
              <a:t>整理</a:t>
            </a:r>
            <a:r>
              <a:rPr lang="ja-JP" altLang="en-US" dirty="0" smtClean="0"/>
              <a:t>しやすいように入れ物には</a:t>
            </a:r>
            <a:r>
              <a:rPr lang="ja-JP" altLang="en-US" dirty="0" smtClean="0">
                <a:solidFill>
                  <a:srgbClr val="FF0000"/>
                </a:solidFill>
              </a:rPr>
              <a:t>名前を付ける</a:t>
            </a:r>
            <a:endParaRPr lang="en-US" altLang="ja-JP" dirty="0" smtClean="0">
              <a:solidFill>
                <a:srgbClr val="FF0000"/>
              </a:solidFill>
            </a:endParaRPr>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57</a:t>
            </a:fld>
            <a:endParaRPr kumimoji="1" lang="ja-JP" altLang="en-US"/>
          </a:p>
        </p:txBody>
      </p:sp>
    </p:spTree>
    <p:extLst>
      <p:ext uri="{BB962C8B-B14F-4D97-AF65-F5344CB8AC3E}">
        <p14:creationId xmlns:p14="http://schemas.microsoft.com/office/powerpoint/2010/main" val="58616416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角丸四角形 5"/>
          <p:cNvSpPr/>
          <p:nvPr/>
        </p:nvSpPr>
        <p:spPr>
          <a:xfrm>
            <a:off x="1308100" y="3937001"/>
            <a:ext cx="2857500" cy="761999"/>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normAutofit/>
          </a:bodyPr>
          <a:lstStyle/>
          <a:p>
            <a:r>
              <a:rPr kumimoji="1" lang="ja-JP" altLang="en-US" dirty="0" smtClean="0"/>
              <a:t>変数宣言</a:t>
            </a:r>
            <a:endParaRPr kumimoji="1" lang="ja-JP" altLang="en-US" dirty="0"/>
          </a:p>
        </p:txBody>
      </p:sp>
      <p:sp>
        <p:nvSpPr>
          <p:cNvPr id="3" name="コンテンツ プレースホルダー 2"/>
          <p:cNvSpPr>
            <a:spLocks noGrp="1"/>
          </p:cNvSpPr>
          <p:nvPr>
            <p:ph idx="1"/>
          </p:nvPr>
        </p:nvSpPr>
        <p:spPr>
          <a:xfrm>
            <a:off x="850900" y="1200151"/>
            <a:ext cx="10579100" cy="4679442"/>
          </a:xfrm>
        </p:spPr>
        <p:txBody>
          <a:bodyPr>
            <a:normAutofit/>
          </a:bodyPr>
          <a:lstStyle/>
          <a:p>
            <a:pPr marL="0" indent="0">
              <a:buNone/>
            </a:pPr>
            <a:r>
              <a:rPr lang="ja-JP" altLang="en-US" dirty="0" smtClean="0"/>
              <a:t>これから、変数を使うという宣言</a:t>
            </a:r>
            <a:endParaRPr lang="en-US" altLang="ja-JP" dirty="0" smtClean="0"/>
          </a:p>
          <a:p>
            <a:pPr marL="0" indent="0">
              <a:buNone/>
            </a:pPr>
            <a:r>
              <a:rPr lang="ja-JP" altLang="en-US" dirty="0"/>
              <a:t>変数</a:t>
            </a:r>
            <a:r>
              <a:rPr lang="ja-JP" altLang="en-US" dirty="0" smtClean="0"/>
              <a:t>を扱う際には必ず要る</a:t>
            </a:r>
            <a:endParaRPr lang="en-US" altLang="ja-JP" dirty="0" smtClean="0"/>
          </a:p>
          <a:p>
            <a:pPr marL="0" indent="0">
              <a:buNone/>
            </a:pPr>
            <a:r>
              <a:rPr lang="ja-JP" altLang="en-US" dirty="0"/>
              <a:t>宣言</a:t>
            </a:r>
            <a:r>
              <a:rPr lang="ja-JP" altLang="en-US" dirty="0" smtClean="0"/>
              <a:t>は</a:t>
            </a:r>
            <a:r>
              <a:rPr lang="ja-JP" altLang="en-US" dirty="0"/>
              <a:t>以下のように</a:t>
            </a:r>
            <a:r>
              <a:rPr lang="ja-JP" altLang="en-US" dirty="0" smtClean="0"/>
              <a:t>行う</a:t>
            </a:r>
            <a:endParaRPr lang="en-US" altLang="ja-JP" dirty="0" smtClean="0"/>
          </a:p>
          <a:p>
            <a:pPr marL="0" indent="0">
              <a:buNone/>
            </a:pPr>
            <a:endParaRPr lang="en-US" altLang="ja-JP" dirty="0" smtClean="0"/>
          </a:p>
          <a:p>
            <a:pPr marL="0" indent="0">
              <a:buNone/>
            </a:pPr>
            <a:r>
              <a:rPr lang="en-US" altLang="ja-JP" dirty="0"/>
              <a:t>	</a:t>
            </a:r>
            <a:r>
              <a:rPr lang="ja-JP" altLang="en-US" dirty="0" smtClean="0">
                <a:solidFill>
                  <a:schemeClr val="accent1">
                    <a:lumMod val="75000"/>
                  </a:schemeClr>
                </a:solidFill>
              </a:rPr>
              <a:t>＄</a:t>
            </a:r>
            <a:r>
              <a:rPr lang="ja-JP" altLang="en-US" dirty="0" smtClean="0">
                <a:solidFill>
                  <a:srgbClr val="FF0000"/>
                </a:solidFill>
              </a:rPr>
              <a:t>変数名</a:t>
            </a:r>
            <a:r>
              <a:rPr lang="en-US" altLang="ja-JP" dirty="0" smtClean="0">
                <a:solidFill>
                  <a:schemeClr val="bg2">
                    <a:lumMod val="25000"/>
                  </a:schemeClr>
                </a:solidFill>
              </a:rPr>
              <a:t>;</a:t>
            </a:r>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58</a:t>
            </a:fld>
            <a:endParaRPr kumimoji="1" lang="ja-JP" altLang="en-US"/>
          </a:p>
        </p:txBody>
      </p:sp>
    </p:spTree>
    <p:extLst>
      <p:ext uri="{BB962C8B-B14F-4D97-AF65-F5344CB8AC3E}">
        <p14:creationId xmlns:p14="http://schemas.microsoft.com/office/powerpoint/2010/main" val="153031591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変数名</a:t>
            </a:r>
            <a:endParaRPr kumimoji="1" lang="ja-JP" altLang="en-US" dirty="0"/>
          </a:p>
        </p:txBody>
      </p:sp>
      <p:sp>
        <p:nvSpPr>
          <p:cNvPr id="3" name="コンテンツ プレースホルダー 2"/>
          <p:cNvSpPr>
            <a:spLocks noGrp="1"/>
          </p:cNvSpPr>
          <p:nvPr>
            <p:ph idx="1"/>
          </p:nvPr>
        </p:nvSpPr>
        <p:spPr>
          <a:xfrm>
            <a:off x="1251678" y="1200150"/>
            <a:ext cx="10178322" cy="5276849"/>
          </a:xfrm>
        </p:spPr>
        <p:txBody>
          <a:bodyPr>
            <a:normAutofit/>
          </a:bodyPr>
          <a:lstStyle/>
          <a:p>
            <a:pPr marL="0" indent="0">
              <a:buNone/>
            </a:pPr>
            <a:r>
              <a:rPr lang="ja-JP" altLang="en-US" dirty="0"/>
              <a:t>変数の名前</a:t>
            </a:r>
            <a:endParaRPr lang="en-US" altLang="ja-JP" dirty="0"/>
          </a:p>
          <a:p>
            <a:pPr marL="0" indent="0">
              <a:buNone/>
            </a:pPr>
            <a:r>
              <a:rPr lang="ja-JP" altLang="en-US" dirty="0"/>
              <a:t>基本的には小文字を使う</a:t>
            </a:r>
            <a:endParaRPr lang="en-US" altLang="ja-JP" dirty="0"/>
          </a:p>
          <a:p>
            <a:pPr marL="0" indent="0">
              <a:buNone/>
            </a:pPr>
            <a:r>
              <a:rPr lang="ja-JP" altLang="en-US" dirty="0"/>
              <a:t>名付けは自分の好きなようにできるが</a:t>
            </a:r>
          </a:p>
          <a:p>
            <a:pPr marL="0" indent="0">
              <a:buNone/>
            </a:pPr>
            <a:r>
              <a:rPr lang="ja-JP" altLang="en-US" dirty="0">
                <a:solidFill>
                  <a:srgbClr val="FF0000"/>
                </a:solidFill>
              </a:rPr>
              <a:t>使える文字は数字・アルファベット・＿記号</a:t>
            </a:r>
            <a:endParaRPr lang="en-US" altLang="ja-JP" dirty="0">
              <a:solidFill>
                <a:srgbClr val="FF0000"/>
              </a:solidFill>
            </a:endParaRPr>
          </a:p>
          <a:p>
            <a:pPr marL="0" indent="0">
              <a:buNone/>
            </a:pPr>
            <a:r>
              <a:rPr lang="ja-JP" altLang="en-US" dirty="0">
                <a:solidFill>
                  <a:srgbClr val="FF0000"/>
                </a:solidFill>
              </a:rPr>
              <a:t>最初の文字に数字が来てはいけない</a:t>
            </a:r>
            <a:endParaRPr lang="en-US" altLang="ja-JP" dirty="0">
              <a:solidFill>
                <a:srgbClr val="FF0000"/>
              </a:solidFill>
            </a:endParaRPr>
          </a:p>
          <a:p>
            <a:pPr marL="0" indent="0">
              <a:buNone/>
            </a:pPr>
            <a:r>
              <a:rPr lang="ja-JP" altLang="en-US" dirty="0">
                <a:solidFill>
                  <a:srgbClr val="FF0000"/>
                </a:solidFill>
              </a:rPr>
              <a:t>予約語</a:t>
            </a:r>
            <a:r>
              <a:rPr lang="ja-JP" altLang="en-US" dirty="0"/>
              <a:t>と同じ変数名は不可等、</a:t>
            </a:r>
            <a:r>
              <a:rPr lang="en-US" altLang="ja-JP" dirty="0"/>
              <a:t/>
            </a:r>
            <a:br>
              <a:rPr lang="en-US" altLang="ja-JP" dirty="0"/>
            </a:br>
            <a:r>
              <a:rPr lang="ja-JP" altLang="en-US" dirty="0">
                <a:solidFill>
                  <a:srgbClr val="FF0000"/>
                </a:solidFill>
              </a:rPr>
              <a:t>命名規則</a:t>
            </a:r>
            <a:r>
              <a:rPr lang="ja-JP" altLang="en-US" dirty="0"/>
              <a:t>が存在する</a:t>
            </a:r>
            <a:endParaRPr lang="en-US" altLang="ja-JP" dirty="0"/>
          </a:p>
          <a:p>
            <a:pPr marL="0" indent="0">
              <a:buNone/>
            </a:pP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59</a:t>
            </a:fld>
            <a:endParaRPr kumimoji="1" lang="ja-JP" altLang="en-US"/>
          </a:p>
        </p:txBody>
      </p:sp>
    </p:spTree>
    <p:extLst>
      <p:ext uri="{BB962C8B-B14F-4D97-AF65-F5344CB8AC3E}">
        <p14:creationId xmlns:p14="http://schemas.microsoft.com/office/powerpoint/2010/main" val="21145190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400" dirty="0" smtClean="0"/>
              <a:t>DX</a:t>
            </a:r>
            <a:r>
              <a:rPr lang="ja-JP" altLang="en-US" sz="4400" dirty="0"/>
              <a:t>事例：真空ポンプの</a:t>
            </a:r>
            <a:r>
              <a:rPr lang="en-US" altLang="ja-JP" sz="4400" dirty="0"/>
              <a:t>CBM</a:t>
            </a:r>
            <a:r>
              <a:rPr lang="ja-JP" altLang="en-US" sz="4400" dirty="0"/>
              <a:t>化</a:t>
            </a:r>
            <a:endParaRPr kumimoji="1" lang="ja-JP" altLang="en-US" sz="4400" dirty="0"/>
          </a:p>
        </p:txBody>
      </p:sp>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t>6</a:t>
            </a:fld>
            <a:endParaRPr kumimoji="1" lang="ja-JP" altLang="en-US"/>
          </a:p>
        </p:txBody>
      </p:sp>
      <p:sp>
        <p:nvSpPr>
          <p:cNvPr id="12" name="コンテンツ プレースホルダー 2">
            <a:extLst>
              <a:ext uri="{FF2B5EF4-FFF2-40B4-BE49-F238E27FC236}">
                <a16:creationId xmlns:a16="http://schemas.microsoft.com/office/drawing/2014/main" id="{20F3460E-65D1-4D21-A0B6-BE10AF1CD539}"/>
              </a:ext>
            </a:extLst>
          </p:cNvPr>
          <p:cNvSpPr>
            <a:spLocks noGrp="1"/>
          </p:cNvSpPr>
          <p:nvPr>
            <p:ph idx="1"/>
          </p:nvPr>
        </p:nvSpPr>
        <p:spPr>
          <a:xfrm>
            <a:off x="6752757" y="6595603"/>
            <a:ext cx="5439243" cy="265652"/>
          </a:xfrm>
        </p:spPr>
        <p:txBody>
          <a:bodyPr>
            <a:normAutofit fontScale="77500" lnSpcReduction="20000"/>
          </a:bodyPr>
          <a:lstStyle/>
          <a:p>
            <a:pPr marL="0" indent="0">
              <a:buNone/>
            </a:pPr>
            <a:r>
              <a:rPr lang="ja-JP" altLang="en-US" sz="1600" dirty="0" smtClean="0"/>
              <a:t>参考：　オムロン株式会社　</a:t>
            </a:r>
            <a:r>
              <a:rPr lang="en-US" altLang="ja-JP" sz="1600" dirty="0"/>
              <a:t> </a:t>
            </a:r>
            <a:r>
              <a:rPr lang="en-US" altLang="ja-JP" sz="1600" dirty="0">
                <a:hlinkClick r:id="rId3"/>
              </a:rPr>
              <a:t>https://www.fa.omron.co.jp/solution/case/our_007/</a:t>
            </a:r>
            <a:endParaRPr lang="en-US" altLang="ja-JP" sz="1600" dirty="0"/>
          </a:p>
        </p:txBody>
      </p:sp>
      <p:sp>
        <p:nvSpPr>
          <p:cNvPr id="13" name="正方形/長方形 12">
            <a:extLst>
              <a:ext uri="{FF2B5EF4-FFF2-40B4-BE49-F238E27FC236}">
                <a16:creationId xmlns:a16="http://schemas.microsoft.com/office/drawing/2014/main" id="{F87A52FD-8859-4018-A6F3-4DB624111EA4}"/>
              </a:ext>
            </a:extLst>
          </p:cNvPr>
          <p:cNvSpPr/>
          <p:nvPr/>
        </p:nvSpPr>
        <p:spPr>
          <a:xfrm>
            <a:off x="175202" y="4485963"/>
            <a:ext cx="12016797" cy="2246769"/>
          </a:xfrm>
          <a:prstGeom prst="rect">
            <a:avLst/>
          </a:prstGeom>
          <a:noFill/>
          <a:ln>
            <a:noFill/>
          </a:ln>
        </p:spPr>
        <p:txBody>
          <a:bodyPr wrap="square">
            <a:spAutoFit/>
          </a:bodyPr>
          <a:lstStyle/>
          <a:p>
            <a:r>
              <a:rPr lang="ja-JP" altLang="en-US" sz="2800" dirty="0" smtClean="0">
                <a:latin typeface="UD デジタル 教科書体 NK-R" panose="02020400000000000000" pitchFamily="18" charset="-128"/>
                <a:ea typeface="UD デジタル 教科書体 NK-R" panose="02020400000000000000" pitchFamily="18" charset="-128"/>
              </a:rPr>
              <a:t>オムロン野洲工場の</a:t>
            </a:r>
            <a:r>
              <a:rPr lang="ja-JP" altLang="en-US" sz="2800" dirty="0">
                <a:latin typeface="UD デジタル 教科書体 NK-R" panose="02020400000000000000" pitchFamily="18" charset="-128"/>
                <a:ea typeface="UD デジタル 教科書体 NK-R" panose="02020400000000000000" pitchFamily="18" charset="-128"/>
              </a:rPr>
              <a:t>半導体</a:t>
            </a:r>
            <a:r>
              <a:rPr lang="ja-JP" altLang="en-US" sz="2800" dirty="0" smtClean="0">
                <a:latin typeface="UD デジタル 教科書体 NK-R" panose="02020400000000000000" pitchFamily="18" charset="-128"/>
                <a:ea typeface="UD デジタル 教科書体 NK-R" panose="02020400000000000000" pitchFamily="18" charset="-128"/>
              </a:rPr>
              <a:t>製造ライン</a:t>
            </a:r>
            <a:endParaRPr lang="en-US" altLang="ja-JP" sz="2800" dirty="0" smtClean="0">
              <a:latin typeface="UD デジタル 教科書体 NK-R" panose="02020400000000000000" pitchFamily="18" charset="-128"/>
              <a:ea typeface="UD デジタル 教科書体 NK-R" panose="02020400000000000000" pitchFamily="18" charset="-128"/>
            </a:endParaRPr>
          </a:p>
          <a:p>
            <a:r>
              <a:rPr lang="ja-JP" altLang="en-US" sz="2800" dirty="0" smtClean="0">
                <a:latin typeface="UD デジタル 教科書体 NK-R" panose="02020400000000000000" pitchFamily="18" charset="-128"/>
                <a:ea typeface="UD デジタル 教科書体 NK-R" panose="02020400000000000000" pitchFamily="18" charset="-128"/>
              </a:rPr>
              <a:t>成膜装置用真空ポンプは使用し続けていると生成物の増加を原因とした</a:t>
            </a:r>
            <a:endParaRPr lang="en-US" altLang="ja-JP" sz="2800" dirty="0" smtClean="0">
              <a:latin typeface="UD デジタル 教科書体 NK-R" panose="02020400000000000000" pitchFamily="18" charset="-128"/>
              <a:ea typeface="UD デジタル 教科書体 NK-R" panose="02020400000000000000" pitchFamily="18" charset="-128"/>
            </a:endParaRPr>
          </a:p>
          <a:p>
            <a:r>
              <a:rPr lang="ja-JP" altLang="en-US" sz="2800" dirty="0" smtClean="0">
                <a:latin typeface="UD デジタル 教科書体 NK-R" panose="02020400000000000000" pitchFamily="18" charset="-128"/>
                <a:ea typeface="UD デジタル 教科書体 NK-R" panose="02020400000000000000" pitchFamily="18" charset="-128"/>
              </a:rPr>
              <a:t>突発的な停止が発生する。</a:t>
            </a:r>
            <a:endParaRPr lang="en-US" altLang="ja-JP" sz="2800" dirty="0" smtClean="0">
              <a:latin typeface="UD デジタル 教科書体 NK-R" panose="02020400000000000000" pitchFamily="18" charset="-128"/>
              <a:ea typeface="UD デジタル 教科書体 NK-R" panose="02020400000000000000" pitchFamily="18" charset="-128"/>
            </a:endParaRPr>
          </a:p>
          <a:p>
            <a:r>
              <a:rPr lang="ja-JP" altLang="en-US" sz="2800" dirty="0" smtClean="0">
                <a:latin typeface="UD デジタル 教科書体 NK-R" panose="02020400000000000000" pitchFamily="18" charset="-128"/>
                <a:ea typeface="UD デジタル 教科書体 NK-R" panose="02020400000000000000" pitchFamily="18" charset="-128"/>
              </a:rPr>
              <a:t>センサにより常時監視を行い、必要なタイミングでのみメンテナンスを行うことで突発故障をゼロにした。</a:t>
            </a:r>
            <a:endParaRPr lang="en-US" altLang="zh-TW" sz="2800" dirty="0" smtClean="0">
              <a:latin typeface="UD デジタル 教科書体 NK-R" panose="02020400000000000000" pitchFamily="18" charset="-128"/>
              <a:ea typeface="UD デジタル 教科書体 NK-R" panose="02020400000000000000" pitchFamily="18" charset="-128"/>
            </a:endParaRPr>
          </a:p>
        </p:txBody>
      </p:sp>
      <p:pic>
        <p:nvPicPr>
          <p:cNvPr id="2050" name="Picture 2" descr="ポンプ内部の変化を捉える特徴量"/>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849" y="1117020"/>
            <a:ext cx="5751236" cy="323507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振動予兆現場"/>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3601" y="1117019"/>
            <a:ext cx="5751236" cy="3235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326612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角丸四角形 5"/>
          <p:cNvSpPr/>
          <p:nvPr/>
        </p:nvSpPr>
        <p:spPr>
          <a:xfrm>
            <a:off x="1524000" y="2400301"/>
            <a:ext cx="3340100" cy="761999"/>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dirty="0" smtClean="0"/>
              <a:t>値の代入</a:t>
            </a:r>
            <a:endParaRPr kumimoji="1" lang="ja-JP" altLang="en-US" dirty="0"/>
          </a:p>
        </p:txBody>
      </p:sp>
      <p:sp>
        <p:nvSpPr>
          <p:cNvPr id="3" name="コンテンツ プレースホルダー 2"/>
          <p:cNvSpPr>
            <a:spLocks noGrp="1"/>
          </p:cNvSpPr>
          <p:nvPr>
            <p:ph idx="1"/>
          </p:nvPr>
        </p:nvSpPr>
        <p:spPr>
          <a:xfrm>
            <a:off x="774701" y="1016000"/>
            <a:ext cx="11010900" cy="5613400"/>
          </a:xfrm>
        </p:spPr>
        <p:txBody>
          <a:bodyPr>
            <a:normAutofit/>
          </a:bodyPr>
          <a:lstStyle/>
          <a:p>
            <a:pPr marL="0" indent="0">
              <a:buNone/>
            </a:pPr>
            <a:r>
              <a:rPr lang="ja-JP" altLang="en-US" dirty="0"/>
              <a:t>宣言</a:t>
            </a:r>
            <a:r>
              <a:rPr lang="ja-JP" altLang="en-US" dirty="0" smtClean="0"/>
              <a:t>した変数に値を入れること</a:t>
            </a:r>
            <a:endParaRPr lang="en-US" altLang="ja-JP" dirty="0" smtClean="0"/>
          </a:p>
          <a:p>
            <a:pPr marL="0" indent="0">
              <a:buNone/>
            </a:pPr>
            <a:r>
              <a:rPr kumimoji="1" lang="ja-JP" altLang="en-US" dirty="0" smtClean="0"/>
              <a:t>代入は</a:t>
            </a:r>
            <a:r>
              <a:rPr lang="ja-JP" altLang="en-US" dirty="0"/>
              <a:t>以下</a:t>
            </a:r>
            <a:r>
              <a:rPr kumimoji="1" lang="ja-JP" altLang="en-US" dirty="0" smtClean="0"/>
              <a:t>のようにして行われる</a:t>
            </a:r>
            <a:endParaRPr kumimoji="1" lang="en-US" altLang="ja-JP" dirty="0" smtClean="0"/>
          </a:p>
          <a:p>
            <a:pPr marL="0" indent="0">
              <a:buNone/>
            </a:pPr>
            <a:r>
              <a:rPr lang="ja-JP" altLang="en-US" dirty="0" smtClean="0"/>
              <a:t>　</a:t>
            </a:r>
            <a:r>
              <a:rPr lang="en-US" altLang="ja-JP" dirty="0" smtClean="0"/>
              <a:t>	</a:t>
            </a:r>
            <a:r>
              <a:rPr lang="en-US" altLang="ja-JP" dirty="0" smtClean="0">
                <a:solidFill>
                  <a:schemeClr val="accent1">
                    <a:lumMod val="75000"/>
                  </a:schemeClr>
                </a:solidFill>
              </a:rPr>
              <a:t>$</a:t>
            </a:r>
            <a:r>
              <a:rPr lang="ja-JP" altLang="en-US" dirty="0" smtClean="0">
                <a:solidFill>
                  <a:srgbClr val="FF0000"/>
                </a:solidFill>
              </a:rPr>
              <a:t>変数名 </a:t>
            </a:r>
            <a:r>
              <a:rPr lang="en-US" altLang="ja-JP" dirty="0" smtClean="0"/>
              <a:t>= </a:t>
            </a:r>
            <a:r>
              <a:rPr lang="ja-JP" altLang="en-US" dirty="0" smtClean="0"/>
              <a:t>値</a:t>
            </a:r>
            <a:r>
              <a:rPr lang="en-US" altLang="ja-JP" dirty="0" smtClean="0"/>
              <a:t>;</a:t>
            </a:r>
          </a:p>
          <a:p>
            <a:pPr marL="0" indent="0">
              <a:buNone/>
            </a:pPr>
            <a:endParaRPr lang="en-US" altLang="ja-JP" dirty="0"/>
          </a:p>
          <a:p>
            <a:pPr marL="0" indent="0">
              <a:buNone/>
            </a:pPr>
            <a:r>
              <a:rPr lang="en-US" altLang="ja-JP" dirty="0" smtClean="0"/>
              <a:t>PHP</a:t>
            </a:r>
            <a:r>
              <a:rPr lang="ja-JP" altLang="en-US" dirty="0" smtClean="0"/>
              <a:t>では </a:t>
            </a:r>
            <a:r>
              <a:rPr lang="en-US" altLang="ja-JP" dirty="0" smtClean="0">
                <a:solidFill>
                  <a:srgbClr val="FF0000"/>
                </a:solidFill>
              </a:rPr>
              <a:t>=</a:t>
            </a:r>
            <a:r>
              <a:rPr lang="en-US" altLang="ja-JP" dirty="0" smtClean="0"/>
              <a:t> </a:t>
            </a:r>
            <a:r>
              <a:rPr lang="ja-JP" altLang="en-US" dirty="0" smtClean="0"/>
              <a:t>は等しいという意味ではなく</a:t>
            </a:r>
            <a:r>
              <a:rPr lang="en-US" altLang="ja-JP" dirty="0" smtClean="0"/>
              <a:t/>
            </a:r>
            <a:br>
              <a:rPr lang="en-US" altLang="ja-JP" dirty="0" smtClean="0"/>
            </a:br>
            <a:r>
              <a:rPr lang="ja-JP" altLang="en-US" dirty="0" smtClean="0">
                <a:solidFill>
                  <a:srgbClr val="FF0000"/>
                </a:solidFill>
              </a:rPr>
              <a:t>右側の値を左側に代入するという意味</a:t>
            </a:r>
            <a:endParaRPr lang="en-US" altLang="ja-JP" dirty="0" smtClean="0">
              <a:solidFill>
                <a:srgbClr val="FF0000"/>
              </a:solidFill>
            </a:endParaRPr>
          </a:p>
          <a:p>
            <a:pPr marL="0" indent="0">
              <a:buNone/>
            </a:pPr>
            <a:r>
              <a:rPr lang="ja-JP" altLang="en-US" dirty="0"/>
              <a:t>一つ</a:t>
            </a:r>
            <a:r>
              <a:rPr lang="ja-JP" altLang="en-US" dirty="0" smtClean="0"/>
              <a:t>の変数に格納できる値は一つまで</a:t>
            </a:r>
            <a:r>
              <a:rPr lang="en-US" altLang="ja-JP" dirty="0" smtClean="0"/>
              <a:t/>
            </a:r>
            <a:br>
              <a:rPr lang="en-US" altLang="ja-JP" dirty="0" smtClean="0"/>
            </a:br>
            <a:r>
              <a:rPr lang="ja-JP" altLang="en-US" dirty="0" smtClean="0"/>
              <a:t>更に代入すると</a:t>
            </a:r>
            <a:r>
              <a:rPr lang="ja-JP" altLang="en-US" dirty="0" smtClean="0">
                <a:solidFill>
                  <a:srgbClr val="FF0000"/>
                </a:solidFill>
              </a:rPr>
              <a:t>元の値は破棄される</a:t>
            </a:r>
            <a:endParaRPr lang="en-US" altLang="ja-JP" dirty="0" smtClean="0">
              <a:solidFill>
                <a:srgbClr val="FF0000"/>
              </a:solidFill>
            </a:endParaRPr>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60</a:t>
            </a:fld>
            <a:endParaRPr kumimoji="1" lang="ja-JP" altLang="en-US"/>
          </a:p>
        </p:txBody>
      </p:sp>
    </p:spTree>
    <p:extLst>
      <p:ext uri="{BB962C8B-B14F-4D97-AF65-F5344CB8AC3E}">
        <p14:creationId xmlns:p14="http://schemas.microsoft.com/office/powerpoint/2010/main" val="24062308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変数の値の表示</a:t>
            </a:r>
            <a:endParaRPr kumimoji="1" lang="ja-JP" altLang="en-US" dirty="0"/>
          </a:p>
        </p:txBody>
      </p:sp>
      <p:sp>
        <p:nvSpPr>
          <p:cNvPr id="3" name="コンテンツ プレースホルダー 2"/>
          <p:cNvSpPr>
            <a:spLocks noGrp="1"/>
          </p:cNvSpPr>
          <p:nvPr>
            <p:ph idx="1"/>
          </p:nvPr>
        </p:nvSpPr>
        <p:spPr>
          <a:xfrm>
            <a:off x="624114" y="1825625"/>
            <a:ext cx="11146972" cy="790575"/>
          </a:xfrm>
          <a:ln>
            <a:noFill/>
          </a:ln>
        </p:spPr>
        <p:txBody>
          <a:bodyPr/>
          <a:lstStyle/>
          <a:p>
            <a:pPr marL="0" indent="0">
              <a:buNone/>
            </a:pPr>
            <a:r>
              <a:rPr kumimoji="1" lang="ja-JP" altLang="en-US" dirty="0" smtClean="0"/>
              <a:t>変数に格納されている値は</a:t>
            </a:r>
            <a:r>
              <a:rPr kumimoji="1" lang="en-US" altLang="ja-JP" dirty="0" smtClean="0"/>
              <a:t>echo</a:t>
            </a:r>
            <a:r>
              <a:rPr kumimoji="1" lang="ja-JP" altLang="en-US" dirty="0" smtClean="0"/>
              <a:t>で表示できる</a:t>
            </a:r>
            <a:endParaRPr kumimoji="1" lang="en-US" altLang="ja-JP" dirty="0" smtClean="0"/>
          </a:p>
          <a:p>
            <a:pPr marL="0" indent="0">
              <a:buNone/>
            </a:pPr>
            <a:endParaRPr kumimoji="1" lang="en-US" altLang="ja-JP" dirty="0" smtClean="0"/>
          </a:p>
        </p:txBody>
      </p:sp>
      <p:sp>
        <p:nvSpPr>
          <p:cNvPr id="6" name="スライド番号プレースホルダー 5"/>
          <p:cNvSpPr>
            <a:spLocks noGrp="1"/>
          </p:cNvSpPr>
          <p:nvPr>
            <p:ph type="sldNum" sz="quarter" idx="12"/>
          </p:nvPr>
        </p:nvSpPr>
        <p:spPr/>
        <p:txBody>
          <a:bodyPr/>
          <a:lstStyle/>
          <a:p>
            <a:fld id="{DDAA87E6-26F4-4CAD-96E5-E55ED5D15559}" type="slidenum">
              <a:rPr kumimoji="1" lang="ja-JP" altLang="en-US" smtClean="0"/>
              <a:t>61</a:t>
            </a:fld>
            <a:endParaRPr kumimoji="1" lang="ja-JP" altLang="en-US"/>
          </a:p>
        </p:txBody>
      </p:sp>
      <p:grpSp>
        <p:nvGrpSpPr>
          <p:cNvPr id="4" name="グループ化 3"/>
          <p:cNvGrpSpPr/>
          <p:nvPr/>
        </p:nvGrpSpPr>
        <p:grpSpPr>
          <a:xfrm>
            <a:off x="3092450" y="3084310"/>
            <a:ext cx="4953000" cy="965200"/>
            <a:chOff x="3384550" y="3098800"/>
            <a:chExt cx="4953000" cy="965200"/>
          </a:xfrm>
        </p:grpSpPr>
        <p:sp>
          <p:nvSpPr>
            <p:cNvPr id="11" name="角丸四角形 10"/>
            <p:cNvSpPr/>
            <p:nvPr/>
          </p:nvSpPr>
          <p:spPr>
            <a:xfrm>
              <a:off x="4025900" y="3098800"/>
              <a:ext cx="3746500" cy="965200"/>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コンテンツ プレースホルダー 2"/>
            <p:cNvSpPr txBox="1">
              <a:spLocks/>
            </p:cNvSpPr>
            <p:nvPr/>
          </p:nvSpPr>
          <p:spPr>
            <a:xfrm>
              <a:off x="3384550" y="3208135"/>
              <a:ext cx="4953000" cy="717549"/>
            </a:xfrm>
            <a:prstGeom prst="rect">
              <a:avLst/>
            </a:prstGeom>
            <a:noFill/>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en-US" altLang="ja-JP" dirty="0" smtClean="0"/>
                <a:t>echo </a:t>
              </a:r>
              <a:r>
                <a:rPr lang="en-US" altLang="ja-JP" dirty="0" smtClean="0">
                  <a:solidFill>
                    <a:schemeClr val="accent1">
                      <a:lumMod val="75000"/>
                    </a:schemeClr>
                  </a:solidFill>
                </a:rPr>
                <a:t>$</a:t>
              </a:r>
              <a:r>
                <a:rPr lang="ja-JP" altLang="en-US" dirty="0" smtClean="0">
                  <a:solidFill>
                    <a:srgbClr val="FF0000"/>
                  </a:solidFill>
                </a:rPr>
                <a:t>変数名</a:t>
              </a:r>
              <a:r>
                <a:rPr lang="en-US" altLang="ja-JP" dirty="0" smtClean="0"/>
                <a:t>;</a:t>
              </a:r>
              <a:endParaRPr lang="ja-JP" altLang="en-US" dirty="0"/>
            </a:p>
          </p:txBody>
        </p:sp>
      </p:grpSp>
    </p:spTree>
    <p:extLst>
      <p:ext uri="{BB962C8B-B14F-4D97-AF65-F5344CB8AC3E}">
        <p14:creationId xmlns:p14="http://schemas.microsoft.com/office/powerpoint/2010/main" val="163237024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やって</a:t>
            </a:r>
            <a:r>
              <a:rPr lang="ja-JP" altLang="en-US" dirty="0" smtClean="0"/>
              <a:t>みよう：変数</a:t>
            </a:r>
            <a:endParaRPr kumimoji="1" lang="ja-JP" altLang="en-US" dirty="0"/>
          </a:p>
        </p:txBody>
      </p:sp>
      <p:sp>
        <p:nvSpPr>
          <p:cNvPr id="3" name="コンテンツ プレースホルダー 2"/>
          <p:cNvSpPr>
            <a:spLocks noGrp="1"/>
          </p:cNvSpPr>
          <p:nvPr>
            <p:ph idx="1"/>
          </p:nvPr>
        </p:nvSpPr>
        <p:spPr>
          <a:xfrm>
            <a:off x="5397500" y="1574799"/>
            <a:ext cx="6794500" cy="2679701"/>
          </a:xfrm>
        </p:spPr>
        <p:txBody>
          <a:bodyPr>
            <a:normAutofit/>
          </a:bodyPr>
          <a:lstStyle/>
          <a:p>
            <a:pPr marL="0" indent="0">
              <a:buNone/>
            </a:pPr>
            <a:r>
              <a:rPr lang="en-US" altLang="ja-JP" dirty="0" smtClean="0"/>
              <a:t>03_var.php</a:t>
            </a:r>
            <a:r>
              <a:rPr lang="ja-JP" altLang="en-US" dirty="0"/>
              <a:t>を新規作成して</a:t>
            </a:r>
            <a:r>
              <a:rPr lang="en-US" altLang="ja-JP" dirty="0"/>
              <a:t/>
            </a:r>
            <a:br>
              <a:rPr lang="en-US" altLang="ja-JP" dirty="0"/>
            </a:br>
            <a:r>
              <a:rPr lang="ja-JP" altLang="en-US" dirty="0"/>
              <a:t>コーディングして</a:t>
            </a:r>
            <a:r>
              <a:rPr lang="ja-JP" altLang="en-US" dirty="0" smtClean="0"/>
              <a:t>みましょう</a:t>
            </a:r>
            <a:endParaRPr lang="en-US" altLang="ja-JP" dirty="0" smtClean="0"/>
          </a:p>
          <a:p>
            <a:pPr marL="0" indent="0">
              <a:buNone/>
            </a:pPr>
            <a:r>
              <a:rPr lang="ja-JP" altLang="en-US" dirty="0" smtClean="0"/>
              <a:t>（コードは</a:t>
            </a:r>
            <a:r>
              <a:rPr lang="en-US" altLang="ja-JP" dirty="0" smtClean="0"/>
              <a:t>PHP</a:t>
            </a:r>
            <a:r>
              <a:rPr lang="ja-JP" altLang="en-US" dirty="0" smtClean="0"/>
              <a:t>部分のみを</a:t>
            </a:r>
            <a:r>
              <a:rPr lang="en-US" altLang="ja-JP" dirty="0" smtClean="0"/>
              <a:t/>
            </a:r>
            <a:br>
              <a:rPr lang="en-US" altLang="ja-JP" dirty="0" smtClean="0"/>
            </a:br>
            <a:r>
              <a:rPr lang="en-US" altLang="ja-JP" dirty="0" smtClean="0"/>
              <a:t>  </a:t>
            </a:r>
            <a:r>
              <a:rPr lang="ja-JP" altLang="en-US" dirty="0" smtClean="0"/>
              <a:t>記述しています</a:t>
            </a:r>
            <a:r>
              <a:rPr lang="en-US" altLang="ja-JP" dirty="0" smtClean="0"/>
              <a:t>)</a:t>
            </a:r>
            <a:endParaRPr lang="ja-JP" altLang="en-US" dirty="0"/>
          </a:p>
          <a:p>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62</a:t>
            </a:fld>
            <a:endParaRPr kumimoji="1" lang="ja-JP" altLang="en-US"/>
          </a:p>
        </p:txBody>
      </p:sp>
      <p:pic>
        <p:nvPicPr>
          <p:cNvPr id="6" name="図 5"/>
          <p:cNvPicPr>
            <a:picLocks noChangeAspect="1"/>
          </p:cNvPicPr>
          <p:nvPr/>
        </p:nvPicPr>
        <p:blipFill>
          <a:blip r:embed="rId2"/>
          <a:stretch>
            <a:fillRect/>
          </a:stretch>
        </p:blipFill>
        <p:spPr>
          <a:xfrm>
            <a:off x="0" y="1093614"/>
            <a:ext cx="5510386" cy="5510386"/>
          </a:xfrm>
          <a:prstGeom prst="rect">
            <a:avLst/>
          </a:prstGeom>
        </p:spPr>
      </p:pic>
    </p:spTree>
    <p:extLst>
      <p:ext uri="{BB962C8B-B14F-4D97-AF65-F5344CB8AC3E}">
        <p14:creationId xmlns:p14="http://schemas.microsoft.com/office/powerpoint/2010/main" val="86629371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変数</a:t>
            </a:r>
            <a:r>
              <a:rPr lang="ja-JP" altLang="en-US" dirty="0" smtClean="0"/>
              <a:t>の結合表示</a:t>
            </a:r>
            <a:endParaRPr kumimoji="1" lang="ja-JP" altLang="en-US" dirty="0"/>
          </a:p>
        </p:txBody>
      </p:sp>
      <p:sp>
        <p:nvSpPr>
          <p:cNvPr id="3" name="コンテンツ プレースホルダー 2"/>
          <p:cNvSpPr>
            <a:spLocks noGrp="1"/>
          </p:cNvSpPr>
          <p:nvPr>
            <p:ph idx="1"/>
          </p:nvPr>
        </p:nvSpPr>
        <p:spPr>
          <a:xfrm>
            <a:off x="1047750" y="4508499"/>
            <a:ext cx="10096500" cy="1955801"/>
          </a:xfrm>
        </p:spPr>
        <p:txBody>
          <a:bodyPr>
            <a:normAutofit/>
          </a:bodyPr>
          <a:lstStyle/>
          <a:p>
            <a:pPr marL="0" indent="0">
              <a:buNone/>
            </a:pPr>
            <a:r>
              <a:rPr kumimoji="1" lang="en-US" altLang="ja-JP" dirty="0" smtClean="0"/>
              <a:t>echo</a:t>
            </a:r>
            <a:r>
              <a:rPr kumimoji="1" lang="ja-JP" altLang="en-US" dirty="0" smtClean="0"/>
              <a:t>は複数の変数（あるいは文字列）を</a:t>
            </a:r>
            <a:r>
              <a:rPr kumimoji="1" lang="en-US" altLang="ja-JP" dirty="0" smtClean="0"/>
              <a:t/>
            </a:r>
            <a:br>
              <a:rPr kumimoji="1" lang="en-US" altLang="ja-JP" dirty="0" smtClean="0"/>
            </a:br>
            <a:r>
              <a:rPr kumimoji="1" lang="ja-JP" altLang="en-US" dirty="0" smtClean="0"/>
              <a:t>カンマ区切りで記述することで</a:t>
            </a:r>
            <a:r>
              <a:rPr lang="en-US" altLang="ja-JP" dirty="0"/>
              <a:t/>
            </a:r>
            <a:br>
              <a:rPr lang="en-US" altLang="ja-JP" dirty="0"/>
            </a:br>
            <a:r>
              <a:rPr lang="ja-JP" altLang="en-US" dirty="0" smtClean="0"/>
              <a:t>それらを</a:t>
            </a:r>
            <a:r>
              <a:rPr kumimoji="1" lang="ja-JP" altLang="en-US" dirty="0" smtClean="0"/>
              <a:t>結合した</a:t>
            </a:r>
            <a:r>
              <a:rPr lang="ja-JP" altLang="en-US" dirty="0"/>
              <a:t>文字列として</a:t>
            </a:r>
            <a:r>
              <a:rPr kumimoji="1" lang="ja-JP" altLang="en-US" dirty="0" smtClean="0"/>
              <a:t>表示ができる</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63</a:t>
            </a:fld>
            <a:endParaRPr kumimoji="1" lang="ja-JP" altLang="en-US"/>
          </a:p>
        </p:txBody>
      </p:sp>
      <p:grpSp>
        <p:nvGrpSpPr>
          <p:cNvPr id="8" name="グループ化 7"/>
          <p:cNvGrpSpPr/>
          <p:nvPr/>
        </p:nvGrpSpPr>
        <p:grpSpPr>
          <a:xfrm>
            <a:off x="1379883" y="2108402"/>
            <a:ext cx="9144000" cy="1407910"/>
            <a:chOff x="1354483" y="3084310"/>
            <a:chExt cx="9144000" cy="965200"/>
          </a:xfrm>
        </p:grpSpPr>
        <p:sp>
          <p:nvSpPr>
            <p:cNvPr id="6" name="角丸四角形 5"/>
            <p:cNvSpPr/>
            <p:nvPr/>
          </p:nvSpPr>
          <p:spPr>
            <a:xfrm>
              <a:off x="1905000" y="3084310"/>
              <a:ext cx="7924799" cy="965200"/>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コンテンツ プレースホルダー 2"/>
            <p:cNvSpPr txBox="1">
              <a:spLocks/>
            </p:cNvSpPr>
            <p:nvPr/>
          </p:nvSpPr>
          <p:spPr>
            <a:xfrm>
              <a:off x="1354483" y="3331961"/>
              <a:ext cx="9144000" cy="717549"/>
            </a:xfrm>
            <a:prstGeom prst="rect">
              <a:avLst/>
            </a:prstGeom>
            <a:noFill/>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en-US" altLang="ja-JP" dirty="0" smtClean="0"/>
                <a:t>echo $</a:t>
              </a:r>
              <a:r>
                <a:rPr lang="ja-JP" altLang="en-US" dirty="0" smtClean="0"/>
                <a:t>変数名</a:t>
              </a:r>
              <a:r>
                <a:rPr lang="en-US" altLang="ja-JP" dirty="0" smtClean="0">
                  <a:solidFill>
                    <a:srgbClr val="FF0000"/>
                  </a:solidFill>
                </a:rPr>
                <a:t>,"</a:t>
              </a:r>
              <a:r>
                <a:rPr lang="ja-JP" altLang="en-US" dirty="0" smtClean="0">
                  <a:solidFill>
                    <a:srgbClr val="FF0000"/>
                  </a:solidFill>
                </a:rPr>
                <a:t>文字列</a:t>
              </a:r>
              <a:r>
                <a:rPr lang="en-US" altLang="ja-JP" dirty="0" smtClean="0">
                  <a:solidFill>
                    <a:srgbClr val="FF0000"/>
                  </a:solidFill>
                </a:rPr>
                <a:t>",$</a:t>
              </a:r>
              <a:r>
                <a:rPr lang="ja-JP" altLang="en-US" dirty="0" smtClean="0">
                  <a:solidFill>
                    <a:srgbClr val="FF0000"/>
                  </a:solidFill>
                </a:rPr>
                <a:t>変数名</a:t>
              </a:r>
              <a:r>
                <a:rPr lang="en-US" altLang="ja-JP" dirty="0" smtClean="0">
                  <a:solidFill>
                    <a:srgbClr val="FF0000"/>
                  </a:solidFill>
                </a:rPr>
                <a:t>,</a:t>
              </a:r>
              <a:r>
                <a:rPr lang="ja-JP" altLang="en-US" dirty="0" smtClean="0">
                  <a:solidFill>
                    <a:srgbClr val="FF0000"/>
                  </a:solidFill>
                </a:rPr>
                <a:t>・</a:t>
              </a:r>
              <a:r>
                <a:rPr lang="ja-JP" altLang="en-US" dirty="0">
                  <a:solidFill>
                    <a:srgbClr val="FF0000"/>
                  </a:solidFill>
                </a:rPr>
                <a:t>・・</a:t>
              </a:r>
              <a:r>
                <a:rPr lang="en-US" altLang="ja-JP" dirty="0" smtClean="0">
                  <a:solidFill>
                    <a:srgbClr val="FF0000"/>
                  </a:solidFill>
                </a:rPr>
                <a:t>;</a:t>
              </a:r>
              <a:endParaRPr lang="ja-JP" altLang="en-US" dirty="0"/>
            </a:p>
          </p:txBody>
        </p:sp>
      </p:grpSp>
    </p:spTree>
    <p:extLst>
      <p:ext uri="{BB962C8B-B14F-4D97-AF65-F5344CB8AC3E}">
        <p14:creationId xmlns:p14="http://schemas.microsoft.com/office/powerpoint/2010/main" val="102139384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算術演算子</a:t>
            </a:r>
            <a:endParaRPr kumimoji="1" lang="ja-JP" altLang="en-US"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3899308218"/>
              </p:ext>
            </p:extLst>
          </p:nvPr>
        </p:nvGraphicFramePr>
        <p:xfrm>
          <a:off x="1955540" y="1054545"/>
          <a:ext cx="8280919" cy="5596056"/>
        </p:xfrm>
        <a:graphic>
          <a:graphicData uri="http://schemas.openxmlformats.org/drawingml/2006/table">
            <a:tbl>
              <a:tblPr>
                <a:tableStyleId>{5C22544A-7EE6-4342-B048-85BDC9FD1C3A}</a:tableStyleId>
              </a:tblPr>
              <a:tblGrid>
                <a:gridCol w="1261282">
                  <a:extLst>
                    <a:ext uri="{9D8B030D-6E8A-4147-A177-3AD203B41FA5}">
                      <a16:colId xmlns:a16="http://schemas.microsoft.com/office/drawing/2014/main" val="20000"/>
                    </a:ext>
                  </a:extLst>
                </a:gridCol>
                <a:gridCol w="2316105">
                  <a:extLst>
                    <a:ext uri="{9D8B030D-6E8A-4147-A177-3AD203B41FA5}">
                      <a16:colId xmlns:a16="http://schemas.microsoft.com/office/drawing/2014/main" val="20001"/>
                    </a:ext>
                  </a:extLst>
                </a:gridCol>
                <a:gridCol w="1167437">
                  <a:extLst>
                    <a:ext uri="{9D8B030D-6E8A-4147-A177-3AD203B41FA5}">
                      <a16:colId xmlns:a16="http://schemas.microsoft.com/office/drawing/2014/main" val="20002"/>
                    </a:ext>
                  </a:extLst>
                </a:gridCol>
                <a:gridCol w="3536095">
                  <a:extLst>
                    <a:ext uri="{9D8B030D-6E8A-4147-A177-3AD203B41FA5}">
                      <a16:colId xmlns:a16="http://schemas.microsoft.com/office/drawing/2014/main" val="20003"/>
                    </a:ext>
                  </a:extLst>
                </a:gridCol>
              </a:tblGrid>
              <a:tr h="699507">
                <a:tc>
                  <a:txBody>
                    <a:bodyPr/>
                    <a:lstStyle/>
                    <a:p>
                      <a:pPr algn="ctr">
                        <a:spcAft>
                          <a:spcPts val="0"/>
                        </a:spcAft>
                      </a:pPr>
                      <a:r>
                        <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rPr>
                        <a:t>演算子</a:t>
                      </a: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spcAft>
                          <a:spcPts val="0"/>
                        </a:spcAft>
                      </a:pPr>
                      <a:r>
                        <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rPr>
                        <a:t>意味</a:t>
                      </a: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spcAft>
                          <a:spcPts val="0"/>
                        </a:spcAft>
                      </a:pPr>
                      <a:r>
                        <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rPr>
                        <a:t>使用例</a:t>
                      </a: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spcAft>
                          <a:spcPts val="0"/>
                        </a:spcAft>
                      </a:pPr>
                      <a:r>
                        <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rPr>
                        <a:t>備考</a:t>
                      </a: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99507">
                <a:tc>
                  <a:txBody>
                    <a:bodyPr/>
                    <a:lstStyle/>
                    <a:p>
                      <a:pPr algn="ctr">
                        <a:spcAft>
                          <a:spcPts val="0"/>
                        </a:spcAft>
                      </a:pPr>
                      <a:r>
                        <a:rPr lang="en-US" sz="2000" kern="100">
                          <a:effectLst/>
                          <a:latin typeface="Tahoma" panose="020B0604030504040204" pitchFamily="34" charset="0"/>
                          <a:ea typeface="Tahoma" panose="020B0604030504040204" pitchFamily="34" charset="0"/>
                          <a:cs typeface="Tahoma" panose="020B0604030504040204" pitchFamily="34" charset="0"/>
                        </a:rPr>
                        <a:t>-</a:t>
                      </a:r>
                      <a:endParaRPr lang="ja-JP" sz="2000" kern="10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rPr>
                        <a:t>符号の反転</a:t>
                      </a: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dirty="0" smtClean="0">
                          <a:effectLst/>
                          <a:latin typeface="Tahoma" panose="020B0604030504040204" pitchFamily="34" charset="0"/>
                          <a:ea typeface="Tahoma" panose="020B0604030504040204" pitchFamily="34" charset="0"/>
                          <a:cs typeface="Tahoma" panose="020B0604030504040204" pitchFamily="34" charset="0"/>
                        </a:rPr>
                        <a:t>-$a</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rPr>
                        <a:t>減算と同じ記号</a:t>
                      </a: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99507">
                <a:tc>
                  <a:txBody>
                    <a:bodyPr/>
                    <a:lstStyle/>
                    <a:p>
                      <a:pPr algn="ctr">
                        <a:spcAft>
                          <a:spcPts val="0"/>
                        </a:spcAft>
                      </a:pPr>
                      <a:r>
                        <a:rPr lang="en-US" sz="2000" kern="100">
                          <a:effectLst/>
                          <a:latin typeface="Tahoma" panose="020B0604030504040204" pitchFamily="34" charset="0"/>
                          <a:ea typeface="Tahoma" panose="020B0604030504040204" pitchFamily="34" charset="0"/>
                          <a:cs typeface="Tahoma" panose="020B0604030504040204" pitchFamily="34" charset="0"/>
                        </a:rPr>
                        <a:t>+</a:t>
                      </a:r>
                      <a:endParaRPr lang="ja-JP" sz="2000" kern="10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rPr>
                        <a:t>加算</a:t>
                      </a: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dirty="0" smtClean="0">
                          <a:effectLst/>
                          <a:latin typeface="Tahoma" panose="020B0604030504040204" pitchFamily="34" charset="0"/>
                          <a:ea typeface="Tahoma" panose="020B0604030504040204" pitchFamily="34" charset="0"/>
                          <a:cs typeface="Tahoma" panose="020B0604030504040204" pitchFamily="34" charset="0"/>
                        </a:rPr>
                        <a:t>$a </a:t>
                      </a:r>
                      <a:r>
                        <a:rPr lang="en-US" sz="2000" kern="100" dirty="0">
                          <a:effectLst/>
                          <a:latin typeface="Tahoma" panose="020B0604030504040204" pitchFamily="34" charset="0"/>
                          <a:ea typeface="Tahoma" panose="020B0604030504040204" pitchFamily="34" charset="0"/>
                          <a:cs typeface="Tahoma" panose="020B0604030504040204" pitchFamily="34" charset="0"/>
                        </a:rPr>
                        <a:t>+ </a:t>
                      </a:r>
                      <a:r>
                        <a:rPr lang="en-US" sz="2000" kern="100" dirty="0" smtClean="0">
                          <a:effectLst/>
                          <a:latin typeface="Tahoma" panose="020B0604030504040204" pitchFamily="34" charset="0"/>
                          <a:ea typeface="Tahoma" panose="020B0604030504040204" pitchFamily="34" charset="0"/>
                          <a:cs typeface="Tahoma" panose="020B0604030504040204" pitchFamily="34" charset="0"/>
                        </a:rPr>
                        <a:t>$b</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dirty="0">
                          <a:effectLst/>
                          <a:latin typeface="Tahoma" panose="020B0604030504040204" pitchFamily="34" charset="0"/>
                          <a:ea typeface="Tahoma" panose="020B0604030504040204" pitchFamily="34" charset="0"/>
                          <a:cs typeface="Tahoma" panose="020B0604030504040204" pitchFamily="34" charset="0"/>
                        </a:rPr>
                        <a:t> </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99507">
                <a:tc>
                  <a:txBody>
                    <a:bodyPr/>
                    <a:lstStyle/>
                    <a:p>
                      <a:pPr algn="ctr">
                        <a:spcAft>
                          <a:spcPts val="0"/>
                        </a:spcAft>
                      </a:pPr>
                      <a:r>
                        <a:rPr lang="en-US" sz="2000" kern="100">
                          <a:effectLst/>
                          <a:latin typeface="Tahoma" panose="020B0604030504040204" pitchFamily="34" charset="0"/>
                          <a:ea typeface="Tahoma" panose="020B0604030504040204" pitchFamily="34" charset="0"/>
                          <a:cs typeface="Tahoma" panose="020B0604030504040204" pitchFamily="34" charset="0"/>
                        </a:rPr>
                        <a:t>-</a:t>
                      </a:r>
                      <a:endParaRPr lang="ja-JP" sz="2000" kern="10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ja-JP" sz="2000" kern="100">
                          <a:effectLst/>
                          <a:latin typeface="Tahoma" panose="020B0604030504040204" pitchFamily="34" charset="0"/>
                          <a:ea typeface="UD デジタル 教科書体 NK-R" panose="02020400000000000000" pitchFamily="18" charset="-128"/>
                          <a:cs typeface="Tahoma" panose="020B0604030504040204" pitchFamily="34" charset="0"/>
                        </a:rPr>
                        <a:t>減算</a:t>
                      </a: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dirty="0" smtClean="0">
                          <a:effectLst/>
                          <a:latin typeface="Tahoma" panose="020B0604030504040204" pitchFamily="34" charset="0"/>
                          <a:ea typeface="Tahoma" panose="020B0604030504040204" pitchFamily="34" charset="0"/>
                          <a:cs typeface="Tahoma" panose="020B0604030504040204" pitchFamily="34" charset="0"/>
                        </a:rPr>
                        <a:t>$a </a:t>
                      </a:r>
                      <a:r>
                        <a:rPr lang="en-US" sz="2000" kern="100" dirty="0">
                          <a:effectLst/>
                          <a:latin typeface="Tahoma" panose="020B0604030504040204" pitchFamily="34" charset="0"/>
                          <a:ea typeface="Tahoma" panose="020B0604030504040204" pitchFamily="34" charset="0"/>
                          <a:cs typeface="Tahoma" panose="020B0604030504040204" pitchFamily="34" charset="0"/>
                        </a:rPr>
                        <a:t>- </a:t>
                      </a:r>
                      <a:r>
                        <a:rPr lang="en-US" sz="2000" kern="100" dirty="0" smtClean="0">
                          <a:effectLst/>
                          <a:latin typeface="Tahoma" panose="020B0604030504040204" pitchFamily="34" charset="0"/>
                          <a:ea typeface="Tahoma" panose="020B0604030504040204" pitchFamily="34" charset="0"/>
                          <a:cs typeface="Tahoma" panose="020B0604030504040204" pitchFamily="34" charset="0"/>
                        </a:rPr>
                        <a:t>$b</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dirty="0">
                          <a:effectLst/>
                          <a:latin typeface="Tahoma" panose="020B0604030504040204" pitchFamily="34" charset="0"/>
                          <a:ea typeface="Tahoma" panose="020B0604030504040204" pitchFamily="34" charset="0"/>
                          <a:cs typeface="Tahoma" panose="020B0604030504040204" pitchFamily="34" charset="0"/>
                        </a:rPr>
                        <a:t> </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699507">
                <a:tc>
                  <a:txBody>
                    <a:bodyPr/>
                    <a:lstStyle/>
                    <a:p>
                      <a:pPr algn="ctr">
                        <a:spcAft>
                          <a:spcPts val="0"/>
                        </a:spcAft>
                      </a:pPr>
                      <a:r>
                        <a:rPr lang="en-US" sz="2000" kern="100">
                          <a:effectLst/>
                          <a:latin typeface="Tahoma" panose="020B0604030504040204" pitchFamily="34" charset="0"/>
                          <a:ea typeface="Tahoma" panose="020B0604030504040204" pitchFamily="34" charset="0"/>
                          <a:cs typeface="Tahoma" panose="020B0604030504040204" pitchFamily="34" charset="0"/>
                        </a:rPr>
                        <a:t>*</a:t>
                      </a:r>
                      <a:endParaRPr lang="ja-JP" sz="2000" kern="10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ja-JP" sz="2000" kern="100">
                          <a:effectLst/>
                          <a:latin typeface="Tahoma" panose="020B0604030504040204" pitchFamily="34" charset="0"/>
                          <a:ea typeface="UD デジタル 教科書体 NK-R" panose="02020400000000000000" pitchFamily="18" charset="-128"/>
                          <a:cs typeface="Tahoma" panose="020B0604030504040204" pitchFamily="34" charset="0"/>
                        </a:rPr>
                        <a:t>乗算</a:t>
                      </a: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dirty="0" smtClean="0">
                          <a:effectLst/>
                          <a:latin typeface="Tahoma" panose="020B0604030504040204" pitchFamily="34" charset="0"/>
                          <a:ea typeface="Tahoma" panose="020B0604030504040204" pitchFamily="34" charset="0"/>
                          <a:cs typeface="Tahoma" panose="020B0604030504040204" pitchFamily="34" charset="0"/>
                        </a:rPr>
                        <a:t>$a </a:t>
                      </a:r>
                      <a:r>
                        <a:rPr lang="en-US" sz="2000" kern="100" dirty="0">
                          <a:effectLst/>
                          <a:latin typeface="Tahoma" panose="020B0604030504040204" pitchFamily="34" charset="0"/>
                          <a:ea typeface="Tahoma" panose="020B0604030504040204" pitchFamily="34" charset="0"/>
                          <a:cs typeface="Tahoma" panose="020B0604030504040204" pitchFamily="34" charset="0"/>
                        </a:rPr>
                        <a:t>* </a:t>
                      </a:r>
                      <a:r>
                        <a:rPr lang="en-US" sz="2000" kern="100" dirty="0" smtClean="0">
                          <a:effectLst/>
                          <a:latin typeface="Tahoma" panose="020B0604030504040204" pitchFamily="34" charset="0"/>
                          <a:ea typeface="Tahoma" panose="020B0604030504040204" pitchFamily="34" charset="0"/>
                          <a:cs typeface="Tahoma" panose="020B0604030504040204" pitchFamily="34" charset="0"/>
                        </a:rPr>
                        <a:t>$b</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dirty="0">
                          <a:effectLst/>
                          <a:latin typeface="Tahoma" panose="020B0604030504040204" pitchFamily="34" charset="0"/>
                          <a:ea typeface="Tahoma" panose="020B0604030504040204" pitchFamily="34" charset="0"/>
                          <a:cs typeface="Tahoma" panose="020B0604030504040204" pitchFamily="34" charset="0"/>
                        </a:rPr>
                        <a:t> </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699507">
                <a:tc>
                  <a:txBody>
                    <a:bodyPr/>
                    <a:lstStyle/>
                    <a:p>
                      <a:pPr algn="ctr">
                        <a:spcAft>
                          <a:spcPts val="0"/>
                        </a:spcAft>
                      </a:pPr>
                      <a:r>
                        <a:rPr lang="en-US" sz="2000" kern="100">
                          <a:effectLst/>
                          <a:latin typeface="Tahoma" panose="020B0604030504040204" pitchFamily="34" charset="0"/>
                          <a:ea typeface="Tahoma" panose="020B0604030504040204" pitchFamily="34" charset="0"/>
                          <a:cs typeface="Tahoma" panose="020B0604030504040204" pitchFamily="34" charset="0"/>
                        </a:rPr>
                        <a:t>/</a:t>
                      </a:r>
                      <a:endParaRPr lang="ja-JP" sz="2000" kern="10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rPr>
                        <a:t>除算</a:t>
                      </a: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dirty="0" smtClean="0">
                          <a:effectLst/>
                          <a:latin typeface="Tahoma" panose="020B0604030504040204" pitchFamily="34" charset="0"/>
                          <a:ea typeface="Tahoma" panose="020B0604030504040204" pitchFamily="34" charset="0"/>
                          <a:cs typeface="Tahoma" panose="020B0604030504040204" pitchFamily="34" charset="0"/>
                        </a:rPr>
                        <a:t>$a </a:t>
                      </a:r>
                      <a:r>
                        <a:rPr lang="en-US" sz="2000" kern="100" dirty="0">
                          <a:effectLst/>
                          <a:latin typeface="Tahoma" panose="020B0604030504040204" pitchFamily="34" charset="0"/>
                          <a:ea typeface="Tahoma" panose="020B0604030504040204" pitchFamily="34" charset="0"/>
                          <a:cs typeface="Tahoma" panose="020B0604030504040204" pitchFamily="34" charset="0"/>
                        </a:rPr>
                        <a:t>/ </a:t>
                      </a:r>
                      <a:r>
                        <a:rPr lang="en-US" sz="2000" kern="100" dirty="0" smtClean="0">
                          <a:effectLst/>
                          <a:latin typeface="Tahoma" panose="020B0604030504040204" pitchFamily="34" charset="0"/>
                          <a:ea typeface="Tahoma" panose="020B0604030504040204" pitchFamily="34" charset="0"/>
                          <a:cs typeface="Tahoma" panose="020B0604030504040204" pitchFamily="34" charset="0"/>
                        </a:rPr>
                        <a:t>$b</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altLang="ja-JP" sz="2000" kern="100" dirty="0" smtClean="0">
                          <a:effectLst/>
                          <a:latin typeface="Tahoma" panose="020B0604030504040204" pitchFamily="34" charset="0"/>
                          <a:ea typeface="UD デジタル 教科書体 NK-R" panose="02020400000000000000" pitchFamily="18" charset="-128"/>
                          <a:cs typeface="Tahoma" panose="020B0604030504040204" pitchFamily="34" charset="0"/>
                        </a:rPr>
                        <a:t>$a / 0</a:t>
                      </a:r>
                      <a:r>
                        <a:rPr lang="ja-JP" altLang="en-US" sz="2000" kern="100" dirty="0" smtClean="0">
                          <a:effectLst/>
                          <a:latin typeface="Tahoma" panose="020B0604030504040204" pitchFamily="34" charset="0"/>
                          <a:ea typeface="UD デジタル 教科書体 NK-R" panose="02020400000000000000" pitchFamily="18" charset="-128"/>
                          <a:cs typeface="Tahoma" panose="020B0604030504040204" pitchFamily="34" charset="0"/>
                        </a:rPr>
                        <a:t>は禁止</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699507">
                <a:tc>
                  <a:txBody>
                    <a:bodyPr/>
                    <a:lstStyle/>
                    <a:p>
                      <a:pPr algn="ctr">
                        <a:spcAft>
                          <a:spcPts val="0"/>
                        </a:spcAft>
                      </a:pPr>
                      <a:r>
                        <a:rPr lang="en-US" sz="2000" kern="100" dirty="0">
                          <a:effectLst/>
                          <a:latin typeface="Tahoma" panose="020B0604030504040204" pitchFamily="34" charset="0"/>
                          <a:ea typeface="Tahoma" panose="020B0604030504040204" pitchFamily="34" charset="0"/>
                          <a:cs typeface="Tahoma" panose="020B0604030504040204" pitchFamily="34" charset="0"/>
                        </a:rPr>
                        <a:t>%</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rPr>
                        <a:t>剰余</a:t>
                      </a:r>
                      <a:r>
                        <a:rPr lang="en-US" sz="2000" kern="100" dirty="0">
                          <a:effectLst/>
                          <a:latin typeface="Tahoma" panose="020B0604030504040204" pitchFamily="34" charset="0"/>
                          <a:ea typeface="Tahoma" panose="020B0604030504040204" pitchFamily="34" charset="0"/>
                          <a:cs typeface="Tahoma" panose="020B0604030504040204" pitchFamily="34" charset="0"/>
                        </a:rPr>
                        <a:t>(</a:t>
                      </a:r>
                      <a:r>
                        <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rPr>
                        <a:t>割った余り</a:t>
                      </a:r>
                      <a:r>
                        <a:rPr lang="en-US" sz="2000" kern="100" dirty="0">
                          <a:effectLst/>
                          <a:latin typeface="Tahoma" panose="020B0604030504040204" pitchFamily="34" charset="0"/>
                          <a:ea typeface="Tahoma" panose="020B0604030504040204" pitchFamily="34" charset="0"/>
                          <a:cs typeface="Tahoma" panose="020B0604030504040204" pitchFamily="34" charset="0"/>
                        </a:rPr>
                        <a:t>)</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dirty="0" smtClean="0">
                          <a:effectLst/>
                          <a:latin typeface="Tahoma" panose="020B0604030504040204" pitchFamily="34" charset="0"/>
                          <a:ea typeface="Tahoma" panose="020B0604030504040204" pitchFamily="34" charset="0"/>
                          <a:cs typeface="Tahoma" panose="020B0604030504040204" pitchFamily="34" charset="0"/>
                        </a:rPr>
                        <a:t>$a </a:t>
                      </a:r>
                      <a:r>
                        <a:rPr lang="en-US" sz="2000" kern="100" dirty="0">
                          <a:effectLst/>
                          <a:latin typeface="Tahoma" panose="020B0604030504040204" pitchFamily="34" charset="0"/>
                          <a:ea typeface="Tahoma" panose="020B0604030504040204" pitchFamily="34" charset="0"/>
                          <a:cs typeface="Tahoma" panose="020B0604030504040204" pitchFamily="34" charset="0"/>
                        </a:rPr>
                        <a:t>% </a:t>
                      </a:r>
                      <a:r>
                        <a:rPr lang="en-US" sz="2000" kern="100" dirty="0" smtClean="0">
                          <a:effectLst/>
                          <a:latin typeface="Tahoma" panose="020B0604030504040204" pitchFamily="34" charset="0"/>
                          <a:ea typeface="Tahoma" panose="020B0604030504040204" pitchFamily="34" charset="0"/>
                          <a:cs typeface="Tahoma" panose="020B0604030504040204" pitchFamily="34" charset="0"/>
                        </a:rPr>
                        <a:t>$b</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rPr>
                        <a:t>整数同士の計算のみ利用可</a:t>
                      </a: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699507">
                <a:tc>
                  <a:txBody>
                    <a:bodyPr/>
                    <a:lstStyle/>
                    <a:p>
                      <a:pPr algn="ctr">
                        <a:spcAft>
                          <a:spcPts val="0"/>
                        </a:spcAft>
                      </a:pPr>
                      <a:r>
                        <a:rPr lang="en-US" altLang="ja-JP" sz="2000" kern="100" dirty="0" smtClean="0">
                          <a:effectLst/>
                          <a:latin typeface="Tahoma" panose="020B0604030504040204" pitchFamily="34" charset="0"/>
                          <a:ea typeface="UD デジタル 教科書体 NK-R" panose="02020400000000000000" pitchFamily="18" charset="-128"/>
                          <a:cs typeface="Tahoma" panose="020B0604030504040204" pitchFamily="34" charset="0"/>
                        </a:rPr>
                        <a:t>**</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ja-JP" altLang="en-US" sz="2000" kern="100" dirty="0" smtClean="0">
                          <a:effectLst/>
                          <a:latin typeface="Tahoma" panose="020B0604030504040204" pitchFamily="34" charset="0"/>
                          <a:ea typeface="UD デジタル 教科書体 NK-R" panose="02020400000000000000" pitchFamily="18" charset="-128"/>
                          <a:cs typeface="Tahoma" panose="020B0604030504040204" pitchFamily="34" charset="0"/>
                        </a:rPr>
                        <a:t>累乗</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altLang="ja-JP" sz="2000" kern="100" dirty="0" smtClean="0">
                          <a:effectLst/>
                          <a:latin typeface="Tahoma" panose="020B0604030504040204" pitchFamily="34" charset="0"/>
                          <a:ea typeface="UD デジタル 教科書体 NK-R" panose="02020400000000000000" pitchFamily="18" charset="-128"/>
                          <a:cs typeface="Tahoma" panose="020B0604030504040204" pitchFamily="34" charset="0"/>
                        </a:rPr>
                        <a:t>$a ** $b</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altLang="ja-JP" sz="2000" kern="100" dirty="0" smtClean="0">
                          <a:effectLst/>
                          <a:latin typeface="Tahoma" panose="020B0604030504040204" pitchFamily="34" charset="0"/>
                          <a:ea typeface="UD デジタル 教科書体 NK-R" panose="02020400000000000000" pitchFamily="18" charset="-128"/>
                          <a:cs typeface="Tahoma" panose="020B0604030504040204" pitchFamily="34" charset="0"/>
                        </a:rPr>
                        <a:t>a</a:t>
                      </a:r>
                      <a:r>
                        <a:rPr lang="ja-JP" altLang="en-US" sz="2000" kern="100" dirty="0" smtClean="0">
                          <a:effectLst/>
                          <a:latin typeface="Tahoma" panose="020B0604030504040204" pitchFamily="34" charset="0"/>
                          <a:ea typeface="UD デジタル 教科書体 NK-R" panose="02020400000000000000" pitchFamily="18" charset="-128"/>
                          <a:cs typeface="Tahoma" panose="020B0604030504040204" pitchFamily="34" charset="0"/>
                        </a:rPr>
                        <a:t>の</a:t>
                      </a:r>
                      <a:r>
                        <a:rPr lang="ja-JP" altLang="en-US" sz="2000" kern="100" dirty="0" err="1" smtClean="0">
                          <a:effectLst/>
                          <a:latin typeface="Tahoma" panose="020B0604030504040204" pitchFamily="34" charset="0"/>
                          <a:ea typeface="UD デジタル 教科書体 NK-R" panose="02020400000000000000" pitchFamily="18" charset="-128"/>
                          <a:cs typeface="Tahoma" panose="020B0604030504040204" pitchFamily="34" charset="0"/>
                        </a:rPr>
                        <a:t>ｂ</a:t>
                      </a:r>
                      <a:r>
                        <a:rPr lang="ja-JP" altLang="en-US" sz="2000" kern="100" dirty="0" smtClean="0">
                          <a:effectLst/>
                          <a:latin typeface="Tahoma" panose="020B0604030504040204" pitchFamily="34" charset="0"/>
                          <a:ea typeface="UD デジタル 教科書体 NK-R" panose="02020400000000000000" pitchFamily="18" charset="-128"/>
                          <a:cs typeface="Tahoma" panose="020B0604030504040204" pitchFamily="34" charset="0"/>
                        </a:rPr>
                        <a:t>乗</a:t>
                      </a:r>
                      <a:endParaRPr lang="en-US" altLang="ja-JP" sz="2000" kern="100" dirty="0" smtClean="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2865" marR="628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7497753"/>
                  </a:ext>
                </a:extLst>
              </a:tr>
            </a:tbl>
          </a:graphicData>
        </a:graphic>
      </p:graphicFrame>
      <p:sp>
        <p:nvSpPr>
          <p:cNvPr id="3" name="スライド番号プレースホルダー 2"/>
          <p:cNvSpPr>
            <a:spLocks noGrp="1"/>
          </p:cNvSpPr>
          <p:nvPr>
            <p:ph type="sldNum" sz="quarter" idx="12"/>
          </p:nvPr>
        </p:nvSpPr>
        <p:spPr/>
        <p:txBody>
          <a:bodyPr/>
          <a:lstStyle/>
          <a:p>
            <a:fld id="{DDAA87E6-26F4-4CAD-96E5-E55ED5D15559}" type="slidenum">
              <a:rPr kumimoji="1" lang="ja-JP" altLang="en-US" smtClean="0"/>
              <a:t>64</a:t>
            </a:fld>
            <a:endParaRPr kumimoji="1" lang="ja-JP" altLang="en-US"/>
          </a:p>
        </p:txBody>
      </p:sp>
    </p:spTree>
    <p:extLst>
      <p:ext uri="{BB962C8B-B14F-4D97-AF65-F5344CB8AC3E}">
        <p14:creationId xmlns:p14="http://schemas.microsoft.com/office/powerpoint/2010/main" val="263400440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一言まとめ</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65</a:t>
            </a:fld>
            <a:endParaRPr kumimoji="1" lang="ja-JP" altLang="en-US"/>
          </a:p>
        </p:txBody>
      </p:sp>
      <p:sp>
        <p:nvSpPr>
          <p:cNvPr id="5" name="コンテンツ プレースホルダー 2"/>
          <p:cNvSpPr txBox="1">
            <a:spLocks/>
          </p:cNvSpPr>
          <p:nvPr/>
        </p:nvSpPr>
        <p:spPr>
          <a:xfrm>
            <a:off x="435428" y="1187168"/>
            <a:ext cx="11321143" cy="531358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smtClean="0">
                <a:solidFill>
                  <a:srgbClr val="FF0000"/>
                </a:solidFill>
              </a:rPr>
              <a:t>変数</a:t>
            </a:r>
            <a:r>
              <a:rPr lang="en-US" altLang="ja-JP" dirty="0" smtClean="0">
                <a:solidFill>
                  <a:srgbClr val="FF0000"/>
                </a:solidFill>
              </a:rPr>
              <a:t>		</a:t>
            </a:r>
            <a:r>
              <a:rPr lang="ja-JP" altLang="en-US" dirty="0" smtClean="0"/>
              <a:t>➡値を格納するための入れもの</a:t>
            </a:r>
            <a:endParaRPr lang="en-US" altLang="ja-JP" dirty="0" smtClean="0"/>
          </a:p>
          <a:p>
            <a:pPr marL="0" indent="0">
              <a:buFont typeface="Arial" panose="020B0604020202020204" pitchFamily="34" charset="0"/>
              <a:buNone/>
            </a:pPr>
            <a:r>
              <a:rPr lang="ja-JP" altLang="en-US" dirty="0" smtClean="0">
                <a:solidFill>
                  <a:srgbClr val="FF0000"/>
                </a:solidFill>
              </a:rPr>
              <a:t>代入</a:t>
            </a:r>
            <a:r>
              <a:rPr lang="en-US" altLang="ja-JP" dirty="0" smtClean="0">
                <a:solidFill>
                  <a:srgbClr val="FF0000"/>
                </a:solidFill>
              </a:rPr>
              <a:t>		</a:t>
            </a:r>
            <a:r>
              <a:rPr lang="ja-JP" altLang="en-US" dirty="0" smtClean="0"/>
              <a:t>➡＝を使って変数に値を入れること</a:t>
            </a:r>
            <a:endParaRPr lang="en-US" altLang="ja-JP" dirty="0" smtClean="0"/>
          </a:p>
          <a:p>
            <a:pPr marL="0" indent="0">
              <a:buFont typeface="Arial" panose="020B0604020202020204" pitchFamily="34" charset="0"/>
              <a:buNone/>
            </a:pPr>
            <a:r>
              <a:rPr lang="ja-JP" altLang="en-US" dirty="0" smtClean="0">
                <a:solidFill>
                  <a:srgbClr val="FF0000"/>
                </a:solidFill>
              </a:rPr>
              <a:t>＄</a:t>
            </a:r>
            <a:r>
              <a:rPr lang="en-US" altLang="ja-JP" dirty="0" smtClean="0">
                <a:solidFill>
                  <a:srgbClr val="FF0000"/>
                </a:solidFill>
              </a:rPr>
              <a:t>			</a:t>
            </a:r>
            <a:r>
              <a:rPr lang="ja-JP" altLang="en-US" dirty="0" smtClean="0"/>
              <a:t>➡</a:t>
            </a:r>
            <a:r>
              <a:rPr lang="en-US" altLang="ja-JP" dirty="0" smtClean="0"/>
              <a:t>PHP</a:t>
            </a:r>
            <a:r>
              <a:rPr lang="ja-JP" altLang="en-US" dirty="0" smtClean="0"/>
              <a:t>において変数である印</a:t>
            </a:r>
            <a:endParaRPr lang="en-US" altLang="ja-JP" dirty="0" smtClean="0"/>
          </a:p>
          <a:p>
            <a:pPr marL="0" indent="0">
              <a:buFont typeface="Arial" panose="020B0604020202020204" pitchFamily="34" charset="0"/>
              <a:buNone/>
            </a:pPr>
            <a:r>
              <a:rPr lang="ja-JP" altLang="en-US" dirty="0">
                <a:solidFill>
                  <a:srgbClr val="FF0000"/>
                </a:solidFill>
              </a:rPr>
              <a:t>算術</a:t>
            </a:r>
            <a:r>
              <a:rPr lang="ja-JP" altLang="en-US" dirty="0" smtClean="0">
                <a:solidFill>
                  <a:srgbClr val="FF0000"/>
                </a:solidFill>
              </a:rPr>
              <a:t>演算子</a:t>
            </a:r>
            <a:r>
              <a:rPr lang="en-US" altLang="ja-JP" dirty="0" smtClean="0">
                <a:solidFill>
                  <a:srgbClr val="FF0000"/>
                </a:solidFill>
              </a:rPr>
              <a:t>	</a:t>
            </a:r>
            <a:r>
              <a:rPr lang="ja-JP" altLang="en-US" dirty="0" smtClean="0"/>
              <a:t>➡</a:t>
            </a:r>
            <a:r>
              <a:rPr lang="en-US" altLang="ja-JP" dirty="0" smtClean="0"/>
              <a:t>PHP</a:t>
            </a:r>
            <a:r>
              <a:rPr lang="ja-JP" altLang="en-US" dirty="0" smtClean="0"/>
              <a:t>において計算をさせるための記号</a:t>
            </a:r>
            <a:endParaRPr lang="en-US" altLang="ja-JP" dirty="0" smtClean="0"/>
          </a:p>
          <a:p>
            <a:pPr marL="0" indent="0">
              <a:buFont typeface="Arial" panose="020B0604020202020204" pitchFamily="34" charset="0"/>
              <a:buNone/>
            </a:pPr>
            <a:endParaRPr lang="en-US" altLang="ja-JP" dirty="0" smtClean="0"/>
          </a:p>
        </p:txBody>
      </p:sp>
    </p:spTree>
    <p:extLst>
      <p:ext uri="{BB962C8B-B14F-4D97-AF65-F5344CB8AC3E}">
        <p14:creationId xmlns:p14="http://schemas.microsoft.com/office/powerpoint/2010/main" val="6242818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z="6600" dirty="0" smtClean="0"/>
              <a:t>入力フォーム</a:t>
            </a:r>
            <a:endParaRPr kumimoji="1" lang="ja-JP" altLang="en-US" sz="8800"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66</a:t>
            </a:fld>
            <a:endParaRPr kumimoji="1" lang="ja-JP" altLang="en-US" dirty="0"/>
          </a:p>
        </p:txBody>
      </p:sp>
    </p:spTree>
    <p:extLst>
      <p:ext uri="{BB962C8B-B14F-4D97-AF65-F5344CB8AC3E}">
        <p14:creationId xmlns:p14="http://schemas.microsoft.com/office/powerpoint/2010/main" val="116847131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入力フォームとは</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67</a:t>
            </a:fld>
            <a:endParaRPr kumimoji="1" lang="ja-JP" altLang="en-US"/>
          </a:p>
        </p:txBody>
      </p:sp>
      <p:sp>
        <p:nvSpPr>
          <p:cNvPr id="5" name="正方形/長方形 4">
            <a:extLst>
              <a:ext uri="{FF2B5EF4-FFF2-40B4-BE49-F238E27FC236}">
                <a16:creationId xmlns:a16="http://schemas.microsoft.com/office/drawing/2014/main" id="{6E618072-401F-4756-800F-55EC8613FFFA}"/>
              </a:ext>
            </a:extLst>
          </p:cNvPr>
          <p:cNvSpPr/>
          <p:nvPr/>
        </p:nvSpPr>
        <p:spPr>
          <a:xfrm>
            <a:off x="190500" y="989215"/>
            <a:ext cx="6271083" cy="5716386"/>
          </a:xfrm>
          <a:prstGeom prst="rect">
            <a:avLst/>
          </a:prstGeom>
          <a:blipFill dpi="0" rotWithShape="1">
            <a:blip r:embed="rId2"/>
            <a:srcRect/>
            <a:stretch>
              <a:fillRect l="-80512" t="-29042" r="-81490" b="-3263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コンテンツ プレースホルダー 2"/>
          <p:cNvSpPr>
            <a:spLocks noGrp="1"/>
          </p:cNvSpPr>
          <p:nvPr>
            <p:ph idx="1"/>
          </p:nvPr>
        </p:nvSpPr>
        <p:spPr>
          <a:xfrm>
            <a:off x="6461583" y="989215"/>
            <a:ext cx="5603417" cy="5716386"/>
          </a:xfrm>
        </p:spPr>
        <p:txBody>
          <a:bodyPr>
            <a:normAutofit/>
          </a:bodyPr>
          <a:lstStyle/>
          <a:p>
            <a:pPr marL="0" indent="0">
              <a:buNone/>
            </a:pPr>
            <a:r>
              <a:rPr kumimoji="1" lang="ja-JP" altLang="en-US" dirty="0" smtClean="0"/>
              <a:t>ユーザーが情報を</a:t>
            </a:r>
            <a:r>
              <a:rPr kumimoji="1" lang="en-US" altLang="ja-JP" dirty="0" smtClean="0"/>
              <a:t/>
            </a:r>
            <a:br>
              <a:rPr kumimoji="1" lang="en-US" altLang="ja-JP" dirty="0" smtClean="0"/>
            </a:br>
            <a:r>
              <a:rPr kumimoji="1" lang="ja-JP" altLang="en-US" dirty="0" smtClean="0"/>
              <a:t>入力するための画面。</a:t>
            </a:r>
            <a:endParaRPr kumimoji="1" lang="en-US" altLang="ja-JP" dirty="0" smtClean="0"/>
          </a:p>
          <a:p>
            <a:pPr marL="0" indent="0">
              <a:buNone/>
            </a:pPr>
            <a:endParaRPr lang="en-US" altLang="ja-JP" dirty="0"/>
          </a:p>
          <a:p>
            <a:pPr marL="0" indent="0">
              <a:buNone/>
            </a:pPr>
            <a:r>
              <a:rPr kumimoji="1" lang="ja-JP" altLang="en-US" dirty="0" smtClean="0"/>
              <a:t>左図のようなアンケートから</a:t>
            </a:r>
            <a:r>
              <a:rPr kumimoji="1" lang="en-US" altLang="ja-JP" dirty="0" smtClean="0"/>
              <a:t/>
            </a:r>
            <a:br>
              <a:rPr kumimoji="1" lang="en-US" altLang="ja-JP" dirty="0" smtClean="0"/>
            </a:br>
            <a:r>
              <a:rPr kumimoji="1" lang="ja-JP" altLang="en-US" dirty="0" smtClean="0"/>
              <a:t>検索窓なども入力フォーム</a:t>
            </a:r>
            <a:r>
              <a:rPr kumimoji="1" lang="en-US" altLang="ja-JP" dirty="0" smtClean="0"/>
              <a:t/>
            </a:r>
            <a:br>
              <a:rPr kumimoji="1" lang="en-US" altLang="ja-JP" dirty="0" smtClean="0"/>
            </a:br>
            <a:r>
              <a:rPr kumimoji="1" lang="ja-JP" altLang="en-US" dirty="0" smtClean="0"/>
              <a:t>として扱われる。</a:t>
            </a:r>
            <a:endParaRPr kumimoji="1" lang="en-US" altLang="ja-JP" dirty="0" smtClean="0"/>
          </a:p>
          <a:p>
            <a:pPr marL="0" indent="0">
              <a:buNone/>
            </a:pPr>
            <a:endParaRPr lang="en-US" altLang="ja-JP" dirty="0"/>
          </a:p>
          <a:p>
            <a:pPr marL="0" indent="0">
              <a:buNone/>
            </a:pPr>
            <a:endParaRPr kumimoji="1" lang="ja-JP" altLang="en-US" dirty="0"/>
          </a:p>
        </p:txBody>
      </p:sp>
    </p:spTree>
    <p:extLst>
      <p:ext uri="{BB962C8B-B14F-4D97-AF65-F5344CB8AC3E}">
        <p14:creationId xmlns:p14="http://schemas.microsoft.com/office/powerpoint/2010/main" val="247824376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HTTP(Hyper Text Transfer Protocol)</a:t>
            </a:r>
            <a:endParaRPr kumimoji="1" lang="ja-JP" altLang="en-US" dirty="0"/>
          </a:p>
        </p:txBody>
      </p:sp>
      <p:sp>
        <p:nvSpPr>
          <p:cNvPr id="3" name="コンテンツ プレースホルダー 2"/>
          <p:cNvSpPr>
            <a:spLocks noGrp="1"/>
          </p:cNvSpPr>
          <p:nvPr>
            <p:ph idx="1"/>
          </p:nvPr>
        </p:nvSpPr>
        <p:spPr>
          <a:xfrm>
            <a:off x="168165" y="3925437"/>
            <a:ext cx="11897711" cy="2674640"/>
          </a:xfrm>
        </p:spPr>
        <p:txBody>
          <a:bodyPr>
            <a:normAutofit/>
          </a:bodyPr>
          <a:lstStyle/>
          <a:p>
            <a:pPr marL="0" indent="0">
              <a:buNone/>
            </a:pPr>
            <a:r>
              <a:rPr lang="en-US" altLang="ja-JP" sz="3200" dirty="0" smtClean="0"/>
              <a:t>Web</a:t>
            </a:r>
            <a:r>
              <a:rPr lang="ja-JP" altLang="en-US" sz="3200" dirty="0" smtClean="0"/>
              <a:t>サーバと</a:t>
            </a:r>
            <a:r>
              <a:rPr lang="en-US" altLang="ja-JP" sz="3200" dirty="0" smtClean="0"/>
              <a:t>Web</a:t>
            </a:r>
            <a:r>
              <a:rPr lang="ja-JP" altLang="en-US" sz="3200" dirty="0" smtClean="0"/>
              <a:t>ブラウザにおいて行う通信は</a:t>
            </a:r>
            <a:r>
              <a:rPr lang="en-US" altLang="ja-JP" sz="3200" dirty="0" smtClean="0"/>
              <a:t/>
            </a:r>
            <a:br>
              <a:rPr lang="en-US" altLang="ja-JP" sz="3200" dirty="0" smtClean="0"/>
            </a:br>
            <a:r>
              <a:rPr lang="en-US" altLang="ja-JP" sz="3200" dirty="0" smtClean="0">
                <a:solidFill>
                  <a:srgbClr val="FF0000"/>
                </a:solidFill>
              </a:rPr>
              <a:t>HTTP </a:t>
            </a:r>
            <a:r>
              <a:rPr lang="ja-JP" altLang="en-US" sz="3200" dirty="0" smtClean="0">
                <a:solidFill>
                  <a:sysClr val="windowText" lastClr="000000"/>
                </a:solidFill>
              </a:rPr>
              <a:t>という通信仕様に基づいて行う。</a:t>
            </a:r>
            <a:endParaRPr lang="en-US" altLang="ja-JP" sz="3200" dirty="0" smtClean="0">
              <a:solidFill>
                <a:sysClr val="windowText" lastClr="000000"/>
              </a:solidFill>
            </a:endParaRPr>
          </a:p>
          <a:p>
            <a:pPr marL="0" indent="0">
              <a:buNone/>
            </a:pPr>
            <a:r>
              <a:rPr lang="ja-JP" altLang="en-US" sz="3200" dirty="0" smtClean="0">
                <a:solidFill>
                  <a:srgbClr val="00B050"/>
                </a:solidFill>
              </a:rPr>
              <a:t>リクエスト</a:t>
            </a:r>
            <a:r>
              <a:rPr lang="ja-JP" altLang="en-US" sz="3200" dirty="0" smtClean="0">
                <a:solidFill>
                  <a:sysClr val="windowText" lastClr="000000"/>
                </a:solidFill>
              </a:rPr>
              <a:t>：ブラウザが見たいページをサーバに要求すること</a:t>
            </a:r>
            <a:endParaRPr lang="en-US" altLang="ja-JP" sz="3200" dirty="0" smtClean="0">
              <a:solidFill>
                <a:sysClr val="windowText" lastClr="000000"/>
              </a:solidFill>
            </a:endParaRPr>
          </a:p>
          <a:p>
            <a:pPr marL="0" indent="0">
              <a:buNone/>
            </a:pPr>
            <a:r>
              <a:rPr lang="ja-JP" altLang="en-US" sz="3200" dirty="0" smtClean="0">
                <a:solidFill>
                  <a:srgbClr val="FFC000"/>
                </a:solidFill>
              </a:rPr>
              <a:t>レスポンス</a:t>
            </a:r>
            <a:r>
              <a:rPr lang="ja-JP" altLang="en-US" sz="3200" dirty="0" smtClean="0">
                <a:solidFill>
                  <a:sysClr val="windowText" lastClr="000000"/>
                </a:solidFill>
              </a:rPr>
              <a:t>：サーバが要求された</a:t>
            </a:r>
            <a:r>
              <a:rPr lang="en-US" altLang="ja-JP" sz="3200" dirty="0" smtClean="0">
                <a:solidFill>
                  <a:sysClr val="windowText" lastClr="000000"/>
                </a:solidFill>
              </a:rPr>
              <a:t>Web</a:t>
            </a:r>
            <a:r>
              <a:rPr lang="ja-JP" altLang="en-US" sz="3200" dirty="0" smtClean="0">
                <a:solidFill>
                  <a:sysClr val="windowText" lastClr="000000"/>
                </a:solidFill>
              </a:rPr>
              <a:t>ページをブラウザに回答すること</a:t>
            </a:r>
            <a:endParaRPr lang="en-US" altLang="ja-JP" sz="3200" dirty="0" smtClean="0">
              <a:solidFill>
                <a:sysClr val="windowText" lastClr="000000"/>
              </a:solidFill>
            </a:endParaRP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68</a:t>
            </a:fld>
            <a:endParaRPr kumimoji="1" lang="ja-JP" altLang="en-US"/>
          </a:p>
        </p:txBody>
      </p:sp>
      <p:grpSp>
        <p:nvGrpSpPr>
          <p:cNvPr id="38" name="グループ化 37"/>
          <p:cNvGrpSpPr/>
          <p:nvPr/>
        </p:nvGrpSpPr>
        <p:grpSpPr>
          <a:xfrm>
            <a:off x="1722322" y="1249240"/>
            <a:ext cx="8920076" cy="2355501"/>
            <a:chOff x="2771108" y="1270045"/>
            <a:chExt cx="6132722" cy="1619451"/>
          </a:xfrm>
        </p:grpSpPr>
        <p:grpSp>
          <p:nvGrpSpPr>
            <p:cNvPr id="7" name="グループ化 6">
              <a:extLst>
                <a:ext uri="{FF2B5EF4-FFF2-40B4-BE49-F238E27FC236}">
                  <a16:creationId xmlns:a16="http://schemas.microsoft.com/office/drawing/2014/main" id="{B3DB2820-DA05-47C3-828C-4C5B6D7D20C0}"/>
                </a:ext>
              </a:extLst>
            </p:cNvPr>
            <p:cNvGrpSpPr/>
            <p:nvPr/>
          </p:nvGrpSpPr>
          <p:grpSpPr>
            <a:xfrm>
              <a:off x="7947571" y="1443894"/>
              <a:ext cx="709685" cy="941798"/>
              <a:chOff x="4582394" y="1249186"/>
              <a:chExt cx="709685" cy="936104"/>
            </a:xfrm>
          </p:grpSpPr>
          <p:sp>
            <p:nvSpPr>
              <p:cNvPr id="29" name="正方形/長方形 28">
                <a:extLst>
                  <a:ext uri="{FF2B5EF4-FFF2-40B4-BE49-F238E27FC236}">
                    <a16:creationId xmlns:a16="http://schemas.microsoft.com/office/drawing/2014/main" id="{32C53A77-4D8E-4358-9049-D0388624F870}"/>
                  </a:ext>
                </a:extLst>
              </p:cNvPr>
              <p:cNvSpPr/>
              <p:nvPr/>
            </p:nvSpPr>
            <p:spPr>
              <a:xfrm>
                <a:off x="4582394" y="1249186"/>
                <a:ext cx="709685"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30" name="正方形/長方形 29">
                <a:extLst>
                  <a:ext uri="{FF2B5EF4-FFF2-40B4-BE49-F238E27FC236}">
                    <a16:creationId xmlns:a16="http://schemas.microsoft.com/office/drawing/2014/main" id="{522A326D-75EC-4E66-88E6-0C653BE193A2}"/>
                  </a:ext>
                </a:extLst>
              </p:cNvPr>
              <p:cNvSpPr/>
              <p:nvPr/>
            </p:nvSpPr>
            <p:spPr>
              <a:xfrm>
                <a:off x="4652939" y="1383111"/>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31" name="正方形/長方形 30">
                <a:extLst>
                  <a:ext uri="{FF2B5EF4-FFF2-40B4-BE49-F238E27FC236}">
                    <a16:creationId xmlns:a16="http://schemas.microsoft.com/office/drawing/2014/main" id="{5B6D83F8-4526-4536-ACE2-7D7F3A43EEC0}"/>
                  </a:ext>
                </a:extLst>
              </p:cNvPr>
              <p:cNvSpPr/>
              <p:nvPr/>
            </p:nvSpPr>
            <p:spPr>
              <a:xfrm>
                <a:off x="4652938" y="1609456"/>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grpSp>
        <p:grpSp>
          <p:nvGrpSpPr>
            <p:cNvPr id="13" name="グループ化 12">
              <a:extLst>
                <a:ext uri="{FF2B5EF4-FFF2-40B4-BE49-F238E27FC236}">
                  <a16:creationId xmlns:a16="http://schemas.microsoft.com/office/drawing/2014/main" id="{2C0FFBA0-F0EF-4DDE-A5E0-C5AF018B7AAC}"/>
                </a:ext>
              </a:extLst>
            </p:cNvPr>
            <p:cNvGrpSpPr/>
            <p:nvPr/>
          </p:nvGrpSpPr>
          <p:grpSpPr>
            <a:xfrm>
              <a:off x="2771108" y="1428747"/>
              <a:ext cx="1332653" cy="1460749"/>
              <a:chOff x="849898" y="2946913"/>
              <a:chExt cx="1332653" cy="1451918"/>
            </a:xfrm>
          </p:grpSpPr>
          <p:sp>
            <p:nvSpPr>
              <p:cNvPr id="26" name="正方形/長方形 25">
                <a:extLst>
                  <a:ext uri="{FF2B5EF4-FFF2-40B4-BE49-F238E27FC236}">
                    <a16:creationId xmlns:a16="http://schemas.microsoft.com/office/drawing/2014/main" id="{7FA519BA-683E-4FE4-927D-10B29C7AE8A1}"/>
                  </a:ext>
                </a:extLst>
              </p:cNvPr>
              <p:cNvSpPr/>
              <p:nvPr/>
            </p:nvSpPr>
            <p:spPr>
              <a:xfrm>
                <a:off x="888881" y="2946913"/>
                <a:ext cx="1254689" cy="1049407"/>
              </a:xfrm>
              <a:prstGeom prst="rect">
                <a:avLst/>
              </a:prstGeom>
              <a:ln w="12700">
                <a:solidFill>
                  <a:schemeClr val="tx1">
                    <a:lumMod val="95000"/>
                    <a:lumOff val="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27" name="正方形/長方形 26">
                <a:extLst>
                  <a:ext uri="{FF2B5EF4-FFF2-40B4-BE49-F238E27FC236}">
                    <a16:creationId xmlns:a16="http://schemas.microsoft.com/office/drawing/2014/main" id="{EF651555-3617-40F0-9588-3630DE4A9DCA}"/>
                  </a:ext>
                </a:extLst>
              </p:cNvPr>
              <p:cNvSpPr/>
              <p:nvPr/>
            </p:nvSpPr>
            <p:spPr>
              <a:xfrm>
                <a:off x="888880" y="2949972"/>
                <a:ext cx="1254689" cy="252139"/>
              </a:xfrm>
              <a:prstGeom prst="rect">
                <a:avLst/>
              </a:prstGeom>
              <a:solidFill>
                <a:schemeClr val="bg1">
                  <a:lumMod val="75000"/>
                </a:schemeClr>
              </a:solidFill>
              <a:ln w="28575">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28" name="テキスト ボックス 27">
                <a:extLst>
                  <a:ext uri="{FF2B5EF4-FFF2-40B4-BE49-F238E27FC236}">
                    <a16:creationId xmlns:a16="http://schemas.microsoft.com/office/drawing/2014/main" id="{8E6B5152-EC4E-4CEE-9AAC-E68552F1F192}"/>
                  </a:ext>
                </a:extLst>
              </p:cNvPr>
              <p:cNvSpPr txBox="1"/>
              <p:nvPr/>
            </p:nvSpPr>
            <p:spPr>
              <a:xfrm>
                <a:off x="849898" y="4083346"/>
                <a:ext cx="1332653" cy="315485"/>
              </a:xfrm>
              <a:prstGeom prst="rect">
                <a:avLst/>
              </a:prstGeom>
              <a:noFill/>
            </p:spPr>
            <p:txBody>
              <a:bodyPr wrap="none" rtlCol="0">
                <a:spAutoFit/>
              </a:bodyPr>
              <a:lstStyle/>
              <a:p>
                <a:r>
                  <a:rPr kumimoji="1" lang="en-US" altLang="ja-JP" sz="2400" dirty="0" smtClean="0">
                    <a:solidFill>
                      <a:srgbClr val="00B050"/>
                    </a:solidFill>
                    <a:latin typeface="UD デジタル 教科書体 NK-R" panose="02020400000000000000" pitchFamily="18" charset="-128"/>
                    <a:ea typeface="UD デジタル 教科書体 NK-R" panose="02020400000000000000" pitchFamily="18" charset="-128"/>
                  </a:rPr>
                  <a:t>Web</a:t>
                </a:r>
                <a:r>
                  <a:rPr kumimoji="1" lang="ja-JP" altLang="en-US" sz="2400" dirty="0" smtClean="0">
                    <a:solidFill>
                      <a:srgbClr val="00B050"/>
                    </a:solidFill>
                    <a:latin typeface="UD デジタル 教科書体 NK-R" panose="02020400000000000000" pitchFamily="18" charset="-128"/>
                    <a:ea typeface="UD デジタル 教科書体 NK-R" panose="02020400000000000000" pitchFamily="18" charset="-128"/>
                  </a:rPr>
                  <a:t>ブラウザ</a:t>
                </a:r>
                <a:endParaRPr kumimoji="1" lang="ja-JP" altLang="en-US" sz="2400" dirty="0">
                  <a:solidFill>
                    <a:srgbClr val="00B050"/>
                  </a:solidFill>
                  <a:latin typeface="UD デジタル 教科書体 NK-R" panose="02020400000000000000" pitchFamily="18" charset="-128"/>
                  <a:ea typeface="UD デジタル 教科書体 NK-R" panose="02020400000000000000" pitchFamily="18" charset="-128"/>
                </a:endParaRPr>
              </a:p>
            </p:txBody>
          </p:sp>
        </p:grpSp>
        <p:sp>
          <p:nvSpPr>
            <p:cNvPr id="15" name="テキスト ボックス 14">
              <a:extLst>
                <a:ext uri="{FF2B5EF4-FFF2-40B4-BE49-F238E27FC236}">
                  <a16:creationId xmlns:a16="http://schemas.microsoft.com/office/drawing/2014/main" id="{EF933C08-6F48-45D2-AA69-56174974E796}"/>
                </a:ext>
              </a:extLst>
            </p:cNvPr>
            <p:cNvSpPr txBox="1"/>
            <p:nvPr/>
          </p:nvSpPr>
          <p:spPr>
            <a:xfrm>
              <a:off x="7727674" y="2572093"/>
              <a:ext cx="1176156" cy="317403"/>
            </a:xfrm>
            <a:prstGeom prst="rect">
              <a:avLst/>
            </a:prstGeom>
            <a:noFill/>
          </p:spPr>
          <p:txBody>
            <a:bodyPr wrap="none" rtlCol="0">
              <a:spAutoFit/>
            </a:bodyPr>
            <a:lstStyle/>
            <a:p>
              <a:r>
                <a:rPr kumimoji="1" lang="en-US" altLang="ja-JP" sz="2400" dirty="0" smtClean="0">
                  <a:solidFill>
                    <a:srgbClr val="FFC000"/>
                  </a:solidFill>
                  <a:latin typeface="UD デジタル 教科書体 NK-R" panose="02020400000000000000" pitchFamily="18" charset="-128"/>
                  <a:ea typeface="UD デジタル 教科書体 NK-R" panose="02020400000000000000" pitchFamily="18" charset="-128"/>
                </a:rPr>
                <a:t>Web</a:t>
              </a:r>
              <a:r>
                <a:rPr kumimoji="1" lang="ja-JP" altLang="en-US" sz="2400" dirty="0" smtClean="0">
                  <a:solidFill>
                    <a:srgbClr val="FFC000"/>
                  </a:solidFill>
                  <a:latin typeface="UD デジタル 教科書体 NK-R" panose="02020400000000000000" pitchFamily="18" charset="-128"/>
                  <a:ea typeface="UD デジタル 教科書体 NK-R" panose="02020400000000000000" pitchFamily="18" charset="-128"/>
                </a:rPr>
                <a:t>サーバ</a:t>
              </a:r>
              <a:endParaRPr kumimoji="1" lang="ja-JP" altLang="en-US" sz="2400" dirty="0">
                <a:solidFill>
                  <a:srgbClr val="FFC000"/>
                </a:solidFill>
                <a:latin typeface="UD デジタル 教科書体 NK-R" panose="02020400000000000000" pitchFamily="18" charset="-128"/>
                <a:ea typeface="UD デジタル 教科書体 NK-R" panose="02020400000000000000" pitchFamily="18" charset="-128"/>
              </a:endParaRPr>
            </a:p>
          </p:txBody>
        </p:sp>
        <p:sp>
          <p:nvSpPr>
            <p:cNvPr id="18" name="テキスト ボックス 17">
              <a:extLst>
                <a:ext uri="{FF2B5EF4-FFF2-40B4-BE49-F238E27FC236}">
                  <a16:creationId xmlns:a16="http://schemas.microsoft.com/office/drawing/2014/main" id="{53CD3E3D-1FFA-4703-8098-75D8236E2400}"/>
                </a:ext>
              </a:extLst>
            </p:cNvPr>
            <p:cNvSpPr txBox="1"/>
            <p:nvPr/>
          </p:nvSpPr>
          <p:spPr>
            <a:xfrm>
              <a:off x="5510596" y="1270045"/>
              <a:ext cx="991157" cy="317403"/>
            </a:xfrm>
            <a:prstGeom prst="rect">
              <a:avLst/>
            </a:prstGeom>
            <a:noFill/>
          </p:spPr>
          <p:txBody>
            <a:bodyPr wrap="square" rtlCol="0">
              <a:spAutoFit/>
            </a:bodyPr>
            <a:lstStyle/>
            <a:p>
              <a:r>
                <a:rPr kumimoji="1" lang="ja-JP" altLang="en-US" sz="2400" dirty="0" smtClean="0">
                  <a:solidFill>
                    <a:srgbClr val="00B050"/>
                  </a:solidFill>
                  <a:latin typeface="UD デジタル 教科書体 NK-R" panose="02020400000000000000" pitchFamily="18" charset="-128"/>
                  <a:ea typeface="UD デジタル 教科書体 NK-R" panose="02020400000000000000" pitchFamily="18" charset="-128"/>
                </a:rPr>
                <a:t>リクエスト</a:t>
              </a:r>
              <a:endParaRPr kumimoji="1" lang="ja-JP" altLang="en-US" dirty="0">
                <a:solidFill>
                  <a:srgbClr val="00B050"/>
                </a:solidFill>
                <a:latin typeface="UD デジタル 教科書体 NK-R" panose="02020400000000000000" pitchFamily="18" charset="-128"/>
                <a:ea typeface="UD デジタル 教科書体 NK-R" panose="02020400000000000000" pitchFamily="18" charset="-128"/>
              </a:endParaRPr>
            </a:p>
          </p:txBody>
        </p:sp>
        <p:sp>
          <p:nvSpPr>
            <p:cNvPr id="19" name="テキスト ボックス 18">
              <a:extLst>
                <a:ext uri="{FF2B5EF4-FFF2-40B4-BE49-F238E27FC236}">
                  <a16:creationId xmlns:a16="http://schemas.microsoft.com/office/drawing/2014/main" id="{456DB5E3-066B-45D9-BCDE-5FF7B077BADE}"/>
                </a:ext>
              </a:extLst>
            </p:cNvPr>
            <p:cNvSpPr txBox="1"/>
            <p:nvPr/>
          </p:nvSpPr>
          <p:spPr>
            <a:xfrm>
              <a:off x="5469281" y="2379308"/>
              <a:ext cx="1073790" cy="317403"/>
            </a:xfrm>
            <a:prstGeom prst="rect">
              <a:avLst/>
            </a:prstGeom>
            <a:noFill/>
          </p:spPr>
          <p:txBody>
            <a:bodyPr wrap="square" rtlCol="0">
              <a:spAutoFit/>
            </a:bodyPr>
            <a:lstStyle/>
            <a:p>
              <a:r>
                <a:rPr kumimoji="1" lang="ja-JP" altLang="en-US" sz="2400" dirty="0" smtClean="0">
                  <a:solidFill>
                    <a:srgbClr val="FFC000"/>
                  </a:solidFill>
                  <a:latin typeface="UD デジタル 教科書体 NK-R" panose="02020400000000000000" pitchFamily="18" charset="-128"/>
                  <a:ea typeface="UD デジタル 教科書体 NK-R" panose="02020400000000000000" pitchFamily="18" charset="-128"/>
                </a:rPr>
                <a:t>レスポンス</a:t>
              </a:r>
              <a:endParaRPr kumimoji="1" lang="ja-JP" altLang="en-US" sz="2400" dirty="0">
                <a:solidFill>
                  <a:srgbClr val="FFC000"/>
                </a:solidFill>
                <a:latin typeface="UD デジタル 教科書体 NK-R" panose="02020400000000000000" pitchFamily="18" charset="-128"/>
                <a:ea typeface="UD デジタル 教科書体 NK-R" panose="02020400000000000000" pitchFamily="18" charset="-128"/>
              </a:endParaRPr>
            </a:p>
          </p:txBody>
        </p:sp>
      </p:grpSp>
      <p:sp>
        <p:nvSpPr>
          <p:cNvPr id="42" name="右矢印 41"/>
          <p:cNvSpPr/>
          <p:nvPr/>
        </p:nvSpPr>
        <p:spPr>
          <a:xfrm>
            <a:off x="3856752" y="1634625"/>
            <a:ext cx="5275703" cy="325820"/>
          </a:xfrm>
          <a:prstGeom prst="rightArrow">
            <a:avLst>
              <a:gd name="adj1" fmla="val 50000"/>
              <a:gd name="adj2" fmla="val 1209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右矢印 42"/>
          <p:cNvSpPr/>
          <p:nvPr/>
        </p:nvSpPr>
        <p:spPr>
          <a:xfrm rot="10800000">
            <a:off x="3856752" y="2496560"/>
            <a:ext cx="5275703" cy="325820"/>
          </a:xfrm>
          <a:prstGeom prst="rightArrow">
            <a:avLst>
              <a:gd name="adj1" fmla="val 50000"/>
              <a:gd name="adj2" fmla="val 1209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7487132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GET</a:t>
            </a:r>
            <a:r>
              <a:rPr kumimoji="1" lang="ja-JP" altLang="en-US" dirty="0" smtClean="0"/>
              <a:t>メソッド</a:t>
            </a:r>
            <a:endParaRPr kumimoji="1" lang="ja-JP" altLang="en-US" dirty="0"/>
          </a:p>
        </p:txBody>
      </p:sp>
      <p:sp>
        <p:nvSpPr>
          <p:cNvPr id="3" name="コンテンツ プレースホルダー 2"/>
          <p:cNvSpPr>
            <a:spLocks noGrp="1"/>
          </p:cNvSpPr>
          <p:nvPr>
            <p:ph idx="1"/>
          </p:nvPr>
        </p:nvSpPr>
        <p:spPr>
          <a:xfrm>
            <a:off x="262759" y="4519448"/>
            <a:ext cx="11750566" cy="2259724"/>
          </a:xfrm>
        </p:spPr>
        <p:txBody>
          <a:bodyPr>
            <a:normAutofit/>
          </a:bodyPr>
          <a:lstStyle/>
          <a:p>
            <a:pPr marL="0" indent="0">
              <a:buNone/>
            </a:pPr>
            <a:r>
              <a:rPr lang="ja-JP" altLang="en-US" sz="3200" dirty="0" smtClean="0"/>
              <a:t>入力フォームに入力されたデータを</a:t>
            </a:r>
            <a:r>
              <a:rPr lang="en-US" altLang="ja-JP" sz="3200" dirty="0" smtClean="0"/>
              <a:t>URL</a:t>
            </a:r>
            <a:r>
              <a:rPr lang="ja-JP" altLang="en-US" sz="3200" dirty="0" smtClean="0"/>
              <a:t>にくっつけてリクエストを送る。</a:t>
            </a:r>
            <a:endParaRPr lang="en-US" altLang="ja-JP" sz="3200" dirty="0" smtClean="0"/>
          </a:p>
          <a:p>
            <a:pPr marL="0" indent="0">
              <a:buNone/>
            </a:pPr>
            <a:r>
              <a:rPr kumimoji="1" lang="en-US" altLang="ja-JP" sz="3200" dirty="0" smtClean="0"/>
              <a:t>URL</a:t>
            </a:r>
            <a:r>
              <a:rPr kumimoji="1" lang="ja-JP" altLang="en-US" sz="3200" dirty="0" smtClean="0"/>
              <a:t>が存在するためデータ送信後のページをブックマークできる。</a:t>
            </a:r>
            <a:endParaRPr kumimoji="1" lang="en-US" altLang="ja-JP" sz="3200" dirty="0" smtClean="0"/>
          </a:p>
          <a:p>
            <a:pPr marL="0" indent="0">
              <a:buNone/>
            </a:pPr>
            <a:r>
              <a:rPr kumimoji="1" lang="en-US" altLang="ja-JP" sz="3200" dirty="0" smtClean="0"/>
              <a:t>URL</a:t>
            </a:r>
            <a:r>
              <a:rPr kumimoji="1" lang="ja-JP" altLang="en-US" sz="3200" dirty="0" smtClean="0"/>
              <a:t>に記入内容が出てきてしまうので重要情報は送らない。</a:t>
            </a:r>
            <a:endParaRPr kumimoji="1" lang="ja-JP" altLang="en-US" sz="3200"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69</a:t>
            </a:fld>
            <a:endParaRPr kumimoji="1" lang="ja-JP" altLang="en-US"/>
          </a:p>
        </p:txBody>
      </p:sp>
      <p:grpSp>
        <p:nvGrpSpPr>
          <p:cNvPr id="9" name="グループ化 8"/>
          <p:cNvGrpSpPr/>
          <p:nvPr/>
        </p:nvGrpSpPr>
        <p:grpSpPr>
          <a:xfrm>
            <a:off x="2222311" y="1011549"/>
            <a:ext cx="7747377" cy="3200578"/>
            <a:chOff x="2222310" y="874914"/>
            <a:chExt cx="7747377" cy="3200578"/>
          </a:xfrm>
        </p:grpSpPr>
        <p:pic>
          <p:nvPicPr>
            <p:cNvPr id="6" name="図 5"/>
            <p:cNvPicPr>
              <a:picLocks noChangeAspect="1"/>
            </p:cNvPicPr>
            <p:nvPr/>
          </p:nvPicPr>
          <p:blipFill>
            <a:blip r:embed="rId3"/>
            <a:stretch>
              <a:fillRect/>
            </a:stretch>
          </p:blipFill>
          <p:spPr>
            <a:xfrm>
              <a:off x="2222310" y="874914"/>
              <a:ext cx="7747377" cy="3200578"/>
            </a:xfrm>
            <a:prstGeom prst="rect">
              <a:avLst/>
            </a:prstGeom>
          </p:spPr>
        </p:pic>
        <p:sp>
          <p:nvSpPr>
            <p:cNvPr id="7" name="正方形/長方形 6"/>
            <p:cNvSpPr/>
            <p:nvPr/>
          </p:nvSpPr>
          <p:spPr>
            <a:xfrm>
              <a:off x="3195146" y="874915"/>
              <a:ext cx="199696" cy="2286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177862" y="1195027"/>
              <a:ext cx="341585" cy="2238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8735413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400" dirty="0" smtClean="0"/>
              <a:t>DX</a:t>
            </a:r>
            <a:r>
              <a:rPr lang="ja-JP" altLang="en-US" sz="4400" dirty="0"/>
              <a:t>事例</a:t>
            </a:r>
            <a:r>
              <a:rPr lang="ja-JP" altLang="en-US" sz="4400" dirty="0" smtClean="0"/>
              <a:t>：</a:t>
            </a:r>
            <a:r>
              <a:rPr lang="en-US" altLang="ja-JP" sz="4400" dirty="0" err="1" smtClean="0"/>
              <a:t>IoT</a:t>
            </a:r>
            <a:r>
              <a:rPr lang="ja-JP" altLang="en-US" sz="4400" dirty="0" smtClean="0"/>
              <a:t>とデータ分析による省エネ化</a:t>
            </a:r>
            <a:endParaRPr kumimoji="1" lang="ja-JP" altLang="en-US" sz="4400" dirty="0"/>
          </a:p>
        </p:txBody>
      </p:sp>
      <p:sp>
        <p:nvSpPr>
          <p:cNvPr id="5" name="コンテンツ プレースホルダー 2">
            <a:extLst>
              <a:ext uri="{FF2B5EF4-FFF2-40B4-BE49-F238E27FC236}">
                <a16:creationId xmlns:a16="http://schemas.microsoft.com/office/drawing/2014/main" id="{20F3460E-65D1-4D21-A0B6-BE10AF1CD539}"/>
              </a:ext>
            </a:extLst>
          </p:cNvPr>
          <p:cNvSpPr>
            <a:spLocks noGrp="1"/>
          </p:cNvSpPr>
          <p:nvPr>
            <p:ph idx="1"/>
          </p:nvPr>
        </p:nvSpPr>
        <p:spPr>
          <a:xfrm>
            <a:off x="5105400" y="6592348"/>
            <a:ext cx="7079563" cy="265652"/>
          </a:xfrm>
        </p:spPr>
        <p:txBody>
          <a:bodyPr>
            <a:normAutofit fontScale="70000" lnSpcReduction="20000"/>
          </a:bodyPr>
          <a:lstStyle/>
          <a:p>
            <a:pPr marL="0" indent="0">
              <a:buNone/>
            </a:pPr>
            <a:r>
              <a:rPr lang="ja-JP" altLang="en-US" sz="1600" dirty="0" smtClean="0"/>
              <a:t>参考：</a:t>
            </a:r>
            <a:r>
              <a:rPr lang="zh-TW" altLang="en-US" sz="1600" dirty="0"/>
              <a:t>富士電機株式会社</a:t>
            </a:r>
            <a:r>
              <a:rPr lang="en-US" altLang="ja-JP" sz="1600" dirty="0" smtClean="0">
                <a:hlinkClick r:id="rId2"/>
              </a:rPr>
              <a:t>https://www.fujielectric.co.jp/products/solution/case-studies/ems_semiconductor.html</a:t>
            </a:r>
            <a:endParaRPr lang="en-US" altLang="ja-JP" sz="1600" dirty="0"/>
          </a:p>
        </p:txBody>
      </p:sp>
      <p:sp>
        <p:nvSpPr>
          <p:cNvPr id="10" name="正方形/長方形 9">
            <a:extLst>
              <a:ext uri="{FF2B5EF4-FFF2-40B4-BE49-F238E27FC236}">
                <a16:creationId xmlns:a16="http://schemas.microsoft.com/office/drawing/2014/main" id="{F87A52FD-8859-4018-A6F3-4DB624111EA4}"/>
              </a:ext>
            </a:extLst>
          </p:cNvPr>
          <p:cNvSpPr/>
          <p:nvPr/>
        </p:nvSpPr>
        <p:spPr>
          <a:xfrm>
            <a:off x="175203" y="4779722"/>
            <a:ext cx="12016797" cy="1384995"/>
          </a:xfrm>
          <a:prstGeom prst="rect">
            <a:avLst/>
          </a:prstGeom>
          <a:noFill/>
          <a:ln>
            <a:solidFill>
              <a:schemeClr val="bg1"/>
            </a:solidFill>
          </a:ln>
        </p:spPr>
        <p:txBody>
          <a:bodyPr wrap="square">
            <a:spAutoFit/>
          </a:bodyPr>
          <a:lstStyle/>
          <a:p>
            <a:r>
              <a:rPr lang="ja-JP" altLang="en-US" sz="2800" dirty="0" smtClean="0">
                <a:latin typeface="UD デジタル 教科書体 NK-R" panose="02020400000000000000" pitchFamily="18" charset="-128"/>
                <a:ea typeface="UD デジタル 教科書体 NK-R" panose="02020400000000000000" pitchFamily="18" charset="-128"/>
              </a:rPr>
              <a:t>半導体製造を行うメーカー、</a:t>
            </a:r>
            <a:r>
              <a:rPr lang="zh-TW" altLang="en-US" sz="2800" dirty="0" smtClean="0">
                <a:latin typeface="UD デジタル 教科書体 NK-R" panose="02020400000000000000" pitchFamily="18" charset="-128"/>
                <a:ea typeface="UD デジタル 教科書体 NK-R" panose="02020400000000000000" pitchFamily="18" charset="-128"/>
              </a:rPr>
              <a:t>富士</a:t>
            </a:r>
            <a:r>
              <a:rPr lang="zh-TW" altLang="en-US" sz="2800" dirty="0">
                <a:latin typeface="UD デジタル 教科書体 NK-R" panose="02020400000000000000" pitchFamily="18" charset="-128"/>
                <a:ea typeface="UD デジタル 教科書体 NK-R" panose="02020400000000000000" pitchFamily="18" charset="-128"/>
              </a:rPr>
              <a:t>電機 山梨</a:t>
            </a:r>
            <a:r>
              <a:rPr lang="zh-TW" altLang="en-US" sz="2800" dirty="0" smtClean="0">
                <a:latin typeface="UD デジタル 教科書体 NK-R" panose="02020400000000000000" pitchFamily="18" charset="-128"/>
                <a:ea typeface="UD デジタル 教科書体 NK-R" panose="02020400000000000000" pitchFamily="18" charset="-128"/>
              </a:rPr>
              <a:t>工場</a:t>
            </a:r>
            <a:endParaRPr lang="en-US" altLang="ja-JP" sz="2800" dirty="0" smtClean="0">
              <a:latin typeface="UD デジタル 教科書体 NK-R" panose="02020400000000000000" pitchFamily="18" charset="-128"/>
              <a:ea typeface="UD デジタル 教科書体 NK-R" panose="02020400000000000000" pitchFamily="18" charset="-128"/>
            </a:endParaRPr>
          </a:p>
          <a:p>
            <a:r>
              <a:rPr lang="ja-JP" altLang="en-US" sz="2800" dirty="0" smtClean="0">
                <a:latin typeface="UD デジタル 教科書体 NK-R" panose="02020400000000000000" pitchFamily="18" charset="-128"/>
                <a:ea typeface="UD デジタル 教科書体 NK-R" panose="02020400000000000000" pitchFamily="18" charset="-128"/>
              </a:rPr>
              <a:t>センサで各機器からデータ収集を行い、解析ソフトによって</a:t>
            </a:r>
            <a:endParaRPr lang="en-US" altLang="ja-JP" sz="2800" dirty="0" smtClean="0">
              <a:latin typeface="UD デジタル 教科書体 NK-R" panose="02020400000000000000" pitchFamily="18" charset="-128"/>
              <a:ea typeface="UD デジタル 教科書体 NK-R" panose="02020400000000000000" pitchFamily="18" charset="-128"/>
            </a:endParaRPr>
          </a:p>
          <a:p>
            <a:r>
              <a:rPr lang="ja-JP" altLang="en-US" sz="2800" dirty="0" smtClean="0">
                <a:latin typeface="UD デジタル 教科書体 NK-R" panose="02020400000000000000" pitchFamily="18" charset="-128"/>
                <a:ea typeface="UD デジタル 教科書体 NK-R" panose="02020400000000000000" pitchFamily="18" charset="-128"/>
              </a:rPr>
              <a:t>電力・熱のムダやムラを発見。５年間で</a:t>
            </a:r>
            <a:r>
              <a:rPr lang="en-US" altLang="ja-JP" sz="2800" dirty="0" smtClean="0">
                <a:latin typeface="UD デジタル 教科書体 NK-R" panose="02020400000000000000" pitchFamily="18" charset="-128"/>
                <a:ea typeface="UD デジタル 教科書体 NK-R" panose="02020400000000000000" pitchFamily="18" charset="-128"/>
              </a:rPr>
              <a:t>34</a:t>
            </a:r>
            <a:r>
              <a:rPr lang="ja-JP" altLang="en-US" sz="2800" dirty="0" smtClean="0">
                <a:latin typeface="UD デジタル 教科書体 NK-R" panose="02020400000000000000" pitchFamily="18" charset="-128"/>
                <a:ea typeface="UD デジタル 教科書体 NK-R" panose="02020400000000000000" pitchFamily="18" charset="-128"/>
              </a:rPr>
              <a:t>％のエネルギー消費削減に成功した。</a:t>
            </a:r>
            <a:endParaRPr lang="en-US" altLang="zh-TW" sz="2800" dirty="0" smtClean="0">
              <a:latin typeface="UD デジタル 教科書体 NK-R" panose="02020400000000000000" pitchFamily="18" charset="-128"/>
              <a:ea typeface="UD デジタル 教科書体 NK-R" panose="02020400000000000000" pitchFamily="18" charset="-128"/>
            </a:endParaRPr>
          </a:p>
        </p:txBody>
      </p:sp>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t>7</a:t>
            </a:fld>
            <a:endParaRPr kumimoji="1" lang="ja-JP" altLang="en-US"/>
          </a:p>
        </p:txBody>
      </p:sp>
      <p:pic>
        <p:nvPicPr>
          <p:cNvPr id="1026" name="Picture 2" descr="https://www.fujielectric.co.jp/products/solution/case-studies/box/img/ems/2_yamanashi.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7020" y="1117020"/>
            <a:ext cx="5751237" cy="32350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fujielectric.co.jp/products/solution/case-studies/box/img/ems/1_yamanashi.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700" y="1117020"/>
            <a:ext cx="5751238" cy="3235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22992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POST</a:t>
            </a:r>
            <a:r>
              <a:rPr kumimoji="1" lang="ja-JP" altLang="en-US" dirty="0" smtClean="0"/>
              <a:t>メソッド</a:t>
            </a:r>
            <a:endParaRPr kumimoji="1" lang="ja-JP" altLang="en-US" dirty="0"/>
          </a:p>
        </p:txBody>
      </p:sp>
      <p:sp>
        <p:nvSpPr>
          <p:cNvPr id="3" name="コンテンツ プレースホルダー 2"/>
          <p:cNvSpPr>
            <a:spLocks noGrp="1"/>
          </p:cNvSpPr>
          <p:nvPr>
            <p:ph idx="1"/>
          </p:nvPr>
        </p:nvSpPr>
        <p:spPr>
          <a:xfrm>
            <a:off x="725214" y="4645571"/>
            <a:ext cx="10909738" cy="2102069"/>
          </a:xfrm>
        </p:spPr>
        <p:txBody>
          <a:bodyPr>
            <a:normAutofit/>
          </a:bodyPr>
          <a:lstStyle/>
          <a:p>
            <a:pPr marL="0" indent="0">
              <a:buNone/>
            </a:pPr>
            <a:r>
              <a:rPr lang="ja-JP" altLang="en-US" dirty="0" smtClean="0">
                <a:solidFill>
                  <a:srgbClr val="FF0000"/>
                </a:solidFill>
              </a:rPr>
              <a:t>リクエストメッセージボディ</a:t>
            </a:r>
            <a:r>
              <a:rPr lang="ja-JP" altLang="en-US" dirty="0" smtClean="0"/>
              <a:t>に</a:t>
            </a:r>
            <a:r>
              <a:rPr lang="en-US" altLang="ja-JP" dirty="0" smtClean="0"/>
              <a:t/>
            </a:r>
            <a:br>
              <a:rPr lang="en-US" altLang="ja-JP" dirty="0" smtClean="0"/>
            </a:br>
            <a:r>
              <a:rPr lang="ja-JP" altLang="en-US" dirty="0" smtClean="0"/>
              <a:t>入力されたデータを追加してリクエストを送る。</a:t>
            </a:r>
            <a:endParaRPr lang="en-US" altLang="ja-JP" dirty="0" smtClean="0"/>
          </a:p>
          <a:p>
            <a:pPr marL="0" indent="0">
              <a:buNone/>
            </a:pPr>
            <a:r>
              <a:rPr lang="en-US" altLang="ja-JP" dirty="0" smtClean="0"/>
              <a:t>URL</a:t>
            </a:r>
            <a:r>
              <a:rPr lang="ja-JP" altLang="en-US" dirty="0" smtClean="0"/>
              <a:t>に入力データが影響しない。</a:t>
            </a:r>
            <a:endParaRPr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70</a:t>
            </a:fld>
            <a:endParaRPr kumimoji="1" lang="ja-JP" altLang="en-US"/>
          </a:p>
        </p:txBody>
      </p:sp>
      <p:grpSp>
        <p:nvGrpSpPr>
          <p:cNvPr id="9" name="グループ化 8"/>
          <p:cNvGrpSpPr/>
          <p:nvPr/>
        </p:nvGrpSpPr>
        <p:grpSpPr>
          <a:xfrm>
            <a:off x="1055853" y="1125447"/>
            <a:ext cx="2782831" cy="3269591"/>
            <a:chOff x="898198" y="889842"/>
            <a:chExt cx="2782831" cy="3269591"/>
          </a:xfrm>
        </p:grpSpPr>
        <p:sp>
          <p:nvSpPr>
            <p:cNvPr id="5" name="正方形/長方形 4">
              <a:extLst>
                <a:ext uri="{FF2B5EF4-FFF2-40B4-BE49-F238E27FC236}">
                  <a16:creationId xmlns:a16="http://schemas.microsoft.com/office/drawing/2014/main" id="{32C53A77-4D8E-4358-9049-D0388624F870}"/>
                </a:ext>
              </a:extLst>
            </p:cNvPr>
            <p:cNvSpPr/>
            <p:nvPr/>
          </p:nvSpPr>
          <p:spPr>
            <a:xfrm>
              <a:off x="898198" y="889842"/>
              <a:ext cx="2782831" cy="3269591"/>
            </a:xfrm>
            <a:prstGeom prst="rect">
              <a:avLst/>
            </a:prstGeom>
            <a:solidFill>
              <a:srgbClr val="00206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6" name="正方形/長方形 5">
              <a:extLst>
                <a:ext uri="{FF2B5EF4-FFF2-40B4-BE49-F238E27FC236}">
                  <a16:creationId xmlns:a16="http://schemas.microsoft.com/office/drawing/2014/main" id="{522A326D-75EC-4E66-88E6-0C653BE193A2}"/>
                </a:ext>
              </a:extLst>
            </p:cNvPr>
            <p:cNvSpPr/>
            <p:nvPr/>
          </p:nvSpPr>
          <p:spPr>
            <a:xfrm>
              <a:off x="1196996" y="1035636"/>
              <a:ext cx="2185236" cy="379312"/>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sz="1400" dirty="0" smtClean="0">
                  <a:solidFill>
                    <a:sysClr val="windowText" lastClr="000000"/>
                  </a:solidFill>
                  <a:latin typeface="UD デジタル 教科書体 NK-R" panose="02020400000000000000" pitchFamily="18" charset="-128"/>
                  <a:ea typeface="UD デジタル 教科書体 NK-R" panose="02020400000000000000" pitchFamily="18" charset="-128"/>
                </a:rPr>
                <a:t>リクエストライン</a:t>
              </a:r>
              <a:endParaRPr kumimoji="1" lang="ja-JP" altLang="en-US" sz="1400" dirty="0">
                <a:solidFill>
                  <a:sysClr val="windowText" lastClr="000000"/>
                </a:solidFill>
                <a:latin typeface="UD デジタル 教科書体 NK-R" panose="02020400000000000000" pitchFamily="18" charset="-128"/>
                <a:ea typeface="UD デジタル 教科書体 NK-R" panose="02020400000000000000" pitchFamily="18" charset="-128"/>
              </a:endParaRPr>
            </a:p>
          </p:txBody>
        </p:sp>
        <p:sp>
          <p:nvSpPr>
            <p:cNvPr id="7" name="正方形/長方形 6">
              <a:extLst>
                <a:ext uri="{FF2B5EF4-FFF2-40B4-BE49-F238E27FC236}">
                  <a16:creationId xmlns:a16="http://schemas.microsoft.com/office/drawing/2014/main" id="{5B6D83F8-4526-4536-ACE2-7D7F3A43EEC0}"/>
                </a:ext>
              </a:extLst>
            </p:cNvPr>
            <p:cNvSpPr/>
            <p:nvPr/>
          </p:nvSpPr>
          <p:spPr>
            <a:xfrm>
              <a:off x="1196996" y="1682225"/>
              <a:ext cx="2185236" cy="77112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ja-JP" altLang="en-US" dirty="0" smtClean="0">
                  <a:solidFill>
                    <a:sysClr val="windowText" lastClr="000000"/>
                  </a:solidFill>
                  <a:latin typeface="UD デジタル 教科書体 NK-R" panose="02020400000000000000" pitchFamily="18" charset="-128"/>
                  <a:ea typeface="UD デジタル 教科書体 NK-R" panose="02020400000000000000" pitchFamily="18" charset="-128"/>
                </a:rPr>
                <a:t>リクエスト</a:t>
              </a:r>
              <a:r>
                <a:rPr lang="en-US" altLang="ja-JP" dirty="0" smtClean="0">
                  <a:solidFill>
                    <a:sysClr val="windowText" lastClr="000000"/>
                  </a:solidFill>
                  <a:latin typeface="UD デジタル 教科書体 NK-R" panose="02020400000000000000" pitchFamily="18" charset="-128"/>
                  <a:ea typeface="UD デジタル 教科書体 NK-R" panose="02020400000000000000" pitchFamily="18" charset="-128"/>
                </a:rPr>
                <a:t/>
              </a:r>
              <a:br>
                <a:rPr lang="en-US" altLang="ja-JP" dirty="0" smtClean="0">
                  <a:solidFill>
                    <a:sysClr val="windowText" lastClr="000000"/>
                  </a:solidFill>
                  <a:latin typeface="UD デジタル 教科書体 NK-R" panose="02020400000000000000" pitchFamily="18" charset="-128"/>
                  <a:ea typeface="UD デジタル 教科書体 NK-R" panose="02020400000000000000" pitchFamily="18" charset="-128"/>
                </a:rPr>
              </a:br>
              <a:r>
                <a:rPr lang="ja-JP" altLang="en-US" dirty="0" smtClean="0">
                  <a:solidFill>
                    <a:sysClr val="windowText" lastClr="000000"/>
                  </a:solidFill>
                  <a:latin typeface="UD デジタル 教科書体 NK-R" panose="02020400000000000000" pitchFamily="18" charset="-128"/>
                  <a:ea typeface="UD デジタル 教科書体 NK-R" panose="02020400000000000000" pitchFamily="18" charset="-128"/>
                </a:rPr>
                <a:t>ヘッダ</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8" name="正方形/長方形 7">
              <a:extLst>
                <a:ext uri="{FF2B5EF4-FFF2-40B4-BE49-F238E27FC236}">
                  <a16:creationId xmlns:a16="http://schemas.microsoft.com/office/drawing/2014/main" id="{5B6D83F8-4526-4536-ACE2-7D7F3A43EEC0}"/>
                </a:ext>
              </a:extLst>
            </p:cNvPr>
            <p:cNvSpPr/>
            <p:nvPr/>
          </p:nvSpPr>
          <p:spPr>
            <a:xfrm>
              <a:off x="1196996" y="2720622"/>
              <a:ext cx="2185236" cy="1257474"/>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smtClean="0">
                  <a:solidFill>
                    <a:srgbClr val="FF0000"/>
                  </a:solidFill>
                  <a:latin typeface="UD デジタル 教科書体 NK-R" panose="02020400000000000000" pitchFamily="18" charset="-128"/>
                  <a:ea typeface="UD デジタル 教科書体 NK-R" panose="02020400000000000000" pitchFamily="18" charset="-128"/>
                </a:rPr>
                <a:t>リクエスト</a:t>
              </a:r>
              <a:r>
                <a:rPr kumimoji="1" lang="en-US" altLang="ja-JP" dirty="0" smtClean="0">
                  <a:solidFill>
                    <a:srgbClr val="FF0000"/>
                  </a:solidFill>
                  <a:latin typeface="UD デジタル 教科書体 NK-R" panose="02020400000000000000" pitchFamily="18" charset="-128"/>
                  <a:ea typeface="UD デジタル 教科書体 NK-R" panose="02020400000000000000" pitchFamily="18" charset="-128"/>
                </a:rPr>
                <a:t/>
              </a:r>
              <a:br>
                <a:rPr kumimoji="1" lang="en-US" altLang="ja-JP" dirty="0" smtClean="0">
                  <a:solidFill>
                    <a:srgbClr val="FF0000"/>
                  </a:solidFill>
                  <a:latin typeface="UD デジタル 教科書体 NK-R" panose="02020400000000000000" pitchFamily="18" charset="-128"/>
                  <a:ea typeface="UD デジタル 教科書体 NK-R" panose="02020400000000000000" pitchFamily="18" charset="-128"/>
                </a:rPr>
              </a:br>
              <a:r>
                <a:rPr kumimoji="1" lang="ja-JP" altLang="en-US" dirty="0" smtClean="0">
                  <a:solidFill>
                    <a:srgbClr val="FF0000"/>
                  </a:solidFill>
                  <a:latin typeface="UD デジタル 教科書体 NK-R" panose="02020400000000000000" pitchFamily="18" charset="-128"/>
                  <a:ea typeface="UD デジタル 教科書体 NK-R" panose="02020400000000000000" pitchFamily="18" charset="-128"/>
                </a:rPr>
                <a:t>メッセージ</a:t>
              </a:r>
              <a:r>
                <a:rPr lang="en-US" altLang="ja-JP" dirty="0">
                  <a:solidFill>
                    <a:srgbClr val="FF0000"/>
                  </a:solidFill>
                  <a:latin typeface="UD デジタル 教科書体 NK-R" panose="02020400000000000000" pitchFamily="18" charset="-128"/>
                  <a:ea typeface="UD デジタル 教科書体 NK-R" panose="02020400000000000000" pitchFamily="18" charset="-128"/>
                </a:rPr>
                <a:t/>
              </a:r>
              <a:br>
                <a:rPr lang="en-US" altLang="ja-JP" dirty="0">
                  <a:solidFill>
                    <a:srgbClr val="FF0000"/>
                  </a:solidFill>
                  <a:latin typeface="UD デジタル 教科書体 NK-R" panose="02020400000000000000" pitchFamily="18" charset="-128"/>
                  <a:ea typeface="UD デジタル 教科書体 NK-R" panose="02020400000000000000" pitchFamily="18" charset="-128"/>
                </a:rPr>
              </a:br>
              <a:r>
                <a:rPr kumimoji="1" lang="ja-JP" altLang="en-US" dirty="0" smtClean="0">
                  <a:solidFill>
                    <a:srgbClr val="FF0000"/>
                  </a:solidFill>
                  <a:latin typeface="UD デジタル 教科書体 NK-R" panose="02020400000000000000" pitchFamily="18" charset="-128"/>
                  <a:ea typeface="UD デジタル 教科書体 NK-R" panose="02020400000000000000" pitchFamily="18" charset="-128"/>
                </a:rPr>
                <a:t>ボディ</a:t>
              </a:r>
              <a:endParaRPr kumimoji="1" lang="ja-JP" altLang="en-US" dirty="0">
                <a:solidFill>
                  <a:srgbClr val="FF0000"/>
                </a:solidFill>
                <a:latin typeface="UD デジタル 教科書体 NK-R" panose="02020400000000000000" pitchFamily="18" charset="-128"/>
                <a:ea typeface="UD デジタル 教科書体 NK-R" panose="02020400000000000000" pitchFamily="18" charset="-128"/>
              </a:endParaRPr>
            </a:p>
          </p:txBody>
        </p:sp>
      </p:grpSp>
      <p:sp>
        <p:nvSpPr>
          <p:cNvPr id="10" name="テキスト ボックス 9"/>
          <p:cNvSpPr txBox="1"/>
          <p:nvPr/>
        </p:nvSpPr>
        <p:spPr>
          <a:xfrm>
            <a:off x="4955627" y="1230064"/>
            <a:ext cx="4188373" cy="461665"/>
          </a:xfrm>
          <a:prstGeom prst="rect">
            <a:avLst/>
          </a:prstGeom>
          <a:noFill/>
        </p:spPr>
        <p:txBody>
          <a:bodyPr wrap="square" rtlCol="0">
            <a:spAutoFit/>
          </a:bodyPr>
          <a:lstStyle/>
          <a:p>
            <a:r>
              <a:rPr kumimoji="1" lang="ja-JP" altLang="en-US" sz="2400" dirty="0" smtClean="0">
                <a:latin typeface="Tahoma" panose="020B0604030504040204" pitchFamily="34" charset="0"/>
                <a:ea typeface="UD デジタル 教科書体 NK-R" panose="02020400000000000000" pitchFamily="18" charset="-128"/>
                <a:cs typeface="Tahoma" panose="020B0604030504040204" pitchFamily="34" charset="0"/>
              </a:rPr>
              <a:t>メソッドの種類・</a:t>
            </a:r>
            <a:r>
              <a:rPr kumimoji="1" lang="en-US" altLang="ja-JP" sz="2400" dirty="0" smtClean="0">
                <a:latin typeface="Tahoma" panose="020B0604030504040204" pitchFamily="34" charset="0"/>
                <a:ea typeface="Tahoma" panose="020B0604030504040204" pitchFamily="34" charset="0"/>
                <a:cs typeface="Tahoma" panose="020B0604030504040204" pitchFamily="34" charset="0"/>
              </a:rPr>
              <a:t>URL</a:t>
            </a:r>
            <a:r>
              <a:rPr kumimoji="1" lang="ja-JP" altLang="en-US" sz="2400" dirty="0" smtClean="0">
                <a:latin typeface="Tahoma" panose="020B0604030504040204" pitchFamily="34" charset="0"/>
                <a:ea typeface="UD デジタル 教科書体 NK-R" panose="02020400000000000000" pitchFamily="18" charset="-128"/>
                <a:cs typeface="Tahoma" panose="020B0604030504040204" pitchFamily="34" charset="0"/>
              </a:rPr>
              <a:t>等</a:t>
            </a:r>
            <a:endParaRPr kumimoji="1" lang="ja-JP" altLang="en-US" sz="2400" dirty="0">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1" name="テキスト ボックス 10"/>
          <p:cNvSpPr txBox="1"/>
          <p:nvPr/>
        </p:nvSpPr>
        <p:spPr>
          <a:xfrm>
            <a:off x="4955627" y="2067744"/>
            <a:ext cx="6164318" cy="461665"/>
          </a:xfrm>
          <a:prstGeom prst="rect">
            <a:avLst/>
          </a:prstGeom>
          <a:noFill/>
        </p:spPr>
        <p:txBody>
          <a:bodyPr wrap="square" rtlCol="0">
            <a:spAutoFit/>
          </a:bodyPr>
          <a:lstStyle/>
          <a:p>
            <a:r>
              <a:rPr lang="ja-JP" altLang="en-US" sz="2400" dirty="0">
                <a:latin typeface="Tahoma" panose="020B0604030504040204" pitchFamily="34" charset="0"/>
                <a:ea typeface="UD デジタル 教科書体 NK-R" panose="02020400000000000000" pitchFamily="18" charset="-128"/>
                <a:cs typeface="Tahoma" panose="020B0604030504040204" pitchFamily="34" charset="0"/>
              </a:rPr>
              <a:t>サーバ</a:t>
            </a:r>
            <a:r>
              <a:rPr lang="ja-JP" altLang="en-US" sz="2400" dirty="0" smtClean="0">
                <a:latin typeface="Tahoma" panose="020B0604030504040204" pitchFamily="34" charset="0"/>
                <a:ea typeface="UD デジタル 教科書体 NK-R" panose="02020400000000000000" pitchFamily="18" charset="-128"/>
                <a:cs typeface="Tahoma" panose="020B0604030504040204" pitchFamily="34" charset="0"/>
              </a:rPr>
              <a:t>の場所やバージョンなどのメタデータ</a:t>
            </a:r>
            <a:endParaRPr kumimoji="1" lang="ja-JP" altLang="en-US" sz="2400" dirty="0">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2" name="テキスト ボックス 11"/>
          <p:cNvSpPr txBox="1"/>
          <p:nvPr/>
        </p:nvSpPr>
        <p:spPr>
          <a:xfrm>
            <a:off x="4955627" y="3171991"/>
            <a:ext cx="5841125" cy="830997"/>
          </a:xfrm>
          <a:prstGeom prst="rect">
            <a:avLst/>
          </a:prstGeom>
          <a:noFill/>
        </p:spPr>
        <p:txBody>
          <a:bodyPr wrap="square" rtlCol="0">
            <a:spAutoFit/>
          </a:bodyPr>
          <a:lstStyle/>
          <a:p>
            <a:r>
              <a:rPr lang="ja-JP" altLang="en-US" sz="2400" dirty="0" smtClean="0">
                <a:latin typeface="Tahoma" panose="020B0604030504040204" pitchFamily="34" charset="0"/>
                <a:ea typeface="UD デジタル 教科書体 NK-R" panose="02020400000000000000" pitchFamily="18" charset="-128"/>
                <a:cs typeface="Tahoma" panose="020B0604030504040204" pitchFamily="34" charset="0"/>
              </a:rPr>
              <a:t>サーバに送るデータの本文。</a:t>
            </a:r>
            <a:r>
              <a:rPr lang="en-US" altLang="ja-JP" sz="2400" dirty="0" smtClean="0">
                <a:latin typeface="Tahoma" panose="020B0604030504040204" pitchFamily="34" charset="0"/>
                <a:ea typeface="UD デジタル 教科書体 NK-R" panose="02020400000000000000" pitchFamily="18" charset="-128"/>
                <a:cs typeface="Tahoma" panose="020B0604030504040204" pitchFamily="34" charset="0"/>
              </a:rPr>
              <a:t/>
            </a:r>
            <a:br>
              <a:rPr lang="en-US" altLang="ja-JP" sz="2400" dirty="0" smtClean="0">
                <a:latin typeface="Tahoma" panose="020B0604030504040204" pitchFamily="34" charset="0"/>
                <a:ea typeface="UD デジタル 教科書体 NK-R" panose="02020400000000000000" pitchFamily="18" charset="-128"/>
                <a:cs typeface="Tahoma" panose="020B0604030504040204" pitchFamily="34" charset="0"/>
              </a:rPr>
            </a:br>
            <a:r>
              <a:rPr lang="ja-JP" altLang="en-US" sz="2400" dirty="0" smtClean="0">
                <a:latin typeface="Tahoma" panose="020B0604030504040204" pitchFamily="34" charset="0"/>
                <a:ea typeface="UD デジタル 教科書体 NK-R" panose="02020400000000000000" pitchFamily="18" charset="-128"/>
                <a:cs typeface="Tahoma" panose="020B0604030504040204" pitchFamily="34" charset="0"/>
              </a:rPr>
              <a:t>ファイルなども添付できる。</a:t>
            </a:r>
            <a:endParaRPr kumimoji="1" lang="ja-JP" altLang="en-US" sz="2400" dirty="0">
              <a:latin typeface="Tahoma" panose="020B0604030504040204" pitchFamily="34" charset="0"/>
              <a:ea typeface="UD デジタル 教科書体 NK-R" panose="02020400000000000000" pitchFamily="18" charset="-128"/>
              <a:cs typeface="Tahoma" panose="020B0604030504040204" pitchFamily="34" charset="0"/>
            </a:endParaRPr>
          </a:p>
        </p:txBody>
      </p:sp>
      <p:cxnSp>
        <p:nvCxnSpPr>
          <p:cNvPr id="14" name="直線コネクタ 13"/>
          <p:cNvCxnSpPr>
            <a:stCxn id="6" idx="3"/>
            <a:endCxn id="10" idx="1"/>
          </p:cNvCxnSpPr>
          <p:nvPr/>
        </p:nvCxnSpPr>
        <p:spPr>
          <a:xfrm>
            <a:off x="3539887" y="1460897"/>
            <a:ext cx="1415740" cy="0"/>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a:stCxn id="7" idx="3"/>
            <a:endCxn id="11" idx="1"/>
          </p:cNvCxnSpPr>
          <p:nvPr/>
        </p:nvCxnSpPr>
        <p:spPr>
          <a:xfrm flipV="1">
            <a:off x="3539887" y="2298577"/>
            <a:ext cx="1415740" cy="4813"/>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stCxn id="8" idx="3"/>
            <a:endCxn id="12" idx="1"/>
          </p:cNvCxnSpPr>
          <p:nvPr/>
        </p:nvCxnSpPr>
        <p:spPr>
          <a:xfrm>
            <a:off x="3539887" y="3584964"/>
            <a:ext cx="1415740" cy="2526"/>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454032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入力フォームの作成</a:t>
            </a:r>
            <a:endParaRPr kumimoji="1" lang="ja-JP" altLang="en-US" dirty="0"/>
          </a:p>
        </p:txBody>
      </p:sp>
      <p:sp>
        <p:nvSpPr>
          <p:cNvPr id="3" name="コンテンツ プレースホルダー 2"/>
          <p:cNvSpPr>
            <a:spLocks noGrp="1"/>
          </p:cNvSpPr>
          <p:nvPr>
            <p:ph idx="1"/>
          </p:nvPr>
        </p:nvSpPr>
        <p:spPr>
          <a:xfrm>
            <a:off x="851338" y="1200151"/>
            <a:ext cx="10783614" cy="5410856"/>
          </a:xfrm>
        </p:spPr>
        <p:txBody>
          <a:bodyPr/>
          <a:lstStyle/>
          <a:p>
            <a:pPr marL="0" indent="0">
              <a:buNone/>
            </a:pPr>
            <a:r>
              <a:rPr lang="ja-JP" altLang="en-US" dirty="0"/>
              <a:t>入力</a:t>
            </a:r>
            <a:r>
              <a:rPr lang="ja-JP" altLang="en-US" dirty="0" smtClean="0"/>
              <a:t>フォームは</a:t>
            </a:r>
            <a:r>
              <a:rPr lang="en-US" altLang="ja-JP" dirty="0" smtClean="0">
                <a:solidFill>
                  <a:srgbClr val="FF0000"/>
                </a:solidFill>
              </a:rPr>
              <a:t>&lt;form&gt;~&lt;/form&gt;</a:t>
            </a:r>
            <a:r>
              <a:rPr lang="ja-JP" altLang="en-US" dirty="0" smtClean="0"/>
              <a:t>内に記述し、</a:t>
            </a:r>
            <a:r>
              <a:rPr lang="en-US" altLang="ja-JP" dirty="0"/>
              <a:t/>
            </a:r>
            <a:br>
              <a:rPr lang="en-US" altLang="ja-JP" dirty="0"/>
            </a:br>
            <a:r>
              <a:rPr lang="ja-JP" altLang="en-US" dirty="0" smtClean="0"/>
              <a:t>項目ごとにそれぞれ</a:t>
            </a:r>
            <a:r>
              <a:rPr lang="en-US" altLang="ja-JP" dirty="0" smtClean="0">
                <a:solidFill>
                  <a:srgbClr val="FF0000"/>
                </a:solidFill>
              </a:rPr>
              <a:t>&lt;input&gt;</a:t>
            </a:r>
            <a:r>
              <a:rPr lang="ja-JP" altLang="en-US" dirty="0" smtClean="0"/>
              <a:t>を記述する。</a:t>
            </a:r>
            <a:endParaRPr lang="en-US" altLang="ja-JP" dirty="0" smtClean="0"/>
          </a:p>
          <a:p>
            <a:pPr marL="0" indent="0">
              <a:buNone/>
            </a:pPr>
            <a:endParaRPr lang="en-US" altLang="ja-JP" dirty="0"/>
          </a:p>
          <a:p>
            <a:pPr marL="0" indent="0">
              <a:buNone/>
            </a:pPr>
            <a:r>
              <a:rPr lang="en-US" altLang="ja-JP" dirty="0" smtClean="0"/>
              <a:t>&lt;input&gt;</a:t>
            </a:r>
            <a:r>
              <a:rPr lang="ja-JP" altLang="en-US" dirty="0" smtClean="0"/>
              <a:t>は</a:t>
            </a:r>
            <a:r>
              <a:rPr lang="ja-JP" altLang="en-US" dirty="0" smtClean="0">
                <a:solidFill>
                  <a:srgbClr val="FF0000"/>
                </a:solidFill>
              </a:rPr>
              <a:t>属性値</a:t>
            </a:r>
            <a:r>
              <a:rPr lang="ja-JP" altLang="en-US" dirty="0" smtClean="0"/>
              <a:t>を変更することで、テキスト・</a:t>
            </a:r>
            <a:r>
              <a:rPr lang="en-US" altLang="ja-JP" dirty="0" smtClean="0"/>
              <a:t/>
            </a:r>
            <a:br>
              <a:rPr lang="en-US" altLang="ja-JP" dirty="0" smtClean="0"/>
            </a:br>
            <a:r>
              <a:rPr lang="ja-JP" altLang="en-US" dirty="0" smtClean="0"/>
              <a:t>チェックボックス・ラジオボタンなど様々なフォームとして扱うことができる。</a:t>
            </a:r>
            <a:endParaRPr lang="en-US" altLang="ja-JP" dirty="0" smtClean="0"/>
          </a:p>
          <a:p>
            <a:pPr marL="0" indent="0">
              <a:buNone/>
            </a:pPr>
            <a:endParaRPr lang="en-US" altLang="ja-JP" dirty="0" smtClean="0"/>
          </a:p>
          <a:p>
            <a:pPr marL="0" indent="0">
              <a:buNone/>
            </a:pP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71</a:t>
            </a:fld>
            <a:endParaRPr kumimoji="1" lang="ja-JP" altLang="en-US"/>
          </a:p>
        </p:txBody>
      </p:sp>
    </p:spTree>
    <p:extLst>
      <p:ext uri="{BB962C8B-B14F-4D97-AF65-F5344CB8AC3E}">
        <p14:creationId xmlns:p14="http://schemas.microsoft.com/office/powerpoint/2010/main" val="264127045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前提：タグ</a:t>
            </a:r>
            <a:r>
              <a:rPr lang="ja-JP" altLang="en-US" dirty="0"/>
              <a:t>の書式・構造</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72</a:t>
            </a:fld>
            <a:endParaRPr kumimoji="1" lang="ja-JP" altLang="en-US"/>
          </a:p>
        </p:txBody>
      </p:sp>
      <p:sp>
        <p:nvSpPr>
          <p:cNvPr id="5" name="コンテンツ プレースホルダー 2">
            <a:extLst>
              <a:ext uri="{FF2B5EF4-FFF2-40B4-BE49-F238E27FC236}">
                <a16:creationId xmlns:a16="http://schemas.microsoft.com/office/drawing/2014/main" id="{7553D77D-8727-4E44-BA03-CD01D4F85FDA}"/>
              </a:ext>
            </a:extLst>
          </p:cNvPr>
          <p:cNvSpPr txBox="1">
            <a:spLocks/>
          </p:cNvSpPr>
          <p:nvPr/>
        </p:nvSpPr>
        <p:spPr>
          <a:xfrm>
            <a:off x="921941" y="1724864"/>
            <a:ext cx="10666681" cy="62636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lvl="0" indent="0" algn="ctr">
              <a:buNone/>
              <a:defRPr/>
            </a:pPr>
            <a:r>
              <a:rPr kumimoji="1" lang="en-US" altLang="ja-JP" sz="2600" b="0" i="0" u="none" strike="noStrike" kern="1200" cap="none" spc="0" normalizeH="0" baseline="0" noProof="0" dirty="0" smtClean="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&lt;a </a:t>
            </a:r>
            <a:r>
              <a:rPr kumimoji="1" lang="en-US" altLang="ja-JP" sz="2600" b="0" i="0" u="none" strike="noStrike" kern="1200" cap="none" spc="0" normalizeH="0" baseline="0" noProof="0" dirty="0" err="1" smtClean="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href</a:t>
            </a:r>
            <a:r>
              <a:rPr lang="en-US" altLang="ja-JP" sz="2600" dirty="0" smtClean="0">
                <a:solidFill>
                  <a:sysClr val="windowText" lastClr="000000"/>
                </a:solidFill>
                <a:latin typeface="UD デジタル 教科書体 NK-R" panose="02020400000000000000" pitchFamily="18" charset="-128"/>
                <a:ea typeface="UD デジタル 教科書体 NK-R" panose="02020400000000000000" pitchFamily="18" charset="-128"/>
              </a:rPr>
              <a:t>=“https</a:t>
            </a:r>
            <a:r>
              <a:rPr lang="en-US" altLang="ja-JP" sz="2600" dirty="0">
                <a:solidFill>
                  <a:sysClr val="windowText" lastClr="000000"/>
                </a:solidFill>
                <a:latin typeface="UD デジタル 教科書体 NK-R" panose="02020400000000000000" pitchFamily="18" charset="-128"/>
                <a:ea typeface="UD デジタル 教科書体 NK-R" panose="02020400000000000000" pitchFamily="18" charset="-128"/>
              </a:rPr>
              <a:t>://</a:t>
            </a:r>
            <a:r>
              <a:rPr lang="en-US" altLang="ja-JP" sz="2600" dirty="0" smtClean="0">
                <a:solidFill>
                  <a:sysClr val="windowText" lastClr="000000"/>
                </a:solidFill>
                <a:latin typeface="UD デジタル 教科書体 NK-R" panose="02020400000000000000" pitchFamily="18" charset="-128"/>
                <a:ea typeface="UD デジタル 教科書体 NK-R" panose="02020400000000000000" pitchFamily="18" charset="-128"/>
              </a:rPr>
              <a:t>www.google.com”&gt; </a:t>
            </a:r>
            <a:r>
              <a:rPr kumimoji="1" lang="en-US" altLang="ja-JP" sz="2600" b="0" i="0" u="none" strike="noStrike" kern="1200" cap="none" spc="0" normalizeH="0" baseline="0" noProof="0" dirty="0" smtClean="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google</a:t>
            </a:r>
            <a:r>
              <a:rPr kumimoji="1" lang="ja-JP" altLang="en-US" sz="2600" b="0" i="0" u="none" strike="noStrike" kern="1200" cap="none" spc="0" normalizeH="0" baseline="0" noProof="0" dirty="0" smtClean="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先生へのリンク</a:t>
            </a:r>
            <a:r>
              <a:rPr kumimoji="1" lang="en-US" altLang="ja-JP" sz="2600" b="0" i="0" u="none" strike="noStrike" kern="1200" cap="none" spc="0" normalizeH="0" baseline="0" noProof="0" dirty="0" smtClean="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&lt;/a&gt;</a:t>
            </a:r>
          </a:p>
          <a:p>
            <a:pPr marL="342900" marR="0" lvl="0" indent="-342900" algn="ctr"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1" lang="ja-JP" altLang="en-US" sz="2600" b="0" i="0" u="none" strike="noStrike" kern="1200" cap="none" spc="0" normalizeH="0" baseline="0" noProof="0" dirty="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endParaRPr>
          </a:p>
        </p:txBody>
      </p:sp>
      <p:sp>
        <p:nvSpPr>
          <p:cNvPr id="6" name="右大かっこ 5">
            <a:extLst>
              <a:ext uri="{FF2B5EF4-FFF2-40B4-BE49-F238E27FC236}">
                <a16:creationId xmlns:a16="http://schemas.microsoft.com/office/drawing/2014/main" id="{D3661C9C-54B2-4C6E-816B-787AEC12A55F}"/>
              </a:ext>
            </a:extLst>
          </p:cNvPr>
          <p:cNvSpPr/>
          <p:nvPr/>
        </p:nvSpPr>
        <p:spPr>
          <a:xfrm rot="5400000">
            <a:off x="1993538" y="1849890"/>
            <a:ext cx="87072" cy="646331"/>
          </a:xfrm>
          <a:prstGeom prst="rightBracket">
            <a:avLst/>
          </a:prstGeom>
          <a:noFill/>
          <a:ln w="38100" cap="flat" cmpd="sng" algn="ctr">
            <a:solidFill>
              <a:srgbClr val="9BBB59"/>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endParaRPr>
          </a:p>
        </p:txBody>
      </p:sp>
      <p:sp>
        <p:nvSpPr>
          <p:cNvPr id="7" name="右大かっこ 6">
            <a:extLst>
              <a:ext uri="{FF2B5EF4-FFF2-40B4-BE49-F238E27FC236}">
                <a16:creationId xmlns:a16="http://schemas.microsoft.com/office/drawing/2014/main" id="{3A58C9CD-F562-49A3-B031-16906F6011D9}"/>
              </a:ext>
            </a:extLst>
          </p:cNvPr>
          <p:cNvSpPr/>
          <p:nvPr/>
        </p:nvSpPr>
        <p:spPr>
          <a:xfrm rot="5400000">
            <a:off x="4794797" y="162258"/>
            <a:ext cx="72010" cy="4036658"/>
          </a:xfrm>
          <a:prstGeom prst="rightBracket">
            <a:avLst/>
          </a:prstGeom>
          <a:noFill/>
          <a:ln w="38100" cap="flat" cmpd="sng" algn="ctr">
            <a:solidFill>
              <a:srgbClr val="00B05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endParaRPr>
          </a:p>
        </p:txBody>
      </p:sp>
      <p:sp>
        <p:nvSpPr>
          <p:cNvPr id="8" name="右大かっこ 7">
            <a:extLst>
              <a:ext uri="{FF2B5EF4-FFF2-40B4-BE49-F238E27FC236}">
                <a16:creationId xmlns:a16="http://schemas.microsoft.com/office/drawing/2014/main" id="{2E7ECD44-591E-4727-90E6-F80D59C7616D}"/>
              </a:ext>
            </a:extLst>
          </p:cNvPr>
          <p:cNvSpPr/>
          <p:nvPr/>
        </p:nvSpPr>
        <p:spPr>
          <a:xfrm rot="5400000">
            <a:off x="8800727" y="630691"/>
            <a:ext cx="72010" cy="3099792"/>
          </a:xfrm>
          <a:prstGeom prst="rightBracket">
            <a:avLst/>
          </a:prstGeom>
          <a:noFill/>
          <a:ln w="38100" cap="flat" cmpd="sng" algn="ctr">
            <a:solidFill>
              <a:srgbClr val="4F81BD"/>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endParaRPr>
          </a:p>
        </p:txBody>
      </p:sp>
      <p:grpSp>
        <p:nvGrpSpPr>
          <p:cNvPr id="9" name="グループ化 8"/>
          <p:cNvGrpSpPr/>
          <p:nvPr/>
        </p:nvGrpSpPr>
        <p:grpSpPr>
          <a:xfrm>
            <a:off x="1185553" y="1148078"/>
            <a:ext cx="10200903" cy="631876"/>
            <a:chOff x="1033153" y="1357628"/>
            <a:chExt cx="10200903" cy="631876"/>
          </a:xfrm>
        </p:grpSpPr>
        <p:sp>
          <p:nvSpPr>
            <p:cNvPr id="10" name="右大かっこ 9">
              <a:extLst>
                <a:ext uri="{FF2B5EF4-FFF2-40B4-BE49-F238E27FC236}">
                  <a16:creationId xmlns:a16="http://schemas.microsoft.com/office/drawing/2014/main" id="{8D57BF45-5BBB-4AA9-B166-DD254E437BE7}"/>
                </a:ext>
              </a:extLst>
            </p:cNvPr>
            <p:cNvSpPr/>
            <p:nvPr/>
          </p:nvSpPr>
          <p:spPr>
            <a:xfrm rot="16200000">
              <a:off x="10766341" y="1466698"/>
              <a:ext cx="72813" cy="862617"/>
            </a:xfrm>
            <a:prstGeom prst="rightBracket">
              <a:avLst/>
            </a:prstGeom>
            <a:noFill/>
            <a:ln w="38100" cap="flat" cmpd="sng" algn="ctr">
              <a:solidFill>
                <a:srgbClr val="FFC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endParaRPr>
            </a:p>
          </p:txBody>
        </p:sp>
        <p:sp>
          <p:nvSpPr>
            <p:cNvPr id="11" name="右大かっこ 10">
              <a:extLst>
                <a:ext uri="{FF2B5EF4-FFF2-40B4-BE49-F238E27FC236}">
                  <a16:creationId xmlns:a16="http://schemas.microsoft.com/office/drawing/2014/main" id="{F7B1CD51-55E2-4A48-ADDD-1276AE11EF17}"/>
                </a:ext>
              </a:extLst>
            </p:cNvPr>
            <p:cNvSpPr/>
            <p:nvPr/>
          </p:nvSpPr>
          <p:spPr>
            <a:xfrm rot="16200000">
              <a:off x="4020688" y="-1043750"/>
              <a:ext cx="45719" cy="6020790"/>
            </a:xfrm>
            <a:prstGeom prst="rightBracket">
              <a:avLst/>
            </a:prstGeom>
            <a:noFill/>
            <a:ln w="38100" cap="flat" cmpd="sng" algn="ctr">
              <a:solidFill>
                <a:srgbClr val="FFC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endParaRPr>
            </a:p>
          </p:txBody>
        </p:sp>
        <p:sp>
          <p:nvSpPr>
            <p:cNvPr id="12" name="テキスト ボックス 11">
              <a:extLst>
                <a:ext uri="{FF2B5EF4-FFF2-40B4-BE49-F238E27FC236}">
                  <a16:creationId xmlns:a16="http://schemas.microsoft.com/office/drawing/2014/main" id="{ACB4B278-79FB-4FC7-AF0E-BC18F6F0B174}"/>
                </a:ext>
              </a:extLst>
            </p:cNvPr>
            <p:cNvSpPr txBox="1"/>
            <p:nvPr/>
          </p:nvSpPr>
          <p:spPr>
            <a:xfrm>
              <a:off x="3587064" y="1430438"/>
              <a:ext cx="1048685" cy="369332"/>
            </a:xfrm>
            <a:prstGeom prst="rect">
              <a:avLst/>
            </a:prstGeom>
            <a:solidFill>
              <a:sysClr val="window" lastClr="FFFFFF"/>
            </a:solidFill>
            <a:ln w="25400" cap="flat" cmpd="sng" algn="ctr">
              <a:solidFill>
                <a:srgbClr val="FFC000"/>
              </a:solid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rPr>
                <a:t>開始タグ</a:t>
              </a:r>
            </a:p>
          </p:txBody>
        </p:sp>
        <p:sp>
          <p:nvSpPr>
            <p:cNvPr id="13" name="テキスト ボックス 12">
              <a:extLst>
                <a:ext uri="{FF2B5EF4-FFF2-40B4-BE49-F238E27FC236}">
                  <a16:creationId xmlns:a16="http://schemas.microsoft.com/office/drawing/2014/main" id="{2063FC90-E5F0-42D7-9272-2EEC5D2DC08A}"/>
                </a:ext>
              </a:extLst>
            </p:cNvPr>
            <p:cNvSpPr txBox="1"/>
            <p:nvPr/>
          </p:nvSpPr>
          <p:spPr>
            <a:xfrm>
              <a:off x="10193386" y="1357628"/>
              <a:ext cx="1040670" cy="369332"/>
            </a:xfrm>
            <a:prstGeom prst="rect">
              <a:avLst/>
            </a:prstGeom>
            <a:solidFill>
              <a:sysClr val="window" lastClr="FFFFFF"/>
            </a:solidFill>
            <a:ln w="25400" cap="flat" cmpd="sng" algn="ctr">
              <a:solidFill>
                <a:srgbClr val="FFC000"/>
              </a:solid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rPr>
                <a:t>終了タグ</a:t>
              </a:r>
            </a:p>
          </p:txBody>
        </p:sp>
      </p:grpSp>
      <p:sp>
        <p:nvSpPr>
          <p:cNvPr id="14" name="テキスト ボックス 13">
            <a:extLst>
              <a:ext uri="{FF2B5EF4-FFF2-40B4-BE49-F238E27FC236}">
                <a16:creationId xmlns:a16="http://schemas.microsoft.com/office/drawing/2014/main" id="{5F032F4C-F6D4-401F-BB54-F6D3EEEC129D}"/>
              </a:ext>
            </a:extLst>
          </p:cNvPr>
          <p:cNvSpPr txBox="1"/>
          <p:nvPr/>
        </p:nvSpPr>
        <p:spPr>
          <a:xfrm>
            <a:off x="1713909" y="2339649"/>
            <a:ext cx="646331" cy="369332"/>
          </a:xfrm>
          <a:prstGeom prst="rect">
            <a:avLst/>
          </a:prstGeom>
          <a:solidFill>
            <a:sysClr val="window" lastClr="FFFFFF"/>
          </a:solidFill>
          <a:ln w="25400" cap="flat" cmpd="sng" algn="ctr">
            <a:solidFill>
              <a:srgbClr val="9BBB59"/>
            </a:solid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rPr>
              <a:t>属性</a:t>
            </a:r>
          </a:p>
        </p:txBody>
      </p:sp>
      <p:sp>
        <p:nvSpPr>
          <p:cNvPr id="15" name="テキスト ボックス 14">
            <a:extLst>
              <a:ext uri="{FF2B5EF4-FFF2-40B4-BE49-F238E27FC236}">
                <a16:creationId xmlns:a16="http://schemas.microsoft.com/office/drawing/2014/main" id="{E5F50326-F7D9-4F6C-8CF0-D78FF96CCF43}"/>
              </a:ext>
            </a:extLst>
          </p:cNvPr>
          <p:cNvSpPr txBox="1"/>
          <p:nvPr/>
        </p:nvSpPr>
        <p:spPr>
          <a:xfrm>
            <a:off x="4304062" y="2402211"/>
            <a:ext cx="877163" cy="369332"/>
          </a:xfrm>
          <a:prstGeom prst="rect">
            <a:avLst/>
          </a:prstGeom>
          <a:solidFill>
            <a:sysClr val="window" lastClr="FFFFFF"/>
          </a:solidFill>
          <a:ln w="25400" cap="flat" cmpd="sng" algn="ctr">
            <a:solidFill>
              <a:srgbClr val="00B050"/>
            </a:solid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rPr>
              <a:t>属性値</a:t>
            </a:r>
          </a:p>
        </p:txBody>
      </p:sp>
      <p:sp>
        <p:nvSpPr>
          <p:cNvPr id="16" name="テキスト ボックス 15">
            <a:extLst>
              <a:ext uri="{FF2B5EF4-FFF2-40B4-BE49-F238E27FC236}">
                <a16:creationId xmlns:a16="http://schemas.microsoft.com/office/drawing/2014/main" id="{8A889790-7ABF-4131-9960-5CB20BAE200F}"/>
              </a:ext>
            </a:extLst>
          </p:cNvPr>
          <p:cNvSpPr txBox="1"/>
          <p:nvPr/>
        </p:nvSpPr>
        <p:spPr>
          <a:xfrm>
            <a:off x="7016526" y="2394299"/>
            <a:ext cx="2603598" cy="369332"/>
          </a:xfrm>
          <a:prstGeom prst="rect">
            <a:avLst/>
          </a:prstGeom>
          <a:solidFill>
            <a:sysClr val="window" lastClr="FFFFFF"/>
          </a:solidFill>
          <a:ln w="25400" cap="flat" cmpd="sng" algn="ctr">
            <a:solidFill>
              <a:srgbClr val="4F81BD"/>
            </a:solid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rPr>
              <a:t>要素の</a:t>
            </a:r>
            <a:r>
              <a:rPr kumimoji="0" lang="ja-JP" altLang="en-US" sz="1800" b="0" i="0" u="none" strike="noStrike" kern="0" cap="none" spc="0" normalizeH="0" baseline="0" noProof="0" dirty="0" smtClean="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rPr>
              <a:t>内容（コンテンツ）</a:t>
            </a:r>
            <a:endParaRPr kumimoji="0" lang="ja-JP" altLang="en-US" sz="1800" b="0" i="0" u="none" strike="noStrike" kern="0" cap="none" spc="0" normalizeH="0" baseline="0" noProof="0" dirty="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endParaRPr>
          </a:p>
        </p:txBody>
      </p:sp>
      <p:sp>
        <p:nvSpPr>
          <p:cNvPr id="17" name="矢印: 下 14">
            <a:extLst>
              <a:ext uri="{FF2B5EF4-FFF2-40B4-BE49-F238E27FC236}">
                <a16:creationId xmlns:a16="http://schemas.microsoft.com/office/drawing/2014/main" id="{55FF17E3-A5AE-4192-A045-B04B2B9DDDC0}"/>
              </a:ext>
            </a:extLst>
          </p:cNvPr>
          <p:cNvSpPr/>
          <p:nvPr/>
        </p:nvSpPr>
        <p:spPr>
          <a:xfrm>
            <a:off x="5408972" y="3123956"/>
            <a:ext cx="1440160" cy="626368"/>
          </a:xfrm>
          <a:prstGeom prst="downArrow">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endParaRPr>
          </a:p>
        </p:txBody>
      </p:sp>
      <p:sp>
        <p:nvSpPr>
          <p:cNvPr id="18" name="右大かっこ 17">
            <a:extLst>
              <a:ext uri="{FF2B5EF4-FFF2-40B4-BE49-F238E27FC236}">
                <a16:creationId xmlns:a16="http://schemas.microsoft.com/office/drawing/2014/main" id="{D3661C9C-54B2-4C6E-816B-787AEC12A55F}"/>
              </a:ext>
            </a:extLst>
          </p:cNvPr>
          <p:cNvSpPr/>
          <p:nvPr/>
        </p:nvSpPr>
        <p:spPr>
          <a:xfrm rot="5400000">
            <a:off x="1419775" y="2006658"/>
            <a:ext cx="119466" cy="310472"/>
          </a:xfrm>
          <a:prstGeom prst="rightBracket">
            <a:avLst/>
          </a:prstGeom>
          <a:noFill/>
          <a:ln w="38100"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endParaRPr>
          </a:p>
        </p:txBody>
      </p:sp>
      <p:sp>
        <p:nvSpPr>
          <p:cNvPr id="19" name="テキスト ボックス 18">
            <a:extLst>
              <a:ext uri="{FF2B5EF4-FFF2-40B4-BE49-F238E27FC236}">
                <a16:creationId xmlns:a16="http://schemas.microsoft.com/office/drawing/2014/main" id="{5F032F4C-F6D4-401F-BB54-F6D3EEEC129D}"/>
              </a:ext>
            </a:extLst>
          </p:cNvPr>
          <p:cNvSpPr txBox="1"/>
          <p:nvPr/>
        </p:nvSpPr>
        <p:spPr>
          <a:xfrm>
            <a:off x="669671" y="2390722"/>
            <a:ext cx="809837" cy="369332"/>
          </a:xfrm>
          <a:prstGeom prst="rect">
            <a:avLst/>
          </a:prstGeom>
          <a:solidFill>
            <a:sysClr val="window" lastClr="FFFFFF"/>
          </a:solidFill>
          <a:ln w="25400" cap="flat" cmpd="sng" algn="ctr">
            <a:solidFill>
              <a:srgbClr val="FF0000"/>
            </a:solid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rPr>
              <a:t>タグ名</a:t>
            </a:r>
            <a:endParaRPr kumimoji="0" lang="ja-JP" altLang="en-US" sz="1800" b="0" i="0" u="none" strike="noStrike" kern="0" cap="none" spc="0" normalizeH="0" baseline="0" noProof="0" dirty="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endParaRPr>
          </a:p>
        </p:txBody>
      </p:sp>
      <p:pic>
        <p:nvPicPr>
          <p:cNvPr id="20" name="図 19"/>
          <p:cNvPicPr>
            <a:picLocks noChangeAspect="1"/>
          </p:cNvPicPr>
          <p:nvPr/>
        </p:nvPicPr>
        <p:blipFill rotWithShape="1">
          <a:blip r:embed="rId2"/>
          <a:srcRect r="63549" b="79193"/>
          <a:stretch/>
        </p:blipFill>
        <p:spPr>
          <a:xfrm>
            <a:off x="3422587" y="3850234"/>
            <a:ext cx="5412929" cy="2661691"/>
          </a:xfrm>
          <a:prstGeom prst="rect">
            <a:avLst/>
          </a:prstGeom>
        </p:spPr>
      </p:pic>
    </p:spTree>
    <p:extLst>
      <p:ext uri="{BB962C8B-B14F-4D97-AF65-F5344CB8AC3E}">
        <p14:creationId xmlns:p14="http://schemas.microsoft.com/office/powerpoint/2010/main" val="982437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4" grpId="0" animBg="1"/>
      <p:bldP spid="15" grpId="0" animBg="1"/>
      <p:bldP spid="16" grpId="0" animBg="1"/>
      <p:bldP spid="17" grpId="0" animBg="1"/>
      <p:bldP spid="18" grpId="0" animBg="1"/>
      <p:bldP spid="19"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前提：タグの書式・構造（属性）</a:t>
            </a:r>
            <a:endParaRPr kumimoji="1" lang="ja-JP" altLang="en-US" dirty="0"/>
          </a:p>
        </p:txBody>
      </p:sp>
      <p:sp>
        <p:nvSpPr>
          <p:cNvPr id="3" name="コンテンツ プレースホルダー 2"/>
          <p:cNvSpPr>
            <a:spLocks noGrp="1"/>
          </p:cNvSpPr>
          <p:nvPr>
            <p:ph idx="1"/>
          </p:nvPr>
        </p:nvSpPr>
        <p:spPr>
          <a:xfrm>
            <a:off x="838200" y="3225114"/>
            <a:ext cx="10515600" cy="3336324"/>
          </a:xfrm>
        </p:spPr>
        <p:txBody>
          <a:bodyPr>
            <a:normAutofit fontScale="92500" lnSpcReduction="10000"/>
          </a:bodyPr>
          <a:lstStyle/>
          <a:p>
            <a:pPr marL="0" indent="0">
              <a:buNone/>
            </a:pPr>
            <a:r>
              <a:rPr lang="ja-JP" altLang="en-US" sz="3200" dirty="0" smtClean="0"/>
              <a:t>タグには追加の情報を与えることができる。</a:t>
            </a:r>
            <a:endParaRPr lang="en-US" altLang="ja-JP" sz="3200" dirty="0" smtClean="0"/>
          </a:p>
          <a:p>
            <a:pPr marL="0" indent="0">
              <a:buNone/>
            </a:pPr>
            <a:r>
              <a:rPr lang="ja-JP" altLang="en-US" sz="3200" dirty="0" smtClean="0">
                <a:solidFill>
                  <a:srgbClr val="FF0000"/>
                </a:solidFill>
              </a:rPr>
              <a:t>追加情報の項目名を 属性 </a:t>
            </a:r>
            <a:r>
              <a:rPr lang="ja-JP" altLang="en-US" sz="3200" dirty="0" smtClean="0"/>
              <a:t>と呼ぶ</a:t>
            </a:r>
            <a:endParaRPr lang="en-US" altLang="ja-JP" sz="3200" dirty="0"/>
          </a:p>
          <a:p>
            <a:pPr marL="0" indent="0">
              <a:buNone/>
            </a:pPr>
            <a:r>
              <a:rPr lang="en-US" altLang="ja-JP" sz="3200" dirty="0"/>
              <a:t>a</a:t>
            </a:r>
            <a:r>
              <a:rPr lang="ja-JP" altLang="en-US" sz="3200" dirty="0" smtClean="0"/>
              <a:t>タグの場合</a:t>
            </a:r>
            <a:endParaRPr lang="en-US" altLang="ja-JP" sz="3200" dirty="0"/>
          </a:p>
          <a:p>
            <a:pPr marL="457200" lvl="1" indent="0">
              <a:buNone/>
            </a:pPr>
            <a:r>
              <a:rPr lang="en-US" altLang="ja-JP" sz="2800" dirty="0" err="1"/>
              <a:t>href</a:t>
            </a:r>
            <a:r>
              <a:rPr lang="ja-JP" altLang="en-US" sz="2800" dirty="0" smtClean="0"/>
              <a:t>属性</a:t>
            </a:r>
            <a:r>
              <a:rPr lang="en-US" altLang="ja-JP" sz="2800" dirty="0" smtClean="0"/>
              <a:t>		</a:t>
            </a:r>
            <a:r>
              <a:rPr lang="ja-JP" altLang="en-US" sz="2800" dirty="0" smtClean="0"/>
              <a:t>：リンク先</a:t>
            </a:r>
            <a:r>
              <a:rPr lang="ja-JP" altLang="en-US" sz="2800" dirty="0"/>
              <a:t>の</a:t>
            </a:r>
            <a:r>
              <a:rPr lang="ja-JP" altLang="en-US" sz="2800" dirty="0" smtClean="0"/>
              <a:t>指定</a:t>
            </a:r>
            <a:endParaRPr lang="en-US" altLang="ja-JP" sz="2800" dirty="0" smtClean="0"/>
          </a:p>
          <a:p>
            <a:pPr marL="457200" lvl="1" indent="0">
              <a:buNone/>
            </a:pPr>
            <a:r>
              <a:rPr lang="en-US" altLang="ja-JP" sz="2800" dirty="0"/>
              <a:t>t</a:t>
            </a:r>
            <a:r>
              <a:rPr lang="en-US" altLang="ja-JP" sz="2800" dirty="0" smtClean="0"/>
              <a:t>arget</a:t>
            </a:r>
            <a:r>
              <a:rPr lang="ja-JP" altLang="en-US" sz="2800" dirty="0" smtClean="0"/>
              <a:t>属性</a:t>
            </a:r>
            <a:r>
              <a:rPr lang="en-US" altLang="ja-JP" sz="2800" dirty="0" smtClean="0"/>
              <a:t>	</a:t>
            </a:r>
            <a:r>
              <a:rPr lang="ja-JP" altLang="en-US" sz="2800" dirty="0" smtClean="0"/>
              <a:t>：リンクの開き方の指定</a:t>
            </a:r>
            <a:r>
              <a:rPr lang="en-US" altLang="ja-JP" sz="2800" dirty="0" smtClean="0"/>
              <a:t>	...</a:t>
            </a:r>
            <a:r>
              <a:rPr lang="en-US" altLang="ja-JP" sz="2800" dirty="0" err="1" smtClean="0"/>
              <a:t>etc</a:t>
            </a:r>
            <a:endParaRPr lang="en-US" altLang="ja-JP" sz="2800" dirty="0" smtClean="0"/>
          </a:p>
          <a:p>
            <a:pPr marL="0" indent="0">
              <a:buNone/>
            </a:pPr>
            <a:r>
              <a:rPr lang="ja-JP" altLang="en-US" sz="3200" dirty="0" smtClean="0"/>
              <a:t>タグ名で持てる属性が変化する</a:t>
            </a:r>
            <a:endParaRPr lang="en-US" altLang="ja-JP" sz="3200" dirty="0" smtClean="0"/>
          </a:p>
        </p:txBody>
      </p:sp>
      <p:sp>
        <p:nvSpPr>
          <p:cNvPr id="5" name="スライド番号プレースホルダー 4"/>
          <p:cNvSpPr>
            <a:spLocks noGrp="1"/>
          </p:cNvSpPr>
          <p:nvPr>
            <p:ph type="sldNum" sz="quarter" idx="12"/>
          </p:nvPr>
        </p:nvSpPr>
        <p:spPr/>
        <p:txBody>
          <a:bodyPr/>
          <a:lstStyle/>
          <a:p>
            <a:fld id="{91D6BFD3-6DDC-47C7-B5D8-E8A248B0BAD4}" type="slidenum">
              <a:rPr kumimoji="1" lang="ja-JP" altLang="en-US" smtClean="0"/>
              <a:t>73</a:t>
            </a:fld>
            <a:endParaRPr kumimoji="1" lang="ja-JP" altLang="en-US"/>
          </a:p>
        </p:txBody>
      </p:sp>
      <p:sp>
        <p:nvSpPr>
          <p:cNvPr id="9" name="コンテンツ プレースホルダー 2">
            <a:extLst>
              <a:ext uri="{FF2B5EF4-FFF2-40B4-BE49-F238E27FC236}">
                <a16:creationId xmlns:a16="http://schemas.microsoft.com/office/drawing/2014/main" id="{7553D77D-8727-4E44-BA03-CD01D4F85FDA}"/>
              </a:ext>
            </a:extLst>
          </p:cNvPr>
          <p:cNvSpPr txBox="1">
            <a:spLocks/>
          </p:cNvSpPr>
          <p:nvPr/>
        </p:nvSpPr>
        <p:spPr>
          <a:xfrm>
            <a:off x="769541" y="1934414"/>
            <a:ext cx="10666681" cy="62636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lvl="0" indent="0" algn="ctr">
              <a:buNone/>
              <a:defRPr/>
            </a:pPr>
            <a:r>
              <a:rPr kumimoji="1" lang="en-US" altLang="ja-JP" sz="2600" b="0" i="0" u="none" strike="noStrike" kern="1200" cap="none" spc="0" normalizeH="0" baseline="0" noProof="0" dirty="0" smtClean="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&lt;a </a:t>
            </a:r>
            <a:r>
              <a:rPr kumimoji="1" lang="en-US" altLang="ja-JP" sz="2600" b="0" i="0" u="none" strike="noStrike" kern="1200" cap="none" spc="0" normalizeH="0" baseline="0" noProof="0" dirty="0" err="1" smtClean="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href</a:t>
            </a:r>
            <a:r>
              <a:rPr lang="en-US" altLang="ja-JP" sz="2600" dirty="0" smtClean="0">
                <a:solidFill>
                  <a:sysClr val="windowText" lastClr="000000"/>
                </a:solidFill>
                <a:latin typeface="UD デジタル 教科書体 NK-R" panose="02020400000000000000" pitchFamily="18" charset="-128"/>
                <a:ea typeface="UD デジタル 教科書体 NK-R" panose="02020400000000000000" pitchFamily="18" charset="-128"/>
              </a:rPr>
              <a:t>=“https</a:t>
            </a:r>
            <a:r>
              <a:rPr lang="en-US" altLang="ja-JP" sz="2600" dirty="0">
                <a:solidFill>
                  <a:sysClr val="windowText" lastClr="000000"/>
                </a:solidFill>
                <a:latin typeface="UD デジタル 教科書体 NK-R" panose="02020400000000000000" pitchFamily="18" charset="-128"/>
                <a:ea typeface="UD デジタル 教科書体 NK-R" panose="02020400000000000000" pitchFamily="18" charset="-128"/>
              </a:rPr>
              <a:t>://</a:t>
            </a:r>
            <a:r>
              <a:rPr lang="en-US" altLang="ja-JP" sz="2600" dirty="0" smtClean="0">
                <a:solidFill>
                  <a:sysClr val="windowText" lastClr="000000"/>
                </a:solidFill>
                <a:latin typeface="UD デジタル 教科書体 NK-R" panose="02020400000000000000" pitchFamily="18" charset="-128"/>
                <a:ea typeface="UD デジタル 教科書体 NK-R" panose="02020400000000000000" pitchFamily="18" charset="-128"/>
              </a:rPr>
              <a:t>www.google.com”&gt; </a:t>
            </a:r>
            <a:r>
              <a:rPr kumimoji="1" lang="en-US" altLang="ja-JP" sz="2600" b="0" i="0" u="none" strike="noStrike" kern="1200" cap="none" spc="0" normalizeH="0" baseline="0" noProof="0" dirty="0" smtClean="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google</a:t>
            </a:r>
            <a:r>
              <a:rPr kumimoji="1" lang="ja-JP" altLang="en-US" sz="2600" b="0" i="0" u="none" strike="noStrike" kern="1200" cap="none" spc="0" normalizeH="0" baseline="0" noProof="0" dirty="0" smtClean="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先生へのリンク</a:t>
            </a:r>
            <a:r>
              <a:rPr kumimoji="1" lang="en-US" altLang="ja-JP" sz="2600" b="0" i="0" u="none" strike="noStrike" kern="1200" cap="none" spc="0" normalizeH="0" baseline="0" noProof="0" dirty="0" smtClean="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&lt;/a&gt;</a:t>
            </a:r>
          </a:p>
          <a:p>
            <a:pPr marL="342900" marR="0" lvl="0" indent="-342900" algn="ctr"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1" lang="ja-JP" altLang="en-US" sz="2600" b="0" i="0" u="none" strike="noStrike" kern="1200" cap="none" spc="0" normalizeH="0" baseline="0" noProof="0" dirty="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endParaRPr>
          </a:p>
        </p:txBody>
      </p:sp>
      <p:sp>
        <p:nvSpPr>
          <p:cNvPr id="10" name="右大かっこ 9">
            <a:extLst>
              <a:ext uri="{FF2B5EF4-FFF2-40B4-BE49-F238E27FC236}">
                <a16:creationId xmlns:a16="http://schemas.microsoft.com/office/drawing/2014/main" id="{D3661C9C-54B2-4C6E-816B-787AEC12A55F}"/>
              </a:ext>
            </a:extLst>
          </p:cNvPr>
          <p:cNvSpPr/>
          <p:nvPr/>
        </p:nvSpPr>
        <p:spPr>
          <a:xfrm rot="5400000">
            <a:off x="1861814" y="2050640"/>
            <a:ext cx="45719" cy="646331"/>
          </a:xfrm>
          <a:prstGeom prst="rightBracket">
            <a:avLst/>
          </a:prstGeom>
          <a:noFill/>
          <a:ln w="38100" cap="flat" cmpd="sng" algn="ctr">
            <a:solidFill>
              <a:srgbClr val="9BBB59"/>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endParaRPr>
          </a:p>
        </p:txBody>
      </p:sp>
      <p:sp>
        <p:nvSpPr>
          <p:cNvPr id="20" name="テキスト ボックス 19">
            <a:extLst>
              <a:ext uri="{FF2B5EF4-FFF2-40B4-BE49-F238E27FC236}">
                <a16:creationId xmlns:a16="http://schemas.microsoft.com/office/drawing/2014/main" id="{5F032F4C-F6D4-401F-BB54-F6D3EEEC129D}"/>
              </a:ext>
            </a:extLst>
          </p:cNvPr>
          <p:cNvSpPr txBox="1"/>
          <p:nvPr/>
        </p:nvSpPr>
        <p:spPr>
          <a:xfrm>
            <a:off x="1561509" y="2549199"/>
            <a:ext cx="646331" cy="369332"/>
          </a:xfrm>
          <a:prstGeom prst="rect">
            <a:avLst/>
          </a:prstGeom>
          <a:solidFill>
            <a:sysClr val="window" lastClr="FFFFFF"/>
          </a:solidFill>
          <a:ln w="25400" cap="flat" cmpd="sng" algn="ctr">
            <a:solidFill>
              <a:srgbClr val="9BBB59"/>
            </a:solid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rPr>
              <a:t>属性</a:t>
            </a:r>
          </a:p>
        </p:txBody>
      </p:sp>
    </p:spTree>
    <p:extLst>
      <p:ext uri="{BB962C8B-B14F-4D97-AF65-F5344CB8AC3E}">
        <p14:creationId xmlns:p14="http://schemas.microsoft.com/office/powerpoint/2010/main" val="155153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20"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前提：タグの書式・構造（属性値）</a:t>
            </a:r>
            <a:endParaRPr kumimoji="1" lang="ja-JP" altLang="en-US" dirty="0"/>
          </a:p>
        </p:txBody>
      </p:sp>
      <p:sp>
        <p:nvSpPr>
          <p:cNvPr id="3" name="コンテンツ プレースホルダー 2"/>
          <p:cNvSpPr>
            <a:spLocks noGrp="1"/>
          </p:cNvSpPr>
          <p:nvPr>
            <p:ph idx="1"/>
          </p:nvPr>
        </p:nvSpPr>
        <p:spPr>
          <a:xfrm>
            <a:off x="838199" y="3225114"/>
            <a:ext cx="10740081" cy="3336324"/>
          </a:xfrm>
        </p:spPr>
        <p:txBody>
          <a:bodyPr>
            <a:normAutofit/>
          </a:bodyPr>
          <a:lstStyle/>
          <a:p>
            <a:pPr marL="0" indent="0">
              <a:buNone/>
            </a:pPr>
            <a:r>
              <a:rPr lang="ja-JP" altLang="en-US" sz="3200" dirty="0" smtClean="0"/>
              <a:t>属性の具体的な値。属性ごとに適切な値を入れる必要がある。</a:t>
            </a:r>
            <a:endParaRPr lang="en-US" altLang="ja-JP" sz="3200" dirty="0" smtClean="0"/>
          </a:p>
          <a:p>
            <a:pPr marL="457200" lvl="1" indent="0">
              <a:buNone/>
            </a:pPr>
            <a:r>
              <a:rPr lang="en-US" altLang="ja-JP" sz="2800" dirty="0" err="1" smtClean="0"/>
              <a:t>href</a:t>
            </a:r>
            <a:r>
              <a:rPr lang="ja-JP" altLang="en-US" sz="2800" dirty="0" smtClean="0"/>
              <a:t>属性の場合はリンク先のアドレスを入れる</a:t>
            </a:r>
            <a:endParaRPr lang="en-US" altLang="ja-JP" sz="2800" dirty="0" smtClean="0"/>
          </a:p>
          <a:p>
            <a:pPr marL="457200" lvl="1" indent="0">
              <a:buNone/>
            </a:pPr>
            <a:endParaRPr lang="en-US" altLang="ja-JP" sz="2800" dirty="0"/>
          </a:p>
          <a:p>
            <a:pPr marL="0" indent="0">
              <a:buNone/>
            </a:pPr>
            <a:r>
              <a:rPr lang="ja-JP" altLang="en-US" sz="3200" dirty="0" smtClean="0">
                <a:solidFill>
                  <a:srgbClr val="FF0000"/>
                </a:solidFill>
              </a:rPr>
              <a:t>属性名 </a:t>
            </a:r>
            <a:r>
              <a:rPr lang="en-US" altLang="ja-JP" sz="3200" dirty="0" smtClean="0">
                <a:solidFill>
                  <a:srgbClr val="FF0000"/>
                </a:solidFill>
              </a:rPr>
              <a:t>= “</a:t>
            </a:r>
            <a:r>
              <a:rPr lang="ja-JP" altLang="en-US" sz="3200" dirty="0" smtClean="0">
                <a:solidFill>
                  <a:srgbClr val="FF0000"/>
                </a:solidFill>
              </a:rPr>
              <a:t>属性値</a:t>
            </a:r>
            <a:r>
              <a:rPr lang="en-US" altLang="ja-JP" sz="3200" dirty="0" smtClean="0">
                <a:solidFill>
                  <a:srgbClr val="FF0000"/>
                </a:solidFill>
              </a:rPr>
              <a:t>” </a:t>
            </a:r>
            <a:r>
              <a:rPr lang="ja-JP" altLang="en-US" sz="3200" dirty="0" smtClean="0"/>
              <a:t>と記述する</a:t>
            </a:r>
            <a:endParaRPr lang="en-US" altLang="ja-JP" sz="3200" dirty="0" smtClean="0"/>
          </a:p>
          <a:p>
            <a:endParaRPr lang="en-US" altLang="ja-JP" sz="3200" dirty="0">
              <a:solidFill>
                <a:srgbClr val="FF0000"/>
              </a:solidFill>
            </a:endParaRPr>
          </a:p>
          <a:p>
            <a:pPr marL="0" indent="0">
              <a:buNone/>
            </a:pPr>
            <a:endParaRPr lang="en-US" altLang="ja-JP" sz="3200" dirty="0" smtClean="0"/>
          </a:p>
        </p:txBody>
      </p:sp>
      <p:sp>
        <p:nvSpPr>
          <p:cNvPr id="5" name="スライド番号プレースホルダー 4"/>
          <p:cNvSpPr>
            <a:spLocks noGrp="1"/>
          </p:cNvSpPr>
          <p:nvPr>
            <p:ph type="sldNum" sz="quarter" idx="12"/>
          </p:nvPr>
        </p:nvSpPr>
        <p:spPr/>
        <p:txBody>
          <a:bodyPr/>
          <a:lstStyle/>
          <a:p>
            <a:fld id="{91D6BFD3-6DDC-47C7-B5D8-E8A248B0BAD4}" type="slidenum">
              <a:rPr kumimoji="1" lang="ja-JP" altLang="en-US" smtClean="0"/>
              <a:t>74</a:t>
            </a:fld>
            <a:endParaRPr kumimoji="1" lang="ja-JP" altLang="en-US"/>
          </a:p>
        </p:txBody>
      </p:sp>
      <p:sp>
        <p:nvSpPr>
          <p:cNvPr id="10" name="コンテンツ プレースホルダー 2">
            <a:extLst>
              <a:ext uri="{FF2B5EF4-FFF2-40B4-BE49-F238E27FC236}">
                <a16:creationId xmlns:a16="http://schemas.microsoft.com/office/drawing/2014/main" id="{7553D77D-8727-4E44-BA03-CD01D4F85FDA}"/>
              </a:ext>
            </a:extLst>
          </p:cNvPr>
          <p:cNvSpPr txBox="1">
            <a:spLocks/>
          </p:cNvSpPr>
          <p:nvPr/>
        </p:nvSpPr>
        <p:spPr>
          <a:xfrm>
            <a:off x="769541" y="1934414"/>
            <a:ext cx="10666681" cy="62636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lvl="0" indent="0" algn="ctr">
              <a:buNone/>
              <a:defRPr/>
            </a:pPr>
            <a:r>
              <a:rPr kumimoji="1" lang="en-US" altLang="ja-JP" sz="2600" b="0" i="0" u="none" strike="noStrike" kern="1200" cap="none" spc="0" normalizeH="0" baseline="0" noProof="0" dirty="0" smtClean="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&lt;a </a:t>
            </a:r>
            <a:r>
              <a:rPr kumimoji="1" lang="en-US" altLang="ja-JP" sz="2600" b="0" i="0" u="none" strike="noStrike" kern="1200" cap="none" spc="0" normalizeH="0" baseline="0" noProof="0" dirty="0" err="1" smtClean="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href</a:t>
            </a:r>
            <a:r>
              <a:rPr lang="en-US" altLang="ja-JP" sz="2600" dirty="0" smtClean="0">
                <a:solidFill>
                  <a:sysClr val="windowText" lastClr="000000"/>
                </a:solidFill>
                <a:latin typeface="UD デジタル 教科書体 NK-R" panose="02020400000000000000" pitchFamily="18" charset="-128"/>
                <a:ea typeface="UD デジタル 教科書体 NK-R" panose="02020400000000000000" pitchFamily="18" charset="-128"/>
              </a:rPr>
              <a:t>=“https</a:t>
            </a:r>
            <a:r>
              <a:rPr lang="en-US" altLang="ja-JP" sz="2600" dirty="0">
                <a:solidFill>
                  <a:sysClr val="windowText" lastClr="000000"/>
                </a:solidFill>
                <a:latin typeface="UD デジタル 教科書体 NK-R" panose="02020400000000000000" pitchFamily="18" charset="-128"/>
                <a:ea typeface="UD デジタル 教科書体 NK-R" panose="02020400000000000000" pitchFamily="18" charset="-128"/>
              </a:rPr>
              <a:t>://</a:t>
            </a:r>
            <a:r>
              <a:rPr lang="en-US" altLang="ja-JP" sz="2600" dirty="0" smtClean="0">
                <a:solidFill>
                  <a:sysClr val="windowText" lastClr="000000"/>
                </a:solidFill>
                <a:latin typeface="UD デジタル 教科書体 NK-R" panose="02020400000000000000" pitchFamily="18" charset="-128"/>
                <a:ea typeface="UD デジタル 教科書体 NK-R" panose="02020400000000000000" pitchFamily="18" charset="-128"/>
              </a:rPr>
              <a:t>www.google.com”&gt; </a:t>
            </a:r>
            <a:r>
              <a:rPr kumimoji="1" lang="en-US" altLang="ja-JP" sz="2600" b="0" i="0" u="none" strike="noStrike" kern="1200" cap="none" spc="0" normalizeH="0" baseline="0" noProof="0" dirty="0" smtClean="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google</a:t>
            </a:r>
            <a:r>
              <a:rPr kumimoji="1" lang="ja-JP" altLang="en-US" sz="2600" b="0" i="0" u="none" strike="noStrike" kern="1200" cap="none" spc="0" normalizeH="0" baseline="0" noProof="0" dirty="0" smtClean="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先生へのリンク</a:t>
            </a:r>
            <a:r>
              <a:rPr kumimoji="1" lang="en-US" altLang="ja-JP" sz="2600" b="0" i="0" u="none" strike="noStrike" kern="1200" cap="none" spc="0" normalizeH="0" baseline="0" noProof="0" dirty="0" smtClean="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rPr>
              <a:t>&lt;/a&gt;</a:t>
            </a:r>
          </a:p>
          <a:p>
            <a:pPr marL="342900" marR="0" lvl="0" indent="-342900" algn="ctr"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1" lang="ja-JP" altLang="en-US" sz="2600" b="0" i="0" u="none" strike="noStrike" kern="1200" cap="none" spc="0" normalizeH="0" baseline="0" noProof="0" dirty="0">
              <a:ln>
                <a:noFill/>
              </a:ln>
              <a:solidFill>
                <a:sysClr val="windowText" lastClr="000000"/>
              </a:solidFill>
              <a:effectLst/>
              <a:uLnTx/>
              <a:uFillTx/>
              <a:latin typeface="UD デジタル 教科書体 NK-R" panose="02020400000000000000" pitchFamily="18" charset="-128"/>
              <a:ea typeface="UD デジタル 教科書体 NK-R" panose="02020400000000000000" pitchFamily="18" charset="-128"/>
            </a:endParaRPr>
          </a:p>
        </p:txBody>
      </p:sp>
      <p:sp>
        <p:nvSpPr>
          <p:cNvPr id="12" name="右大かっこ 11">
            <a:extLst>
              <a:ext uri="{FF2B5EF4-FFF2-40B4-BE49-F238E27FC236}">
                <a16:creationId xmlns:a16="http://schemas.microsoft.com/office/drawing/2014/main" id="{3A58C9CD-F562-49A3-B031-16906F6011D9}"/>
              </a:ext>
            </a:extLst>
          </p:cNvPr>
          <p:cNvSpPr/>
          <p:nvPr/>
        </p:nvSpPr>
        <p:spPr>
          <a:xfrm rot="5400000">
            <a:off x="4642397" y="371808"/>
            <a:ext cx="72010" cy="4036658"/>
          </a:xfrm>
          <a:prstGeom prst="rightBracket">
            <a:avLst/>
          </a:prstGeom>
          <a:noFill/>
          <a:ln w="38100" cap="flat" cmpd="sng" algn="ctr">
            <a:solidFill>
              <a:srgbClr val="00B05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endParaRPr>
          </a:p>
        </p:txBody>
      </p:sp>
      <p:sp>
        <p:nvSpPr>
          <p:cNvPr id="20" name="テキスト ボックス 19">
            <a:extLst>
              <a:ext uri="{FF2B5EF4-FFF2-40B4-BE49-F238E27FC236}">
                <a16:creationId xmlns:a16="http://schemas.microsoft.com/office/drawing/2014/main" id="{E5F50326-F7D9-4F6C-8CF0-D78FF96CCF43}"/>
              </a:ext>
            </a:extLst>
          </p:cNvPr>
          <p:cNvSpPr txBox="1"/>
          <p:nvPr/>
        </p:nvSpPr>
        <p:spPr>
          <a:xfrm>
            <a:off x="4151662" y="2611761"/>
            <a:ext cx="877163" cy="369332"/>
          </a:xfrm>
          <a:prstGeom prst="rect">
            <a:avLst/>
          </a:prstGeom>
          <a:solidFill>
            <a:sysClr val="window" lastClr="FFFFFF"/>
          </a:solidFill>
          <a:ln w="25400" cap="flat" cmpd="sng" algn="ctr">
            <a:solidFill>
              <a:srgbClr val="00B050"/>
            </a:solidFill>
            <a:prstDash val="solid"/>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a:ln>
                  <a:noFill/>
                </a:ln>
                <a:solidFill>
                  <a:prstClr val="black"/>
                </a:solidFill>
                <a:effectLst/>
                <a:uLnTx/>
                <a:uFillTx/>
                <a:latin typeface="UD デジタル 教科書体 NK-R" panose="02020400000000000000" pitchFamily="18" charset="-128"/>
                <a:ea typeface="UD デジタル 教科書体 NK-R" panose="02020400000000000000" pitchFamily="18" charset="-128"/>
              </a:rPr>
              <a:t>属性値</a:t>
            </a:r>
          </a:p>
        </p:txBody>
      </p:sp>
    </p:spTree>
    <p:extLst>
      <p:ext uri="{BB962C8B-B14F-4D97-AF65-F5344CB8AC3E}">
        <p14:creationId xmlns:p14="http://schemas.microsoft.com/office/powerpoint/2010/main" val="2524248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animBg="1"/>
      <p:bldP spid="20"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やってみよう：入力フォーム</a:t>
            </a:r>
            <a:endParaRPr kumimoji="1" lang="ja-JP" altLang="en-US" dirty="0"/>
          </a:p>
        </p:txBody>
      </p:sp>
      <p:sp>
        <p:nvSpPr>
          <p:cNvPr id="3" name="コンテンツ プレースホルダー 2"/>
          <p:cNvSpPr>
            <a:spLocks noGrp="1"/>
          </p:cNvSpPr>
          <p:nvPr>
            <p:ph idx="1"/>
          </p:nvPr>
        </p:nvSpPr>
        <p:spPr>
          <a:xfrm>
            <a:off x="199697" y="4319751"/>
            <a:ext cx="11188261" cy="2417379"/>
          </a:xfrm>
        </p:spPr>
        <p:txBody>
          <a:bodyPr>
            <a:normAutofit/>
          </a:bodyPr>
          <a:lstStyle/>
          <a:p>
            <a:pPr marL="0" indent="0">
              <a:buNone/>
            </a:pPr>
            <a:r>
              <a:rPr kumimoji="1" lang="en-US" altLang="ja-JP" dirty="0" smtClean="0"/>
              <a:t>04_inp.html</a:t>
            </a:r>
            <a:r>
              <a:rPr kumimoji="1" lang="ja-JP" altLang="en-US" dirty="0" smtClean="0"/>
              <a:t>と</a:t>
            </a:r>
            <a:r>
              <a:rPr kumimoji="1" lang="en-US" altLang="ja-JP" dirty="0" smtClean="0"/>
              <a:t>05_submitTest.php</a:t>
            </a:r>
            <a:r>
              <a:rPr kumimoji="1" lang="ja-JP" altLang="en-US" dirty="0" smtClean="0"/>
              <a:t>を作成し</a:t>
            </a:r>
            <a:r>
              <a:rPr kumimoji="1" lang="en-US" altLang="ja-JP" dirty="0" smtClean="0"/>
              <a:t/>
            </a:r>
            <a:br>
              <a:rPr kumimoji="1" lang="en-US" altLang="ja-JP" dirty="0" smtClean="0"/>
            </a:br>
            <a:r>
              <a:rPr lang="ja-JP" altLang="en-US" dirty="0"/>
              <a:t>上図の</a:t>
            </a:r>
            <a:r>
              <a:rPr kumimoji="1" lang="ja-JP" altLang="en-US" dirty="0" smtClean="0"/>
              <a:t>コードを入力しましょう</a:t>
            </a:r>
            <a:r>
              <a:rPr kumimoji="1" lang="ja-JP" altLang="en-US" dirty="0" smtClean="0"/>
              <a:t>。</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75</a:t>
            </a:fld>
            <a:endParaRPr kumimoji="1" lang="ja-JP" altLang="en-US"/>
          </a:p>
        </p:txBody>
      </p:sp>
      <p:pic>
        <p:nvPicPr>
          <p:cNvPr id="5" name="図 4"/>
          <p:cNvPicPr>
            <a:picLocks noChangeAspect="1"/>
          </p:cNvPicPr>
          <p:nvPr/>
        </p:nvPicPr>
        <p:blipFill>
          <a:blip r:embed="rId2"/>
          <a:stretch>
            <a:fillRect/>
          </a:stretch>
        </p:blipFill>
        <p:spPr>
          <a:xfrm>
            <a:off x="0" y="874914"/>
            <a:ext cx="6830378" cy="3238952"/>
          </a:xfrm>
          <a:prstGeom prst="rect">
            <a:avLst/>
          </a:prstGeom>
        </p:spPr>
      </p:pic>
      <p:pic>
        <p:nvPicPr>
          <p:cNvPr id="6" name="図 5"/>
          <p:cNvPicPr>
            <a:picLocks noChangeAspect="1"/>
          </p:cNvPicPr>
          <p:nvPr/>
        </p:nvPicPr>
        <p:blipFill>
          <a:blip r:embed="rId3"/>
          <a:stretch>
            <a:fillRect/>
          </a:stretch>
        </p:blipFill>
        <p:spPr>
          <a:xfrm>
            <a:off x="7285940" y="874914"/>
            <a:ext cx="4906060" cy="2924583"/>
          </a:xfrm>
          <a:prstGeom prst="rect">
            <a:avLst/>
          </a:prstGeom>
        </p:spPr>
      </p:pic>
    </p:spTree>
    <p:extLst>
      <p:ext uri="{BB962C8B-B14F-4D97-AF65-F5344CB8AC3E}">
        <p14:creationId xmlns:p14="http://schemas.microsoft.com/office/powerpoint/2010/main" val="105084082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&lt;form&gt;</a:t>
            </a:r>
            <a:endParaRPr kumimoji="1" lang="ja-JP" altLang="en-US" dirty="0"/>
          </a:p>
        </p:txBody>
      </p:sp>
      <p:sp>
        <p:nvSpPr>
          <p:cNvPr id="3" name="コンテンツ プレースホルダー 2"/>
          <p:cNvSpPr>
            <a:spLocks noGrp="1"/>
          </p:cNvSpPr>
          <p:nvPr>
            <p:ph idx="1"/>
          </p:nvPr>
        </p:nvSpPr>
        <p:spPr>
          <a:xfrm>
            <a:off x="355600" y="3759200"/>
            <a:ext cx="11633200" cy="2781299"/>
          </a:xfrm>
        </p:spPr>
        <p:txBody>
          <a:bodyPr/>
          <a:lstStyle/>
          <a:p>
            <a:pPr marL="0" indent="0">
              <a:buNone/>
            </a:pPr>
            <a:r>
              <a:rPr kumimoji="1" lang="ja-JP" altLang="en-US" dirty="0" smtClean="0"/>
              <a:t>入力フォーム全体を囲うタグ</a:t>
            </a:r>
            <a:endParaRPr lang="en-US" altLang="ja-JP" dirty="0"/>
          </a:p>
          <a:p>
            <a:pPr marL="0" indent="0">
              <a:buNone/>
            </a:pPr>
            <a:r>
              <a:rPr kumimoji="1" lang="en-US" altLang="ja-JP" dirty="0" smtClean="0">
                <a:solidFill>
                  <a:srgbClr val="FF0000"/>
                </a:solidFill>
              </a:rPr>
              <a:t>method</a:t>
            </a:r>
            <a:r>
              <a:rPr kumimoji="1" lang="ja-JP" altLang="en-US" dirty="0" smtClean="0"/>
              <a:t>属性</a:t>
            </a:r>
            <a:r>
              <a:rPr kumimoji="1" lang="en-US" altLang="ja-JP" dirty="0" smtClean="0"/>
              <a:t>	</a:t>
            </a:r>
            <a:r>
              <a:rPr lang="ja-JP" altLang="en-US" dirty="0" smtClean="0"/>
              <a:t>➡ データの送信方式を設定</a:t>
            </a:r>
            <a:r>
              <a:rPr lang="en-US" altLang="ja-JP" dirty="0" smtClean="0"/>
              <a:t>(</a:t>
            </a:r>
            <a:r>
              <a:rPr lang="en-US" altLang="ja-JP" dirty="0" smtClean="0">
                <a:solidFill>
                  <a:srgbClr val="0070C0"/>
                </a:solidFill>
              </a:rPr>
              <a:t>POST</a:t>
            </a:r>
            <a:r>
              <a:rPr lang="en-US" altLang="ja-JP" dirty="0" smtClean="0"/>
              <a:t> or GET)</a:t>
            </a:r>
          </a:p>
          <a:p>
            <a:pPr marL="0" indent="0">
              <a:buNone/>
            </a:pPr>
            <a:r>
              <a:rPr kumimoji="1" lang="en-US" altLang="ja-JP" dirty="0" smtClean="0">
                <a:solidFill>
                  <a:srgbClr val="FF0000"/>
                </a:solidFill>
              </a:rPr>
              <a:t>action</a:t>
            </a:r>
            <a:r>
              <a:rPr kumimoji="1" lang="ja-JP" altLang="en-US" dirty="0" smtClean="0"/>
              <a:t>属性</a:t>
            </a:r>
            <a:r>
              <a:rPr kumimoji="1" lang="en-US" altLang="ja-JP" dirty="0" smtClean="0"/>
              <a:t>	</a:t>
            </a:r>
            <a:r>
              <a:rPr kumimoji="1" lang="ja-JP" altLang="en-US" dirty="0" smtClean="0"/>
              <a:t>➡　フォーム経由で送信されたデータを</a:t>
            </a:r>
            <a:r>
              <a:rPr lang="en-US" altLang="ja-JP" dirty="0"/>
              <a:t/>
            </a:r>
            <a:br>
              <a:rPr lang="en-US" altLang="ja-JP" dirty="0"/>
            </a:br>
            <a:r>
              <a:rPr lang="en-US" altLang="ja-JP" dirty="0" smtClean="0"/>
              <a:t>			</a:t>
            </a:r>
            <a:r>
              <a:rPr lang="ja-JP" altLang="en-US" dirty="0" smtClean="0"/>
              <a:t>　　　</a:t>
            </a:r>
            <a:r>
              <a:rPr kumimoji="1" lang="ja-JP" altLang="en-US" dirty="0" smtClean="0"/>
              <a:t>処理するプログラムの</a:t>
            </a:r>
            <a:r>
              <a:rPr kumimoji="1" lang="ja-JP" altLang="en-US" dirty="0" smtClean="0">
                <a:solidFill>
                  <a:srgbClr val="0070C0"/>
                </a:solidFill>
              </a:rPr>
              <a:t>アドレス</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76</a:t>
            </a:fld>
            <a:endParaRPr kumimoji="1" lang="ja-JP" altLang="en-US"/>
          </a:p>
        </p:txBody>
      </p:sp>
      <p:pic>
        <p:nvPicPr>
          <p:cNvPr id="6" name="図 5"/>
          <p:cNvPicPr>
            <a:picLocks noChangeAspect="1"/>
          </p:cNvPicPr>
          <p:nvPr/>
        </p:nvPicPr>
        <p:blipFill rotWithShape="1">
          <a:blip r:embed="rId3"/>
          <a:srcRect l="18842" t="51842" r="23215" b="42721"/>
          <a:stretch/>
        </p:blipFill>
        <p:spPr>
          <a:xfrm>
            <a:off x="0" y="1799491"/>
            <a:ext cx="12111572" cy="538897"/>
          </a:xfrm>
          <a:prstGeom prst="rect">
            <a:avLst/>
          </a:prstGeom>
        </p:spPr>
      </p:pic>
      <p:pic>
        <p:nvPicPr>
          <p:cNvPr id="7" name="図 6"/>
          <p:cNvPicPr>
            <a:picLocks noChangeAspect="1"/>
          </p:cNvPicPr>
          <p:nvPr/>
        </p:nvPicPr>
        <p:blipFill rotWithShape="1">
          <a:blip r:embed="rId3"/>
          <a:srcRect l="18594" t="70621" r="72443" b="21929"/>
          <a:stretch/>
        </p:blipFill>
        <p:spPr>
          <a:xfrm>
            <a:off x="-1" y="2463810"/>
            <a:ext cx="1854201" cy="730842"/>
          </a:xfrm>
          <a:prstGeom prst="rect">
            <a:avLst/>
          </a:prstGeom>
        </p:spPr>
      </p:pic>
    </p:spTree>
    <p:extLst>
      <p:ext uri="{BB962C8B-B14F-4D97-AF65-F5344CB8AC3E}">
        <p14:creationId xmlns:p14="http://schemas.microsoft.com/office/powerpoint/2010/main" val="168539596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&lt;input&gt;</a:t>
            </a:r>
            <a:endParaRPr kumimoji="1" lang="ja-JP" altLang="en-US" dirty="0"/>
          </a:p>
        </p:txBody>
      </p:sp>
      <p:sp>
        <p:nvSpPr>
          <p:cNvPr id="3" name="コンテンツ プレースホルダー 2"/>
          <p:cNvSpPr>
            <a:spLocks noGrp="1"/>
          </p:cNvSpPr>
          <p:nvPr>
            <p:ph idx="1"/>
          </p:nvPr>
        </p:nvSpPr>
        <p:spPr>
          <a:xfrm>
            <a:off x="317500" y="3340101"/>
            <a:ext cx="11557000" cy="2336799"/>
          </a:xfrm>
        </p:spPr>
        <p:txBody>
          <a:bodyPr/>
          <a:lstStyle/>
          <a:p>
            <a:pPr marL="0" indent="0">
              <a:buNone/>
            </a:pPr>
            <a:r>
              <a:rPr lang="ja-JP" altLang="en-US" dirty="0"/>
              <a:t>入力</a:t>
            </a:r>
            <a:r>
              <a:rPr lang="ja-JP" altLang="en-US" dirty="0" smtClean="0"/>
              <a:t>フォームのそれぞれの項目を表すタグ。</a:t>
            </a:r>
            <a:endParaRPr lang="en-US" altLang="ja-JP" dirty="0" smtClean="0"/>
          </a:p>
          <a:p>
            <a:pPr marL="0" indent="0">
              <a:buNone/>
            </a:pPr>
            <a:r>
              <a:rPr kumimoji="1" lang="en-US" altLang="ja-JP" dirty="0" smtClean="0"/>
              <a:t>type</a:t>
            </a:r>
            <a:r>
              <a:rPr kumimoji="1" lang="ja-JP" altLang="en-US" dirty="0" smtClean="0"/>
              <a:t>属性</a:t>
            </a:r>
            <a:r>
              <a:rPr kumimoji="1" lang="en-US" altLang="ja-JP" dirty="0" smtClean="0"/>
              <a:t>		</a:t>
            </a:r>
            <a:r>
              <a:rPr kumimoji="1" lang="ja-JP" altLang="en-US" dirty="0" smtClean="0"/>
              <a:t>➡ 入力フォームの種類を選択</a:t>
            </a:r>
            <a:endParaRPr kumimoji="1" lang="en-US" altLang="ja-JP" dirty="0" smtClean="0"/>
          </a:p>
          <a:p>
            <a:pPr marL="0" indent="0">
              <a:buNone/>
            </a:pPr>
            <a:r>
              <a:rPr lang="en-US" altLang="ja-JP" dirty="0" smtClean="0"/>
              <a:t>name</a:t>
            </a:r>
            <a:r>
              <a:rPr lang="ja-JP" altLang="en-US" dirty="0" smtClean="0"/>
              <a:t>属性</a:t>
            </a:r>
            <a:r>
              <a:rPr lang="en-US" altLang="ja-JP" dirty="0" smtClean="0"/>
              <a:t>	</a:t>
            </a:r>
            <a:r>
              <a:rPr lang="ja-JP" altLang="en-US" dirty="0" smtClean="0"/>
              <a:t>➡</a:t>
            </a:r>
            <a:r>
              <a:rPr lang="ja-JP" altLang="en-US" dirty="0"/>
              <a:t> 送信</a:t>
            </a:r>
            <a:r>
              <a:rPr lang="ja-JP" altLang="en-US" dirty="0" smtClean="0"/>
              <a:t>データの判別のため名前を付ける</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77</a:t>
            </a:fld>
            <a:endParaRPr kumimoji="1" lang="ja-JP" altLang="en-US"/>
          </a:p>
        </p:txBody>
      </p:sp>
      <p:pic>
        <p:nvPicPr>
          <p:cNvPr id="5" name="図 4"/>
          <p:cNvPicPr>
            <a:picLocks noChangeAspect="1"/>
          </p:cNvPicPr>
          <p:nvPr/>
        </p:nvPicPr>
        <p:blipFill rotWithShape="1">
          <a:blip r:embed="rId2"/>
          <a:srcRect l="23677" t="58112" r="6025" b="36043"/>
          <a:stretch/>
        </p:blipFill>
        <p:spPr>
          <a:xfrm>
            <a:off x="0" y="1524000"/>
            <a:ext cx="12192000" cy="480612"/>
          </a:xfrm>
          <a:prstGeom prst="rect">
            <a:avLst/>
          </a:prstGeom>
        </p:spPr>
      </p:pic>
    </p:spTree>
    <p:extLst>
      <p:ext uri="{BB962C8B-B14F-4D97-AF65-F5344CB8AC3E}">
        <p14:creationId xmlns:p14="http://schemas.microsoft.com/office/powerpoint/2010/main" val="30085789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&lt;input&gt;</a:t>
            </a:r>
            <a:r>
              <a:rPr kumimoji="1" lang="ja-JP" altLang="en-US" dirty="0" smtClean="0"/>
              <a:t>タイプ一覧</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78</a:t>
            </a:fld>
            <a:endParaRPr kumimoji="1" lang="ja-JP" altLang="en-US"/>
          </a:p>
        </p:txBody>
      </p:sp>
      <p:graphicFrame>
        <p:nvGraphicFramePr>
          <p:cNvPr id="5" name="表 4"/>
          <p:cNvGraphicFramePr>
            <a:graphicFrameLocks noGrp="1"/>
          </p:cNvGraphicFramePr>
          <p:nvPr>
            <p:extLst>
              <p:ext uri="{D42A27DB-BD31-4B8C-83A1-F6EECF244321}">
                <p14:modId xmlns:p14="http://schemas.microsoft.com/office/powerpoint/2010/main" val="2698529019"/>
              </p:ext>
            </p:extLst>
          </p:nvPr>
        </p:nvGraphicFramePr>
        <p:xfrm>
          <a:off x="189706" y="876300"/>
          <a:ext cx="5803900" cy="5932054"/>
        </p:xfrm>
        <a:graphic>
          <a:graphicData uri="http://schemas.openxmlformats.org/drawingml/2006/table">
            <a:tbl>
              <a:tblPr firstRow="1" bandRow="1">
                <a:tableStyleId>{5C22544A-7EE6-4342-B048-85BDC9FD1C3A}</a:tableStyleId>
              </a:tblPr>
              <a:tblGrid>
                <a:gridCol w="1619417">
                  <a:extLst>
                    <a:ext uri="{9D8B030D-6E8A-4147-A177-3AD203B41FA5}">
                      <a16:colId xmlns:a16="http://schemas.microsoft.com/office/drawing/2014/main" val="3291968487"/>
                    </a:ext>
                  </a:extLst>
                </a:gridCol>
                <a:gridCol w="4184483">
                  <a:extLst>
                    <a:ext uri="{9D8B030D-6E8A-4147-A177-3AD203B41FA5}">
                      <a16:colId xmlns:a16="http://schemas.microsoft.com/office/drawing/2014/main" val="3310507009"/>
                    </a:ext>
                  </a:extLst>
                </a:gridCol>
              </a:tblGrid>
              <a:tr h="369454">
                <a:tc>
                  <a:txBody>
                    <a:bodyPr/>
                    <a:lstStyle/>
                    <a:p>
                      <a:pPr algn="ctr"/>
                      <a:r>
                        <a:rPr kumimoji="1" lang="ja-JP" altLang="en-US" dirty="0" smtClean="0">
                          <a:latin typeface="UD デジタル 教科書体 NK-R" panose="02020400000000000000" pitchFamily="18" charset="-128"/>
                          <a:ea typeface="UD デジタル 教科書体 NK-R" panose="02020400000000000000" pitchFamily="18" charset="-128"/>
                        </a:rPr>
                        <a:t>属性値</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tc>
                <a:tc>
                  <a:txBody>
                    <a:bodyPr/>
                    <a:lstStyle/>
                    <a:p>
                      <a:pPr algn="ctr"/>
                      <a:r>
                        <a:rPr kumimoji="1" lang="ja-JP" altLang="en-US" dirty="0" smtClean="0">
                          <a:latin typeface="UD デジタル 教科書体 NK-R" panose="02020400000000000000" pitchFamily="18" charset="-128"/>
                          <a:ea typeface="UD デジタル 教科書体 NK-R" panose="02020400000000000000" pitchFamily="18" charset="-128"/>
                        </a:rPr>
                        <a:t>機能</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tc>
                <a:extLst>
                  <a:ext uri="{0D108BD9-81ED-4DB2-BD59-A6C34878D82A}">
                    <a16:rowId xmlns:a16="http://schemas.microsoft.com/office/drawing/2014/main" val="3303813064"/>
                  </a:ext>
                </a:extLst>
              </a:tr>
              <a:tr h="370840">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button</a:t>
                      </a:r>
                    </a:p>
                  </a:txBody>
                  <a:tcPr/>
                </a:tc>
                <a:tc>
                  <a:txBody>
                    <a:bodyPr/>
                    <a:lstStyle/>
                    <a:p>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プッシュボタンを配置する</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3789378103"/>
                  </a:ext>
                </a:extLst>
              </a:tr>
              <a:tr h="370840">
                <a:tc>
                  <a:txBody>
                    <a:bodyPr/>
                    <a:lstStyle/>
                    <a:p>
                      <a:r>
                        <a:rPr kumimoji="1" lang="en-US" altLang="ja-JP"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checkbox</a:t>
                      </a:r>
                      <a:endParaRPr kumimoji="1" lang="ja-JP" altLang="en-US"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チェックボックスを配置する</a:t>
                      </a:r>
                      <a:endParaRPr kumimoji="1" lang="ja-JP" altLang="en-US"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1499413299"/>
                  </a:ext>
                </a:extLst>
              </a:tr>
              <a:tr h="370840">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color</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色を指定するコントロールを配置する</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3860351666"/>
                  </a:ext>
                </a:extLst>
              </a:tr>
              <a:tr h="370840">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date</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日付を入力するコントロールを配置する</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3782642478"/>
                  </a:ext>
                </a:extLst>
              </a:tr>
              <a:tr h="370840">
                <a:tc>
                  <a:txBody>
                    <a:bodyPr/>
                    <a:lstStyle/>
                    <a:p>
                      <a:r>
                        <a:rPr kumimoji="1" lang="en-US" altLang="ja-JP" dirty="0" err="1" smtClean="0">
                          <a:latin typeface="Tahoma" panose="020B0604030504040204" pitchFamily="34" charset="0"/>
                          <a:ea typeface="UD デジタル 教科書体 NK-R" panose="02020400000000000000" pitchFamily="18" charset="-128"/>
                          <a:cs typeface="Tahoma" panose="020B0604030504040204" pitchFamily="34" charset="0"/>
                        </a:rPr>
                        <a:t>datetime</a:t>
                      </a:r>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-local</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sz="1600" dirty="0" smtClean="0">
                          <a:latin typeface="Tahoma" panose="020B0604030504040204" pitchFamily="34" charset="0"/>
                          <a:ea typeface="UD デジタル 教科書体 NK-R" panose="02020400000000000000" pitchFamily="18" charset="-128"/>
                          <a:cs typeface="Tahoma" panose="020B0604030504040204" pitchFamily="34" charset="0"/>
                        </a:rPr>
                        <a:t>日付と時刻を入力するコントロールを配置する</a:t>
                      </a:r>
                      <a:endPar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2064585741"/>
                  </a:ext>
                </a:extLst>
              </a:tr>
              <a:tr h="370840">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email</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sz="1600" dirty="0" smtClean="0">
                          <a:latin typeface="Tahoma" panose="020B0604030504040204" pitchFamily="34" charset="0"/>
                          <a:ea typeface="UD デジタル 教科書体 NK-R" panose="02020400000000000000" pitchFamily="18" charset="-128"/>
                          <a:cs typeface="Tahoma" panose="020B0604030504040204" pitchFamily="34" charset="0"/>
                        </a:rPr>
                        <a:t>ﾒｰﾙｱﾄﾞﾚｽを入力するコントロールを配置する</a:t>
                      </a:r>
                      <a:endPar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2643627697"/>
                  </a:ext>
                </a:extLst>
              </a:tr>
              <a:tr h="370840">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file</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ファイル選択を行うコントロールを配置する</a:t>
                      </a:r>
                      <a:endPar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1049745907"/>
                  </a:ext>
                </a:extLst>
              </a:tr>
              <a:tr h="370840">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hidden</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表示されないコントロールを配置する</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1880072887"/>
                  </a:ext>
                </a:extLst>
              </a:tr>
              <a:tr h="370840">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image</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submit</a:t>
                      </a:r>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機能を持った画像を配置する</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3603543732"/>
                  </a:ext>
                </a:extLst>
              </a:tr>
              <a:tr h="370840">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month</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年と月を入力するコントロールを配置する</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1328993800"/>
                  </a:ext>
                </a:extLst>
              </a:tr>
              <a:tr h="370840">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number</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数値を入力するコントロールを配置する</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362039638"/>
                  </a:ext>
                </a:extLst>
              </a:tr>
              <a:tr h="370840">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password</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入力値を隠す</a:t>
                      </a:r>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text</a:t>
                      </a:r>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を配置する</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2001233377"/>
                  </a:ext>
                </a:extLst>
              </a:tr>
              <a:tr h="370840">
                <a:tc>
                  <a:txBody>
                    <a:bodyPr/>
                    <a:lstStyle/>
                    <a:p>
                      <a:r>
                        <a:rPr kumimoji="1" lang="en-US" altLang="ja-JP"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radio</a:t>
                      </a:r>
                      <a:endParaRPr kumimoji="1" lang="ja-JP" altLang="en-US"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ラジオボタンを配置する</a:t>
                      </a:r>
                      <a:endParaRPr kumimoji="1" lang="ja-JP" altLang="en-US"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4168970859"/>
                  </a:ext>
                </a:extLst>
              </a:tr>
              <a:tr h="370840">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range</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スライドバーを配置する</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3769456629"/>
                  </a:ext>
                </a:extLst>
              </a:tr>
              <a:tr h="370840">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reset</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sz="1600" dirty="0" smtClean="0">
                          <a:latin typeface="Tahoma" panose="020B0604030504040204" pitchFamily="34" charset="0"/>
                          <a:ea typeface="UD デジタル 教科書体 NK-R" panose="02020400000000000000" pitchFamily="18" charset="-128"/>
                          <a:cs typeface="Tahoma" panose="020B0604030504040204" pitchFamily="34" charset="0"/>
                        </a:rPr>
                        <a:t>フォームの状態をリセットするボタンを配置する</a:t>
                      </a:r>
                      <a:endPar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2550288234"/>
                  </a:ext>
                </a:extLst>
              </a:tr>
            </a:tbl>
          </a:graphicData>
        </a:graphic>
      </p:graphicFrame>
      <p:graphicFrame>
        <p:nvGraphicFramePr>
          <p:cNvPr id="6" name="表 5"/>
          <p:cNvGraphicFramePr>
            <a:graphicFrameLocks noGrp="1"/>
          </p:cNvGraphicFramePr>
          <p:nvPr>
            <p:extLst>
              <p:ext uri="{D42A27DB-BD31-4B8C-83A1-F6EECF244321}">
                <p14:modId xmlns:p14="http://schemas.microsoft.com/office/powerpoint/2010/main" val="1806058730"/>
              </p:ext>
            </p:extLst>
          </p:nvPr>
        </p:nvGraphicFramePr>
        <p:xfrm>
          <a:off x="6183312" y="874914"/>
          <a:ext cx="5803900" cy="2966720"/>
        </p:xfrm>
        <a:graphic>
          <a:graphicData uri="http://schemas.openxmlformats.org/drawingml/2006/table">
            <a:tbl>
              <a:tblPr firstRow="1" bandRow="1">
                <a:tableStyleId>{5C22544A-7EE6-4342-B048-85BDC9FD1C3A}</a:tableStyleId>
              </a:tblPr>
              <a:tblGrid>
                <a:gridCol w="1619417">
                  <a:extLst>
                    <a:ext uri="{9D8B030D-6E8A-4147-A177-3AD203B41FA5}">
                      <a16:colId xmlns:a16="http://schemas.microsoft.com/office/drawing/2014/main" val="3291968487"/>
                    </a:ext>
                  </a:extLst>
                </a:gridCol>
                <a:gridCol w="4184483">
                  <a:extLst>
                    <a:ext uri="{9D8B030D-6E8A-4147-A177-3AD203B41FA5}">
                      <a16:colId xmlns:a16="http://schemas.microsoft.com/office/drawing/2014/main" val="3310507009"/>
                    </a:ext>
                  </a:extLst>
                </a:gridCol>
              </a:tblGrid>
              <a:tr h="370840">
                <a:tc>
                  <a:txBody>
                    <a:bodyPr/>
                    <a:lstStyle/>
                    <a:p>
                      <a:pPr algn="ctr"/>
                      <a:r>
                        <a:rPr kumimoji="1" lang="ja-JP" altLang="en-US" dirty="0" smtClean="0">
                          <a:latin typeface="UD デジタル 教科書体 NK-R" panose="02020400000000000000" pitchFamily="18" charset="-128"/>
                          <a:ea typeface="UD デジタル 教科書体 NK-R" panose="02020400000000000000" pitchFamily="18" charset="-128"/>
                        </a:rPr>
                        <a:t>属性値</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tc>
                <a:tc>
                  <a:txBody>
                    <a:bodyPr/>
                    <a:lstStyle/>
                    <a:p>
                      <a:pPr algn="ctr"/>
                      <a:r>
                        <a:rPr kumimoji="1" lang="ja-JP" altLang="en-US" dirty="0" smtClean="0">
                          <a:latin typeface="UD デジタル 教科書体 NK-R" panose="02020400000000000000" pitchFamily="18" charset="-128"/>
                          <a:ea typeface="UD デジタル 教科書体 NK-R" panose="02020400000000000000" pitchFamily="18" charset="-128"/>
                        </a:rPr>
                        <a:t>機能</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tc>
                <a:extLst>
                  <a:ext uri="{0D108BD9-81ED-4DB2-BD59-A6C34878D82A}">
                    <a16:rowId xmlns:a16="http://schemas.microsoft.com/office/drawing/2014/main" val="3303813064"/>
                  </a:ext>
                </a:extLst>
              </a:tr>
              <a:tr h="370840">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search</a:t>
                      </a:r>
                    </a:p>
                  </a:txBody>
                  <a:tcPr/>
                </a:tc>
                <a:tc>
                  <a:txBody>
                    <a:bodyPr/>
                    <a:lstStyle/>
                    <a:p>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検索窓を配置する</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3789378103"/>
                  </a:ext>
                </a:extLst>
              </a:tr>
              <a:tr h="370840">
                <a:tc>
                  <a:txBody>
                    <a:bodyPr/>
                    <a:lstStyle/>
                    <a:p>
                      <a:r>
                        <a:rPr kumimoji="1" lang="en-US" altLang="ja-JP"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submit</a:t>
                      </a:r>
                      <a:endParaRPr kumimoji="1" lang="ja-JP" altLang="en-US"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フォームを送信するボタンを配置する</a:t>
                      </a:r>
                      <a:endParaRPr kumimoji="1" lang="ja-JP" altLang="en-US"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1499413299"/>
                  </a:ext>
                </a:extLst>
              </a:tr>
              <a:tr h="370840">
                <a:tc>
                  <a:txBody>
                    <a:bodyPr/>
                    <a:lstStyle/>
                    <a:p>
                      <a:r>
                        <a:rPr kumimoji="1" lang="en-US" altLang="ja-JP" dirty="0" err="1" smtClean="0">
                          <a:latin typeface="Tahoma" panose="020B0604030504040204" pitchFamily="34" charset="0"/>
                          <a:ea typeface="UD デジタル 教科書体 NK-R" panose="02020400000000000000" pitchFamily="18" charset="-128"/>
                          <a:cs typeface="Tahoma" panose="020B0604030504040204" pitchFamily="34" charset="0"/>
                        </a:rPr>
                        <a:t>tel</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sz="1600" dirty="0" smtClean="0">
                          <a:latin typeface="Tahoma" panose="020B0604030504040204" pitchFamily="34" charset="0"/>
                          <a:ea typeface="UD デジタル 教科書体 NK-R" panose="02020400000000000000" pitchFamily="18" charset="-128"/>
                          <a:cs typeface="Tahoma" panose="020B0604030504040204" pitchFamily="34" charset="0"/>
                        </a:rPr>
                        <a:t>電話番号を入力するコントロールを配置する</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3860351666"/>
                  </a:ext>
                </a:extLst>
              </a:tr>
              <a:tr h="370840">
                <a:tc>
                  <a:txBody>
                    <a:bodyPr/>
                    <a:lstStyle/>
                    <a:p>
                      <a:r>
                        <a:rPr kumimoji="1" lang="en-US" altLang="ja-JP"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text</a:t>
                      </a:r>
                      <a:endParaRPr kumimoji="1" lang="ja-JP" altLang="en-US"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sz="1600" dirty="0" smtClean="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テキストを入力するコントロールを配置する</a:t>
                      </a:r>
                      <a:endParaRPr kumimoji="1" lang="ja-JP" altLang="en-US" sz="16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3782642478"/>
                  </a:ext>
                </a:extLst>
              </a:tr>
              <a:tr h="370840">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time</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時刻を入力するコントロールを配置する</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2064585741"/>
                  </a:ext>
                </a:extLst>
              </a:tr>
              <a:tr h="370840">
                <a:tc>
                  <a:txBody>
                    <a:bodyPr/>
                    <a:lstStyle/>
                    <a:p>
                      <a:r>
                        <a:rPr kumimoji="1" lang="en-US" altLang="ja-JP" dirty="0" err="1" smtClean="0">
                          <a:latin typeface="Tahoma" panose="020B0604030504040204" pitchFamily="34" charset="0"/>
                          <a:ea typeface="UD デジタル 教科書体 NK-R" panose="02020400000000000000" pitchFamily="18" charset="-128"/>
                          <a:cs typeface="Tahoma" panose="020B0604030504040204" pitchFamily="34" charset="0"/>
                        </a:rPr>
                        <a:t>url</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URL</a:t>
                      </a:r>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を入力するコントロールを配置する</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2643627697"/>
                  </a:ext>
                </a:extLst>
              </a:tr>
              <a:tr h="370840">
                <a:tc>
                  <a:txBody>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week</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年と週を入力するコントロールを配置する</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1049745907"/>
                  </a:ext>
                </a:extLst>
              </a:tr>
            </a:tbl>
          </a:graphicData>
        </a:graphic>
      </p:graphicFrame>
    </p:spTree>
    <p:extLst>
      <p:ext uri="{BB962C8B-B14F-4D97-AF65-F5344CB8AC3E}">
        <p14:creationId xmlns:p14="http://schemas.microsoft.com/office/powerpoint/2010/main" val="186203948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送信データの取り出し</a:t>
            </a:r>
            <a:endParaRPr kumimoji="1" lang="ja-JP" altLang="en-US" dirty="0"/>
          </a:p>
        </p:txBody>
      </p:sp>
      <p:sp>
        <p:nvSpPr>
          <p:cNvPr id="3" name="コンテンツ プレースホルダー 2"/>
          <p:cNvSpPr>
            <a:spLocks noGrp="1"/>
          </p:cNvSpPr>
          <p:nvPr>
            <p:ph idx="1"/>
          </p:nvPr>
        </p:nvSpPr>
        <p:spPr>
          <a:xfrm>
            <a:off x="1251678" y="2927265"/>
            <a:ext cx="10178322" cy="3305369"/>
          </a:xfrm>
        </p:spPr>
        <p:txBody>
          <a:bodyPr/>
          <a:lstStyle/>
          <a:p>
            <a:pPr marL="0" indent="0">
              <a:buNone/>
            </a:pPr>
            <a:r>
              <a:rPr kumimoji="1" lang="en-US" altLang="ja-JP" dirty="0" smtClean="0"/>
              <a:t>POST</a:t>
            </a:r>
            <a:r>
              <a:rPr lang="ja-JP" altLang="en-US" dirty="0"/>
              <a:t>によって送られた</a:t>
            </a:r>
            <a:r>
              <a:rPr lang="ja-JP" altLang="en-US" dirty="0" smtClean="0"/>
              <a:t>データは</a:t>
            </a:r>
            <a:r>
              <a:rPr lang="en-US" altLang="ja-JP" dirty="0" smtClean="0"/>
              <a:t>$_POST[]</a:t>
            </a:r>
            <a:r>
              <a:rPr lang="ja-JP" altLang="en-US" dirty="0" smtClean="0"/>
              <a:t>に</a:t>
            </a:r>
            <a:r>
              <a:rPr lang="en-US" altLang="ja-JP" dirty="0" smtClean="0"/>
              <a:t/>
            </a:r>
            <a:br>
              <a:rPr lang="en-US" altLang="ja-JP" dirty="0" smtClean="0"/>
            </a:br>
            <a:r>
              <a:rPr lang="en-US" altLang="ja-JP" dirty="0" smtClean="0"/>
              <a:t>name</a:t>
            </a:r>
            <a:r>
              <a:rPr lang="ja-JP" altLang="en-US" dirty="0" smtClean="0"/>
              <a:t>属性と共に格納される。</a:t>
            </a:r>
            <a:endParaRPr lang="en-US" altLang="ja-JP" dirty="0" smtClean="0"/>
          </a:p>
          <a:p>
            <a:pPr marL="0" indent="0">
              <a:buNone/>
            </a:pPr>
            <a:r>
              <a:rPr lang="ja-JP" altLang="en-US" dirty="0"/>
              <a:t>取り出す際</a:t>
            </a:r>
            <a:r>
              <a:rPr lang="ja-JP" altLang="en-US" dirty="0" smtClean="0"/>
              <a:t>は</a:t>
            </a:r>
            <a:endParaRPr lang="en-US" altLang="ja-JP" dirty="0" smtClean="0"/>
          </a:p>
          <a:p>
            <a:pPr marL="0" indent="0">
              <a:buNone/>
            </a:pPr>
            <a:r>
              <a:rPr lang="en-US" altLang="ja-JP" dirty="0" smtClean="0"/>
              <a:t>$_POST["</a:t>
            </a:r>
            <a:r>
              <a:rPr lang="ja-JP" altLang="en-US" dirty="0" smtClean="0">
                <a:solidFill>
                  <a:srgbClr val="FF0000"/>
                </a:solidFill>
              </a:rPr>
              <a:t>対象の</a:t>
            </a:r>
            <a:r>
              <a:rPr lang="en-US" altLang="ja-JP" dirty="0" smtClean="0">
                <a:solidFill>
                  <a:srgbClr val="FF0000"/>
                </a:solidFill>
              </a:rPr>
              <a:t>name</a:t>
            </a:r>
            <a:r>
              <a:rPr lang="ja-JP" altLang="en-US" dirty="0" smtClean="0">
                <a:solidFill>
                  <a:srgbClr val="FF0000"/>
                </a:solidFill>
              </a:rPr>
              <a:t>属性</a:t>
            </a:r>
            <a:r>
              <a:rPr lang="en-US" altLang="ja-JP" dirty="0" smtClean="0"/>
              <a:t>"];</a:t>
            </a:r>
          </a:p>
          <a:p>
            <a:pPr marL="0" indent="0">
              <a:buNone/>
            </a:pPr>
            <a:endParaRPr kumimoji="1" lang="en-US" altLang="ja-JP" dirty="0"/>
          </a:p>
          <a:p>
            <a:pPr marL="0" indent="0">
              <a:buNone/>
            </a:pP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79</a:t>
            </a:fld>
            <a:endParaRPr kumimoji="1" lang="ja-JP" altLang="en-US"/>
          </a:p>
        </p:txBody>
      </p:sp>
      <p:pic>
        <p:nvPicPr>
          <p:cNvPr id="5" name="図 4"/>
          <p:cNvPicPr>
            <a:picLocks noChangeAspect="1"/>
          </p:cNvPicPr>
          <p:nvPr/>
        </p:nvPicPr>
        <p:blipFill rotWithShape="1">
          <a:blip r:embed="rId2"/>
          <a:srcRect b="10341"/>
          <a:stretch/>
        </p:blipFill>
        <p:spPr>
          <a:xfrm>
            <a:off x="3444947" y="1605517"/>
            <a:ext cx="5302105" cy="591146"/>
          </a:xfrm>
          <a:prstGeom prst="rect">
            <a:avLst/>
          </a:prstGeom>
        </p:spPr>
      </p:pic>
    </p:spTree>
    <p:extLst>
      <p:ext uri="{BB962C8B-B14F-4D97-AF65-F5344CB8AC3E}">
        <p14:creationId xmlns:p14="http://schemas.microsoft.com/office/powerpoint/2010/main" val="1781163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400" dirty="0" smtClean="0"/>
              <a:t>DX</a:t>
            </a:r>
            <a:r>
              <a:rPr lang="ja-JP" altLang="en-US" sz="4400" dirty="0" smtClean="0"/>
              <a:t>事例：</a:t>
            </a:r>
            <a:r>
              <a:rPr lang="ja-JP" altLang="en-US" sz="4400" dirty="0"/>
              <a:t>射出成型機の金型温度モニタリング</a:t>
            </a:r>
            <a:endParaRPr kumimoji="1" lang="ja-JP" altLang="en-US" sz="4400" dirty="0"/>
          </a:p>
        </p:txBody>
      </p:sp>
      <p:sp>
        <p:nvSpPr>
          <p:cNvPr id="5" name="コンテンツ プレースホルダー 2">
            <a:extLst>
              <a:ext uri="{FF2B5EF4-FFF2-40B4-BE49-F238E27FC236}">
                <a16:creationId xmlns:a16="http://schemas.microsoft.com/office/drawing/2014/main" id="{20F3460E-65D1-4D21-A0B6-BE10AF1CD539}"/>
              </a:ext>
            </a:extLst>
          </p:cNvPr>
          <p:cNvSpPr>
            <a:spLocks noGrp="1"/>
          </p:cNvSpPr>
          <p:nvPr>
            <p:ph idx="1"/>
          </p:nvPr>
        </p:nvSpPr>
        <p:spPr>
          <a:xfrm>
            <a:off x="96595" y="4983204"/>
            <a:ext cx="5317151" cy="1164638"/>
          </a:xfrm>
        </p:spPr>
        <p:txBody>
          <a:bodyPr>
            <a:normAutofit fontScale="62500" lnSpcReduction="20000"/>
          </a:bodyPr>
          <a:lstStyle/>
          <a:p>
            <a:pPr marL="0" indent="0">
              <a:buNone/>
            </a:pPr>
            <a:r>
              <a:rPr lang="en-US" altLang="ja-JP" dirty="0">
                <a:hlinkClick r:id="rId2"/>
              </a:rPr>
              <a:t>https://project.nikkeibp.co.jp/atclmono/vision/042400027/</a:t>
            </a:r>
            <a:endParaRPr lang="en-US" altLang="ja-JP" dirty="0"/>
          </a:p>
          <a:p>
            <a:pPr marL="0" indent="0">
              <a:buNone/>
            </a:pPr>
            <a:r>
              <a:rPr lang="en-US" altLang="ja-JP" dirty="0">
                <a:hlinkClick r:id="rId3" tooltip="リンクを共有"/>
              </a:rPr>
              <a:t>https://youtu.be/NscvrwHJQQ4</a:t>
            </a:r>
            <a:endParaRPr lang="en-US" altLang="ja-JP" dirty="0"/>
          </a:p>
          <a:p>
            <a:endParaRPr kumimoji="1" lang="ja-JP" altLang="en-US" dirty="0"/>
          </a:p>
        </p:txBody>
      </p:sp>
      <p:pic>
        <p:nvPicPr>
          <p:cNvPr id="6" name="図 5">
            <a:extLst>
              <a:ext uri="{FF2B5EF4-FFF2-40B4-BE49-F238E27FC236}">
                <a16:creationId xmlns:a16="http://schemas.microsoft.com/office/drawing/2014/main" id="{5017461D-4D48-455A-AA9B-85EF4A8F1149}"/>
              </a:ext>
            </a:extLst>
          </p:cNvPr>
          <p:cNvPicPr>
            <a:picLocks noChangeAspect="1"/>
          </p:cNvPicPr>
          <p:nvPr/>
        </p:nvPicPr>
        <p:blipFill rotWithShape="1">
          <a:blip r:embed="rId4">
            <a:extLst>
              <a:ext uri="{28A0092B-C50C-407E-A947-70E740481C1C}">
                <a14:useLocalDpi xmlns:a14="http://schemas.microsoft.com/office/drawing/2010/main" val="0"/>
              </a:ext>
            </a:extLst>
          </a:blip>
          <a:srcRect l="15327" t="143" b="-1"/>
          <a:stretch/>
        </p:blipFill>
        <p:spPr>
          <a:xfrm>
            <a:off x="96595" y="998724"/>
            <a:ext cx="6234910" cy="3860671"/>
          </a:xfrm>
          <a:prstGeom prst="rect">
            <a:avLst/>
          </a:prstGeom>
          <a:ln>
            <a:solidFill>
              <a:schemeClr val="bg1"/>
            </a:solidFill>
          </a:ln>
        </p:spPr>
      </p:pic>
      <p:pic>
        <p:nvPicPr>
          <p:cNvPr id="7" name="図 6">
            <a:extLst>
              <a:ext uri="{FF2B5EF4-FFF2-40B4-BE49-F238E27FC236}">
                <a16:creationId xmlns:a16="http://schemas.microsoft.com/office/drawing/2014/main" id="{A91BDF73-2B0C-47FB-A6E8-DFEFD71DE8B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09766" y="1010477"/>
            <a:ext cx="5782234" cy="3270576"/>
          </a:xfrm>
          <a:prstGeom prst="rect">
            <a:avLst/>
          </a:prstGeom>
          <a:ln>
            <a:solidFill>
              <a:schemeClr val="bg1"/>
            </a:solidFill>
          </a:ln>
        </p:spPr>
      </p:pic>
      <p:sp>
        <p:nvSpPr>
          <p:cNvPr id="8" name="正方形/長方形 7">
            <a:extLst>
              <a:ext uri="{FF2B5EF4-FFF2-40B4-BE49-F238E27FC236}">
                <a16:creationId xmlns:a16="http://schemas.microsoft.com/office/drawing/2014/main" id="{659F4805-A31F-4CED-B244-CC3661FDE11A}"/>
              </a:ext>
            </a:extLst>
          </p:cNvPr>
          <p:cNvSpPr/>
          <p:nvPr/>
        </p:nvSpPr>
        <p:spPr>
          <a:xfrm>
            <a:off x="2914129" y="4209070"/>
            <a:ext cx="939113" cy="396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金型</a:t>
            </a:r>
          </a:p>
        </p:txBody>
      </p:sp>
      <p:sp>
        <p:nvSpPr>
          <p:cNvPr id="9" name="正方形/長方形 8">
            <a:extLst>
              <a:ext uri="{FF2B5EF4-FFF2-40B4-BE49-F238E27FC236}">
                <a16:creationId xmlns:a16="http://schemas.microsoft.com/office/drawing/2014/main" id="{BD8170AD-8E23-4BAD-8D7F-F0DD325824C2}"/>
              </a:ext>
            </a:extLst>
          </p:cNvPr>
          <p:cNvSpPr/>
          <p:nvPr/>
        </p:nvSpPr>
        <p:spPr>
          <a:xfrm>
            <a:off x="5143032" y="3712045"/>
            <a:ext cx="939113" cy="61169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dirty="0"/>
              <a:t>IoT</a:t>
            </a:r>
            <a:br>
              <a:rPr kumimoji="1" lang="en-US" altLang="ja-JP" dirty="0"/>
            </a:br>
            <a:r>
              <a:rPr kumimoji="1" lang="ja-JP" altLang="en-US" dirty="0"/>
              <a:t>ﾃﾞﾊﾞｲｽ</a:t>
            </a:r>
          </a:p>
        </p:txBody>
      </p:sp>
      <p:sp>
        <p:nvSpPr>
          <p:cNvPr id="10" name="正方形/長方形 9">
            <a:extLst>
              <a:ext uri="{FF2B5EF4-FFF2-40B4-BE49-F238E27FC236}">
                <a16:creationId xmlns:a16="http://schemas.microsoft.com/office/drawing/2014/main" id="{F87A52FD-8859-4018-A6F3-4DB624111EA4}"/>
              </a:ext>
            </a:extLst>
          </p:cNvPr>
          <p:cNvSpPr/>
          <p:nvPr/>
        </p:nvSpPr>
        <p:spPr>
          <a:xfrm>
            <a:off x="5729973" y="4921300"/>
            <a:ext cx="6462027" cy="1477328"/>
          </a:xfrm>
          <a:prstGeom prst="rect">
            <a:avLst/>
          </a:prstGeom>
          <a:solidFill>
            <a:schemeClr val="bg1">
              <a:lumMod val="85000"/>
            </a:schemeClr>
          </a:solidFill>
          <a:ln>
            <a:solidFill>
              <a:schemeClr val="bg1"/>
            </a:solidFill>
          </a:ln>
        </p:spPr>
        <p:txBody>
          <a:bodyPr wrap="square">
            <a:spAutoFit/>
          </a:bodyPr>
          <a:lstStyle/>
          <a:p>
            <a:r>
              <a:rPr lang="ja-JP" altLang="en-US" dirty="0">
                <a:latin typeface="UD デジタル 教科書体 NK-R" panose="02020400000000000000" pitchFamily="18" charset="-128"/>
                <a:ea typeface="UD デジタル 教科書体 NK-R" panose="02020400000000000000" pitchFamily="18" charset="-128"/>
              </a:rPr>
              <a:t>熊本県の樹脂メーカー、小森プラスチック工業。</a:t>
            </a:r>
            <a:r>
              <a:rPr lang="en-US" altLang="ja-JP" dirty="0">
                <a:latin typeface="UD デジタル 教科書体 NK-R" panose="02020400000000000000" pitchFamily="18" charset="-128"/>
                <a:ea typeface="UD デジタル 教科書体 NK-R" panose="02020400000000000000" pitchFamily="18" charset="-128"/>
              </a:rPr>
              <a:t/>
            </a:r>
            <a:br>
              <a:rPr lang="en-US" altLang="ja-JP" dirty="0">
                <a:latin typeface="UD デジタル 教科書体 NK-R" panose="02020400000000000000" pitchFamily="18" charset="-128"/>
                <a:ea typeface="UD デジタル 教科書体 NK-R" panose="02020400000000000000" pitchFamily="18" charset="-128"/>
              </a:rPr>
            </a:br>
            <a:r>
              <a:rPr lang="ja-JP" altLang="en-US" dirty="0">
                <a:latin typeface="UD デジタル 教科書体 NK-R" panose="02020400000000000000" pitchFamily="18" charset="-128"/>
                <a:ea typeface="UD デジタル 教科書体 NK-R" panose="02020400000000000000" pitchFamily="18" charset="-128"/>
              </a:rPr>
              <a:t>金型温度をモニタリングする装置を開発し、これを工場の射出成形機に実装。これによって、</a:t>
            </a:r>
            <a:r>
              <a:rPr lang="en-US" altLang="ja-JP" dirty="0">
                <a:latin typeface="UD デジタル 教科書体 NK-R" panose="02020400000000000000" pitchFamily="18" charset="-128"/>
                <a:ea typeface="UD デジタル 教科書体 NK-R" panose="02020400000000000000" pitchFamily="18" charset="-128"/>
              </a:rPr>
              <a:t>1</a:t>
            </a:r>
            <a:r>
              <a:rPr lang="ja-JP" altLang="en-US" dirty="0">
                <a:latin typeface="UD デジタル 教科書体 NK-R" panose="02020400000000000000" pitchFamily="18" charset="-128"/>
                <a:ea typeface="UD デジタル 教科書体 NK-R" panose="02020400000000000000" pitchFamily="18" charset="-128"/>
              </a:rPr>
              <a:t>日</a:t>
            </a:r>
            <a:r>
              <a:rPr lang="en-US" altLang="ja-JP" dirty="0">
                <a:latin typeface="UD デジタル 教科書体 NK-R" panose="02020400000000000000" pitchFamily="18" charset="-128"/>
                <a:ea typeface="UD デジタル 教科書体 NK-R" panose="02020400000000000000" pitchFamily="18" charset="-128"/>
              </a:rPr>
              <a:t>6</a:t>
            </a:r>
            <a:r>
              <a:rPr lang="ja-JP" altLang="en-US" dirty="0">
                <a:latin typeface="UD デジタル 教科書体 NK-R" panose="02020400000000000000" pitchFamily="18" charset="-128"/>
                <a:ea typeface="UD デジタル 教科書体 NK-R" panose="02020400000000000000" pitchFamily="18" charset="-128"/>
              </a:rPr>
              <a:t>回、工場内を巡回しながら</a:t>
            </a:r>
            <a:r>
              <a:rPr lang="en-US" altLang="ja-JP" dirty="0">
                <a:latin typeface="UD デジタル 教科書体 NK-R" panose="02020400000000000000" pitchFamily="18" charset="-128"/>
                <a:ea typeface="UD デジタル 教科書体 NK-R" panose="02020400000000000000" pitchFamily="18" charset="-128"/>
              </a:rPr>
              <a:t/>
            </a:r>
            <a:br>
              <a:rPr lang="en-US" altLang="ja-JP" dirty="0">
                <a:latin typeface="UD デジタル 教科書体 NK-R" panose="02020400000000000000" pitchFamily="18" charset="-128"/>
                <a:ea typeface="UD デジタル 教科書体 NK-R" panose="02020400000000000000" pitchFamily="18" charset="-128"/>
              </a:rPr>
            </a:br>
            <a:r>
              <a:rPr lang="en-US" altLang="ja-JP" dirty="0">
                <a:latin typeface="UD デジタル 教科書体 NK-R" panose="02020400000000000000" pitchFamily="18" charset="-128"/>
                <a:ea typeface="UD デジタル 教科書体 NK-R" panose="02020400000000000000" pitchFamily="18" charset="-128"/>
              </a:rPr>
              <a:t>28</a:t>
            </a:r>
            <a:r>
              <a:rPr lang="ja-JP" altLang="en-US" dirty="0">
                <a:latin typeface="UD デジタル 教科書体 NK-R" panose="02020400000000000000" pitchFamily="18" charset="-128"/>
                <a:ea typeface="UD デジタル 教科書体 NK-R" panose="02020400000000000000" pitchFamily="18" charset="-128"/>
              </a:rPr>
              <a:t>台のアナログ温度計のデータを読み取る作業が不要になり、</a:t>
            </a:r>
            <a:r>
              <a:rPr lang="en-US" altLang="ja-JP" dirty="0">
                <a:latin typeface="UD デジタル 教科書体 NK-R" panose="02020400000000000000" pitchFamily="18" charset="-128"/>
                <a:ea typeface="UD デジタル 教科書体 NK-R" panose="02020400000000000000" pitchFamily="18" charset="-128"/>
              </a:rPr>
              <a:t/>
            </a:r>
            <a:br>
              <a:rPr lang="en-US" altLang="ja-JP" dirty="0">
                <a:latin typeface="UD デジタル 教科書体 NK-R" panose="02020400000000000000" pitchFamily="18" charset="-128"/>
                <a:ea typeface="UD デジタル 教科書体 NK-R" panose="02020400000000000000" pitchFamily="18" charset="-128"/>
              </a:rPr>
            </a:br>
            <a:r>
              <a:rPr lang="en-US" altLang="ja-JP" dirty="0">
                <a:latin typeface="UD デジタル 教科書体 NK-R" panose="02020400000000000000" pitchFamily="18" charset="-128"/>
                <a:ea typeface="UD デジタル 教科書体 NK-R" panose="02020400000000000000" pitchFamily="18" charset="-128"/>
              </a:rPr>
              <a:t>1</a:t>
            </a:r>
            <a:r>
              <a:rPr lang="ja-JP" altLang="en-US" dirty="0">
                <a:latin typeface="UD デジタル 教科書体 NK-R" panose="02020400000000000000" pitchFamily="18" charset="-128"/>
                <a:ea typeface="UD デジタル 教科書体 NK-R" panose="02020400000000000000" pitchFamily="18" charset="-128"/>
              </a:rPr>
              <a:t>日に</a:t>
            </a:r>
            <a:r>
              <a:rPr lang="en-US" altLang="ja-JP" dirty="0">
                <a:latin typeface="UD デジタル 教科書体 NK-R" panose="02020400000000000000" pitchFamily="18" charset="-128"/>
                <a:ea typeface="UD デジタル 教科書体 NK-R" panose="02020400000000000000" pitchFamily="18" charset="-128"/>
              </a:rPr>
              <a:t>180</a:t>
            </a:r>
            <a:r>
              <a:rPr lang="ja-JP" altLang="en-US" dirty="0">
                <a:latin typeface="UD デジタル 教科書体 NK-R" panose="02020400000000000000" pitchFamily="18" charset="-128"/>
                <a:ea typeface="UD デジタル 教科書体 NK-R" panose="02020400000000000000" pitchFamily="18" charset="-128"/>
              </a:rPr>
              <a:t>分も担当者の作業時間を短縮できた。</a:t>
            </a:r>
          </a:p>
        </p:txBody>
      </p:sp>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t>8</a:t>
            </a:fld>
            <a:endParaRPr kumimoji="1" lang="ja-JP" altLang="en-US"/>
          </a:p>
        </p:txBody>
      </p:sp>
      <p:sp>
        <p:nvSpPr>
          <p:cNvPr id="4" name="正方形/長方形 3"/>
          <p:cNvSpPr/>
          <p:nvPr/>
        </p:nvSpPr>
        <p:spPr>
          <a:xfrm>
            <a:off x="5108026" y="6460533"/>
            <a:ext cx="7083974" cy="415498"/>
          </a:xfrm>
          <a:prstGeom prst="rect">
            <a:avLst/>
          </a:prstGeom>
        </p:spPr>
        <p:txBody>
          <a:bodyPr wrap="square">
            <a:spAutoFit/>
          </a:bodyPr>
          <a:lstStyle/>
          <a:p>
            <a:r>
              <a:rPr lang="ja-JP" altLang="en-US" sz="1050" dirty="0">
                <a:solidFill>
                  <a:srgbClr val="2C353F"/>
                </a:solidFill>
                <a:latin typeface="UD デジタル 教科書体 NK-R" panose="02020400000000000000" pitchFamily="18" charset="-128"/>
                <a:ea typeface="UD デジタル 教科書体 NK-R" panose="02020400000000000000" pitchFamily="18" charset="-128"/>
              </a:rPr>
              <a:t>スライド引用：及川達裕（</a:t>
            </a:r>
            <a:r>
              <a:rPr lang="en-US" altLang="ja-JP" sz="1050" dirty="0">
                <a:solidFill>
                  <a:srgbClr val="2C353F"/>
                </a:solidFill>
                <a:latin typeface="UD デジタル 教科書体 NK-R" panose="02020400000000000000" pitchFamily="18" charset="-128"/>
                <a:ea typeface="UD デジタル 教科書体 NK-R" panose="02020400000000000000" pitchFamily="18" charset="-128"/>
              </a:rPr>
              <a:t>2020</a:t>
            </a:r>
            <a:r>
              <a:rPr lang="ja-JP" altLang="en-US" sz="1050" dirty="0">
                <a:solidFill>
                  <a:srgbClr val="2C353F"/>
                </a:solidFill>
                <a:latin typeface="UD デジタル 教科書体 NK-R" panose="02020400000000000000" pitchFamily="18" charset="-128"/>
                <a:ea typeface="UD デジタル 教科書体 NK-R" panose="02020400000000000000" pitchFamily="18" charset="-128"/>
              </a:rPr>
              <a:t>）</a:t>
            </a:r>
            <a:r>
              <a:rPr lang="en-US" altLang="ja-JP" sz="1050" dirty="0">
                <a:solidFill>
                  <a:srgbClr val="2C353F"/>
                </a:solidFill>
                <a:latin typeface="UD デジタル 教科書体 NK-R" panose="02020400000000000000" pitchFamily="18" charset="-128"/>
                <a:ea typeface="UD デジタル 教科書体 NK-R" panose="02020400000000000000" pitchFamily="18" charset="-128"/>
              </a:rPr>
              <a:t>SaaS/</a:t>
            </a:r>
            <a:r>
              <a:rPr lang="en-US" altLang="ja-JP" sz="1050" dirty="0" err="1">
                <a:solidFill>
                  <a:srgbClr val="2C353F"/>
                </a:solidFill>
                <a:latin typeface="UD デジタル 教科書体 NK-R" panose="02020400000000000000" pitchFamily="18" charset="-128"/>
                <a:ea typeface="UD デジタル 教科書体 NK-R" panose="02020400000000000000" pitchFamily="18" charset="-128"/>
              </a:rPr>
              <a:t>iPaaS</a:t>
            </a:r>
            <a:r>
              <a:rPr lang="ja-JP" altLang="en-US" sz="1050" dirty="0">
                <a:solidFill>
                  <a:srgbClr val="2C353F"/>
                </a:solidFill>
                <a:latin typeface="UD デジタル 教科書体 NK-R" panose="02020400000000000000" pitchFamily="18" charset="-128"/>
                <a:ea typeface="UD デジタル 教科書体 NK-R" panose="02020400000000000000" pitchFamily="18" charset="-128"/>
              </a:rPr>
              <a:t>を活用した</a:t>
            </a:r>
            <a:r>
              <a:rPr lang="en-US" altLang="ja-JP" sz="1050" dirty="0" err="1">
                <a:solidFill>
                  <a:srgbClr val="2C353F"/>
                </a:solidFill>
                <a:latin typeface="UD デジタル 教科書体 NK-R" panose="02020400000000000000" pitchFamily="18" charset="-128"/>
                <a:ea typeface="UD デジタル 教科書体 NK-R" panose="02020400000000000000" pitchFamily="18" charset="-128"/>
              </a:rPr>
              <a:t>IoT</a:t>
            </a:r>
            <a:r>
              <a:rPr lang="ja-JP" altLang="en-US" sz="1050" dirty="0">
                <a:solidFill>
                  <a:srgbClr val="2C353F"/>
                </a:solidFill>
                <a:latin typeface="UD デジタル 教科書体 NK-R" panose="02020400000000000000" pitchFamily="18" charset="-128"/>
                <a:ea typeface="UD デジタル 教科書体 NK-R" panose="02020400000000000000" pitchFamily="18" charset="-128"/>
              </a:rPr>
              <a:t>プロトタイピング教材，（令和２年度職業訓練教材コンクール），</a:t>
            </a:r>
          </a:p>
          <a:p>
            <a:r>
              <a:rPr lang="en-US" altLang="ja-JP" sz="1050" dirty="0">
                <a:solidFill>
                  <a:srgbClr val="2C353F"/>
                </a:solidFill>
                <a:latin typeface="UD デジタル 教科書体 NK-R" panose="02020400000000000000" pitchFamily="18" charset="-128"/>
                <a:ea typeface="UD デジタル 教科書体 NK-R" panose="02020400000000000000" pitchFamily="18" charset="-128"/>
              </a:rPr>
              <a:t>&lt; https://www.tetras.uitec.jeed.go.jp/statistics/concours/20kyouzai/sakuhin/ &gt;</a:t>
            </a:r>
            <a:endParaRPr lang="ja-JP" altLang="en-US" sz="1050" dirty="0">
              <a:solidFill>
                <a:srgbClr val="2C353F"/>
              </a:solidFill>
              <a:latin typeface="UD デジタル 教科書体 NK-R" panose="02020400000000000000" pitchFamily="18" charset="-128"/>
              <a:ea typeface="UD デジタル 教科書体 NK-R" panose="02020400000000000000" pitchFamily="18" charset="-128"/>
            </a:endParaRPr>
          </a:p>
        </p:txBody>
      </p:sp>
    </p:spTree>
    <p:extLst>
      <p:ext uri="{BB962C8B-B14F-4D97-AF65-F5344CB8AC3E}">
        <p14:creationId xmlns:p14="http://schemas.microsoft.com/office/powerpoint/2010/main" val="306281680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ひとことまとめ</a:t>
            </a:r>
            <a:endParaRPr kumimoji="1" lang="ja-JP" altLang="en-US" dirty="0"/>
          </a:p>
        </p:txBody>
      </p:sp>
      <p:sp>
        <p:nvSpPr>
          <p:cNvPr id="3" name="コンテンツ プレースホルダ 2"/>
          <p:cNvSpPr>
            <a:spLocks noGrp="1"/>
          </p:cNvSpPr>
          <p:nvPr>
            <p:ph idx="1"/>
          </p:nvPr>
        </p:nvSpPr>
        <p:spPr>
          <a:xfrm>
            <a:off x="315687" y="1240222"/>
            <a:ext cx="11767456" cy="5236778"/>
          </a:xfrm>
        </p:spPr>
        <p:txBody>
          <a:bodyPr>
            <a:normAutofit/>
          </a:bodyPr>
          <a:lstStyle/>
          <a:p>
            <a:pPr marL="0" indent="0">
              <a:lnSpc>
                <a:spcPts val="3700"/>
              </a:lnSpc>
              <a:spcBef>
                <a:spcPts val="750"/>
              </a:spcBef>
              <a:buNone/>
            </a:pPr>
            <a:r>
              <a:rPr lang="ja-JP" altLang="en-US" dirty="0" smtClean="0">
                <a:solidFill>
                  <a:srgbClr val="FF0000"/>
                </a:solidFill>
              </a:rPr>
              <a:t>入力フォーム</a:t>
            </a:r>
            <a:r>
              <a:rPr lang="en-US" altLang="ja-JP" dirty="0" smtClean="0">
                <a:solidFill>
                  <a:srgbClr val="FF0000"/>
                </a:solidFill>
              </a:rPr>
              <a:t>	</a:t>
            </a:r>
            <a:r>
              <a:rPr lang="ja-JP" altLang="en-US" dirty="0" smtClean="0"/>
              <a:t>➡</a:t>
            </a:r>
            <a:r>
              <a:rPr lang="en-US" altLang="ja-JP" dirty="0"/>
              <a:t>	</a:t>
            </a:r>
            <a:r>
              <a:rPr lang="ja-JP" altLang="en-US" dirty="0" smtClean="0"/>
              <a:t>ユーザーがデータを入力するための</a:t>
            </a:r>
            <a:r>
              <a:rPr lang="en-US" altLang="ja-JP" dirty="0" smtClean="0"/>
              <a:t/>
            </a:r>
            <a:br>
              <a:rPr lang="en-US" altLang="ja-JP" dirty="0" smtClean="0"/>
            </a:br>
            <a:r>
              <a:rPr lang="en-US" altLang="ja-JP" dirty="0" smtClean="0"/>
              <a:t>				Web</a:t>
            </a:r>
            <a:r>
              <a:rPr lang="ja-JP" altLang="en-US" dirty="0" smtClean="0"/>
              <a:t>ページ</a:t>
            </a:r>
            <a:endParaRPr lang="en-US" altLang="ja-JP" dirty="0" smtClean="0"/>
          </a:p>
          <a:p>
            <a:pPr marL="0" indent="0">
              <a:lnSpc>
                <a:spcPts val="3700"/>
              </a:lnSpc>
              <a:spcBef>
                <a:spcPts val="750"/>
              </a:spcBef>
              <a:buNone/>
            </a:pPr>
            <a:r>
              <a:rPr lang="en-US" altLang="ja-JP" dirty="0" smtClean="0">
                <a:solidFill>
                  <a:srgbClr val="FF0000"/>
                </a:solidFill>
              </a:rPr>
              <a:t>HTTP		</a:t>
            </a:r>
            <a:r>
              <a:rPr lang="ja-JP" altLang="en-US" dirty="0" smtClean="0"/>
              <a:t>➡</a:t>
            </a:r>
            <a:r>
              <a:rPr lang="en-US" altLang="ja-JP" dirty="0" smtClean="0"/>
              <a:t>	Web</a:t>
            </a:r>
            <a:r>
              <a:rPr lang="ja-JP" altLang="en-US" dirty="0" smtClean="0"/>
              <a:t>サーバとブラウザ間の通信規約</a:t>
            </a:r>
            <a:endParaRPr lang="en-US" altLang="ja-JP" dirty="0" smtClean="0"/>
          </a:p>
          <a:p>
            <a:pPr marL="0" indent="0">
              <a:lnSpc>
                <a:spcPts val="3700"/>
              </a:lnSpc>
              <a:spcBef>
                <a:spcPts val="750"/>
              </a:spcBef>
              <a:buNone/>
            </a:pPr>
            <a:r>
              <a:rPr lang="en-US" altLang="ja-JP" dirty="0" smtClean="0">
                <a:solidFill>
                  <a:srgbClr val="FF0000"/>
                </a:solidFill>
              </a:rPr>
              <a:t>GET/POST	</a:t>
            </a:r>
            <a:r>
              <a:rPr lang="ja-JP" altLang="en-US" dirty="0" smtClean="0"/>
              <a:t>➡</a:t>
            </a:r>
            <a:r>
              <a:rPr lang="en-US" altLang="ja-JP" dirty="0" smtClean="0"/>
              <a:t>	HTTP</a:t>
            </a:r>
            <a:r>
              <a:rPr lang="ja-JP" altLang="en-US" dirty="0" smtClean="0"/>
              <a:t>リクエストを送る際の方式</a:t>
            </a:r>
            <a:endParaRPr lang="en-US" altLang="ja-JP" dirty="0" smtClean="0">
              <a:solidFill>
                <a:srgbClr val="FF0000"/>
              </a:solidFill>
            </a:endParaRPr>
          </a:p>
          <a:p>
            <a:pPr marL="0" indent="0">
              <a:buNone/>
            </a:pPr>
            <a:r>
              <a:rPr lang="en-US" altLang="ja-JP" dirty="0" smtClean="0">
                <a:solidFill>
                  <a:srgbClr val="FF0000"/>
                </a:solidFill>
              </a:rPr>
              <a:t>&lt;form&gt;		</a:t>
            </a:r>
            <a:r>
              <a:rPr lang="ja-JP" altLang="en-US" dirty="0" smtClean="0"/>
              <a:t>➡</a:t>
            </a:r>
            <a:r>
              <a:rPr lang="en-US" altLang="ja-JP" dirty="0" smtClean="0"/>
              <a:t>	</a:t>
            </a:r>
            <a:r>
              <a:rPr lang="ja-JP" altLang="en-US" dirty="0" smtClean="0"/>
              <a:t>入力フォームを作るためのタグ</a:t>
            </a:r>
            <a:endParaRPr lang="en-US" altLang="ja-JP" dirty="0" smtClean="0"/>
          </a:p>
          <a:p>
            <a:pPr marL="0" indent="0">
              <a:buNone/>
            </a:pPr>
            <a:r>
              <a:rPr lang="en-US" altLang="ja-JP" dirty="0" smtClean="0">
                <a:solidFill>
                  <a:srgbClr val="FF0000"/>
                </a:solidFill>
              </a:rPr>
              <a:t>&lt;input&gt;</a:t>
            </a:r>
            <a:r>
              <a:rPr lang="en-US" altLang="ja-JP" dirty="0" smtClean="0"/>
              <a:t>		</a:t>
            </a:r>
            <a:r>
              <a:rPr lang="ja-JP" altLang="en-US" dirty="0" smtClean="0"/>
              <a:t>➡</a:t>
            </a:r>
            <a:r>
              <a:rPr lang="en-US" altLang="ja-JP" dirty="0" smtClean="0"/>
              <a:t>	</a:t>
            </a:r>
            <a:r>
              <a:rPr lang="ja-JP" altLang="en-US" dirty="0" smtClean="0"/>
              <a:t>入力フォームの項目を作るためのタグ</a:t>
            </a:r>
            <a:endParaRPr lang="en-US" altLang="ja-JP" dirty="0" smtClean="0"/>
          </a:p>
          <a:p>
            <a:pPr marL="0" indent="0">
              <a:buNone/>
            </a:pPr>
            <a:r>
              <a:rPr lang="en-US" altLang="ja-JP" dirty="0" smtClean="0">
                <a:solidFill>
                  <a:srgbClr val="FF0000"/>
                </a:solidFill>
              </a:rPr>
              <a:t>$_POST[]</a:t>
            </a:r>
            <a:r>
              <a:rPr lang="en-US" altLang="ja-JP" dirty="0" smtClean="0"/>
              <a:t>	</a:t>
            </a:r>
            <a:r>
              <a:rPr lang="ja-JP" altLang="en-US" dirty="0" smtClean="0"/>
              <a:t>➡</a:t>
            </a:r>
            <a:r>
              <a:rPr lang="en-US" altLang="ja-JP" dirty="0" smtClean="0"/>
              <a:t>	POST</a:t>
            </a:r>
            <a:r>
              <a:rPr lang="ja-JP" altLang="en-US" dirty="0" smtClean="0"/>
              <a:t>で送られたデータの格納場所</a:t>
            </a:r>
            <a:endParaRPr lang="en-US" altLang="ja-JP" dirty="0" smtClean="0"/>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80</a:t>
            </a:fld>
            <a:endParaRPr kumimoji="1" lang="ja-JP" altLang="en-US"/>
          </a:p>
        </p:txBody>
      </p:sp>
    </p:spTree>
    <p:extLst>
      <p:ext uri="{BB962C8B-B14F-4D97-AF65-F5344CB8AC3E}">
        <p14:creationId xmlns:p14="http://schemas.microsoft.com/office/powerpoint/2010/main" val="327592184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制御</a:t>
            </a:r>
            <a:r>
              <a:rPr lang="ja-JP" altLang="en-US" dirty="0" smtClean="0"/>
              <a:t>構造　</a:t>
            </a:r>
            <a:r>
              <a:rPr lang="en-US" altLang="ja-JP" dirty="0" smtClean="0"/>
              <a:t>if</a:t>
            </a:r>
            <a:r>
              <a:rPr lang="ja-JP" altLang="en-US" dirty="0" smtClean="0"/>
              <a:t>文</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81</a:t>
            </a:fld>
            <a:endParaRPr kumimoji="1" lang="ja-JP" altLang="en-US" dirty="0"/>
          </a:p>
        </p:txBody>
      </p:sp>
    </p:spTree>
    <p:extLst>
      <p:ext uri="{BB962C8B-B14F-4D97-AF65-F5344CB8AC3E}">
        <p14:creationId xmlns:p14="http://schemas.microsoft.com/office/powerpoint/2010/main" val="161678554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下矢印 12"/>
          <p:cNvSpPr/>
          <p:nvPr/>
        </p:nvSpPr>
        <p:spPr>
          <a:xfrm>
            <a:off x="8882082" y="1285860"/>
            <a:ext cx="571504" cy="53578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タイトル 1"/>
          <p:cNvSpPr>
            <a:spLocks noGrp="1"/>
          </p:cNvSpPr>
          <p:nvPr>
            <p:ph type="title"/>
          </p:nvPr>
        </p:nvSpPr>
        <p:spPr/>
        <p:txBody>
          <a:bodyPr/>
          <a:lstStyle/>
          <a:p>
            <a:r>
              <a:rPr lang="ja-JP" altLang="en-US" dirty="0" smtClean="0"/>
              <a:t>今までのプログラムの構造</a:t>
            </a:r>
            <a:endParaRPr kumimoji="1" lang="ja-JP" altLang="en-US" dirty="0"/>
          </a:p>
        </p:txBody>
      </p:sp>
      <p:sp>
        <p:nvSpPr>
          <p:cNvPr id="5" name="正方形/長方形 4"/>
          <p:cNvSpPr/>
          <p:nvPr/>
        </p:nvSpPr>
        <p:spPr>
          <a:xfrm>
            <a:off x="8167702" y="1765738"/>
            <a:ext cx="1928826" cy="52025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600" dirty="0" smtClean="0">
                <a:latin typeface="Tahoma" panose="020B0604030504040204" pitchFamily="34" charset="0"/>
                <a:ea typeface="UD デジタル 教科書体 NK-R" panose="02020400000000000000" pitchFamily="18" charset="-128"/>
                <a:cs typeface="Tahoma" panose="020B0604030504040204" pitchFamily="34" charset="0"/>
              </a:rPr>
              <a:t>変数</a:t>
            </a:r>
            <a:r>
              <a:rPr lang="en-US" altLang="ja-JP" sz="1600" dirty="0" smtClean="0">
                <a:latin typeface="Tahoma" panose="020B0604030504040204" pitchFamily="34" charset="0"/>
                <a:ea typeface="Tahoma" panose="020B0604030504040204" pitchFamily="34" charset="0"/>
                <a:cs typeface="Tahoma" panose="020B0604030504040204" pitchFamily="34" charset="0"/>
              </a:rPr>
              <a:t>value1</a:t>
            </a:r>
            <a:r>
              <a:rPr lang="ja-JP" altLang="en-US" sz="1600" dirty="0" smtClean="0">
                <a:latin typeface="Tahoma" panose="020B0604030504040204" pitchFamily="34" charset="0"/>
                <a:ea typeface="Tahoma" panose="020B0604030504040204" pitchFamily="34" charset="0"/>
                <a:cs typeface="Tahoma" panose="020B0604030504040204" pitchFamily="34" charset="0"/>
              </a:rPr>
              <a:t>に</a:t>
            </a:r>
            <a:r>
              <a:rPr lang="en-US" altLang="ja-JP" sz="1600" dirty="0" smtClean="0">
                <a:latin typeface="Tahoma" panose="020B0604030504040204" pitchFamily="34" charset="0"/>
                <a:ea typeface="Tahoma" panose="020B0604030504040204" pitchFamily="34" charset="0"/>
                <a:cs typeface="Tahoma" panose="020B0604030504040204" pitchFamily="34" charset="0"/>
              </a:rPr>
              <a:t/>
            </a:r>
            <a:br>
              <a:rPr lang="en-US" altLang="ja-JP" sz="1600" dirty="0" smtClean="0">
                <a:latin typeface="Tahoma" panose="020B0604030504040204" pitchFamily="34" charset="0"/>
                <a:ea typeface="Tahoma" panose="020B0604030504040204" pitchFamily="34" charset="0"/>
                <a:cs typeface="Tahoma" panose="020B0604030504040204" pitchFamily="34" charset="0"/>
              </a:rPr>
            </a:br>
            <a:r>
              <a:rPr lang="en-US" altLang="ja-JP" sz="1600" dirty="0" smtClean="0">
                <a:latin typeface="Tahoma" panose="020B0604030504040204" pitchFamily="34" charset="0"/>
                <a:ea typeface="Tahoma" panose="020B0604030504040204" pitchFamily="34" charset="0"/>
                <a:cs typeface="Tahoma" panose="020B0604030504040204" pitchFamily="34" charset="0"/>
              </a:rPr>
              <a:t>10</a:t>
            </a:r>
            <a:r>
              <a:rPr lang="ja-JP" altLang="en-US" sz="1600" dirty="0" smtClean="0">
                <a:latin typeface="Tahoma" panose="020B0604030504040204" pitchFamily="34" charset="0"/>
                <a:ea typeface="Tahoma" panose="020B0604030504040204" pitchFamily="34" charset="0"/>
                <a:cs typeface="Tahoma" panose="020B0604030504040204" pitchFamily="34" charset="0"/>
              </a:rPr>
              <a:t>を代入</a:t>
            </a:r>
            <a:endParaRPr lang="ja-JP" altLang="en-US" sz="1600" dirty="0">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1" name="正方形/長方形 10"/>
          <p:cNvSpPr/>
          <p:nvPr/>
        </p:nvSpPr>
        <p:spPr>
          <a:xfrm>
            <a:off x="8167702" y="3134648"/>
            <a:ext cx="1928826" cy="40759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value1</a:t>
            </a:r>
            <a:r>
              <a:rPr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の</a:t>
            </a:r>
            <a:r>
              <a:rPr lang="ja-JP" altLang="en-US" dirty="0">
                <a:latin typeface="Tahoma" panose="020B0604030504040204" pitchFamily="34" charset="0"/>
                <a:ea typeface="UD デジタル 教科書体 NK-R" panose="02020400000000000000" pitchFamily="18" charset="-128"/>
                <a:cs typeface="Tahoma" panose="020B0604030504040204" pitchFamily="34" charset="0"/>
              </a:rPr>
              <a:t>出力</a:t>
            </a:r>
          </a:p>
        </p:txBody>
      </p:sp>
      <p:sp>
        <p:nvSpPr>
          <p:cNvPr id="3" name="スライド番号プレースホルダー 2"/>
          <p:cNvSpPr>
            <a:spLocks noGrp="1"/>
          </p:cNvSpPr>
          <p:nvPr>
            <p:ph type="sldNum" sz="quarter" idx="12"/>
          </p:nvPr>
        </p:nvSpPr>
        <p:spPr/>
        <p:txBody>
          <a:bodyPr/>
          <a:lstStyle/>
          <a:p>
            <a:fld id="{DDAA87E6-26F4-4CAD-96E5-E55ED5D15559}" type="slidenum">
              <a:rPr kumimoji="1" lang="ja-JP" altLang="en-US" smtClean="0"/>
              <a:t>82</a:t>
            </a:fld>
            <a:endParaRPr kumimoji="1" lang="ja-JP" altLang="en-US"/>
          </a:p>
        </p:txBody>
      </p:sp>
      <p:pic>
        <p:nvPicPr>
          <p:cNvPr id="4" name="図 3"/>
          <p:cNvPicPr>
            <a:picLocks noChangeAspect="1"/>
          </p:cNvPicPr>
          <p:nvPr/>
        </p:nvPicPr>
        <p:blipFill>
          <a:blip r:embed="rId3"/>
          <a:stretch>
            <a:fillRect/>
          </a:stretch>
        </p:blipFill>
        <p:spPr>
          <a:xfrm>
            <a:off x="75169" y="1577981"/>
            <a:ext cx="6062251" cy="5190681"/>
          </a:xfrm>
          <a:prstGeom prst="rect">
            <a:avLst/>
          </a:prstGeom>
        </p:spPr>
      </p:pic>
      <p:sp>
        <p:nvSpPr>
          <p:cNvPr id="21" name="正方形/長方形 20"/>
          <p:cNvSpPr/>
          <p:nvPr/>
        </p:nvSpPr>
        <p:spPr>
          <a:xfrm>
            <a:off x="8167702" y="3670492"/>
            <a:ext cx="1928826" cy="40759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value2</a:t>
            </a:r>
            <a:r>
              <a:rPr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の</a:t>
            </a:r>
            <a:r>
              <a:rPr lang="ja-JP" altLang="en-US" dirty="0">
                <a:latin typeface="Tahoma" panose="020B0604030504040204" pitchFamily="34" charset="0"/>
                <a:ea typeface="UD デジタル 教科書体 NK-R" panose="02020400000000000000" pitchFamily="18" charset="-128"/>
                <a:cs typeface="Tahoma" panose="020B0604030504040204" pitchFamily="34" charset="0"/>
              </a:rPr>
              <a:t>出力</a:t>
            </a:r>
          </a:p>
        </p:txBody>
      </p:sp>
      <p:sp>
        <p:nvSpPr>
          <p:cNvPr id="28" name="正方形/長方形 27"/>
          <p:cNvSpPr/>
          <p:nvPr/>
        </p:nvSpPr>
        <p:spPr>
          <a:xfrm>
            <a:off x="8167702" y="2350981"/>
            <a:ext cx="1928826" cy="52025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600" dirty="0" smtClean="0">
                <a:latin typeface="Tahoma" panose="020B0604030504040204" pitchFamily="34" charset="0"/>
                <a:ea typeface="UD デジタル 教科書体 NK-R" panose="02020400000000000000" pitchFamily="18" charset="-128"/>
                <a:cs typeface="Tahoma" panose="020B0604030504040204" pitchFamily="34" charset="0"/>
              </a:rPr>
              <a:t>変数</a:t>
            </a:r>
            <a:r>
              <a:rPr lang="en-US" altLang="ja-JP" sz="1600" dirty="0" smtClean="0">
                <a:latin typeface="Tahoma" panose="020B0604030504040204" pitchFamily="34" charset="0"/>
                <a:ea typeface="Tahoma" panose="020B0604030504040204" pitchFamily="34" charset="0"/>
                <a:cs typeface="Tahoma" panose="020B0604030504040204" pitchFamily="34" charset="0"/>
              </a:rPr>
              <a:t>value2</a:t>
            </a:r>
            <a:r>
              <a:rPr lang="ja-JP" altLang="en-US" sz="1600" dirty="0" smtClean="0">
                <a:latin typeface="Tahoma" panose="020B0604030504040204" pitchFamily="34" charset="0"/>
                <a:ea typeface="Tahoma" panose="020B0604030504040204" pitchFamily="34" charset="0"/>
                <a:cs typeface="Tahoma" panose="020B0604030504040204" pitchFamily="34" charset="0"/>
              </a:rPr>
              <a:t>に</a:t>
            </a:r>
            <a:r>
              <a:rPr lang="en-US" altLang="ja-JP" sz="1600" dirty="0" smtClean="0">
                <a:latin typeface="Tahoma" panose="020B0604030504040204" pitchFamily="34" charset="0"/>
                <a:ea typeface="Tahoma" panose="020B0604030504040204" pitchFamily="34" charset="0"/>
                <a:cs typeface="Tahoma" panose="020B0604030504040204" pitchFamily="34" charset="0"/>
              </a:rPr>
              <a:t/>
            </a:r>
            <a:br>
              <a:rPr lang="en-US" altLang="ja-JP" sz="1600" dirty="0" smtClean="0">
                <a:latin typeface="Tahoma" panose="020B0604030504040204" pitchFamily="34" charset="0"/>
                <a:ea typeface="Tahoma" panose="020B0604030504040204" pitchFamily="34" charset="0"/>
                <a:cs typeface="Tahoma" panose="020B0604030504040204" pitchFamily="34" charset="0"/>
              </a:rPr>
            </a:br>
            <a:r>
              <a:rPr lang="en-US" altLang="ja-JP" sz="1600" dirty="0" smtClean="0">
                <a:latin typeface="Tahoma" panose="020B0604030504040204" pitchFamily="34" charset="0"/>
                <a:ea typeface="Tahoma" panose="020B0604030504040204" pitchFamily="34" charset="0"/>
                <a:cs typeface="Tahoma" panose="020B0604030504040204" pitchFamily="34" charset="0"/>
              </a:rPr>
              <a:t>100</a:t>
            </a:r>
            <a:r>
              <a:rPr lang="ja-JP" altLang="en-US" sz="1600" dirty="0" smtClean="0">
                <a:latin typeface="Tahoma" panose="020B0604030504040204" pitchFamily="34" charset="0"/>
                <a:ea typeface="Tahoma" panose="020B0604030504040204" pitchFamily="34" charset="0"/>
                <a:cs typeface="Tahoma" panose="020B0604030504040204" pitchFamily="34" charset="0"/>
              </a:rPr>
              <a:t>を代入</a:t>
            </a:r>
            <a:endParaRPr lang="ja-JP" altLang="en-US" sz="1600" dirty="0">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29" name="正方形/長方形 28"/>
          <p:cNvSpPr/>
          <p:nvPr/>
        </p:nvSpPr>
        <p:spPr>
          <a:xfrm>
            <a:off x="8167702" y="4513496"/>
            <a:ext cx="1928826" cy="73116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sz="1400" dirty="0" smtClean="0">
                <a:latin typeface="Tahoma" panose="020B0604030504040204" pitchFamily="34" charset="0"/>
                <a:ea typeface="Tahoma" panose="020B0604030504040204" pitchFamily="34" charset="0"/>
                <a:cs typeface="Tahoma" panose="020B0604030504040204" pitchFamily="34" charset="0"/>
              </a:rPr>
              <a:t>value1</a:t>
            </a:r>
            <a:r>
              <a:rPr lang="ja-JP" altLang="en-US" sz="1400" dirty="0" smtClean="0">
                <a:latin typeface="Tahoma" panose="020B0604030504040204" pitchFamily="34" charset="0"/>
                <a:ea typeface="UD デジタル 教科書体 NK-R" panose="02020400000000000000" pitchFamily="18" charset="-128"/>
                <a:cs typeface="Tahoma" panose="020B0604030504040204" pitchFamily="34" charset="0"/>
              </a:rPr>
              <a:t>と</a:t>
            </a:r>
            <a:r>
              <a:rPr lang="en-US" altLang="ja-JP" sz="1400" dirty="0" smtClean="0">
                <a:latin typeface="Tahoma" panose="020B0604030504040204" pitchFamily="34" charset="0"/>
                <a:ea typeface="Tahoma" panose="020B0604030504040204" pitchFamily="34" charset="0"/>
                <a:cs typeface="Tahoma" panose="020B0604030504040204" pitchFamily="34" charset="0"/>
              </a:rPr>
              <a:t>value2</a:t>
            </a:r>
            <a:r>
              <a:rPr lang="ja-JP" altLang="en-US" sz="1400" dirty="0" smtClean="0">
                <a:latin typeface="Tahoma" panose="020B0604030504040204" pitchFamily="34" charset="0"/>
                <a:ea typeface="UD デジタル 教科書体 NK-R" panose="02020400000000000000" pitchFamily="18" charset="-128"/>
                <a:cs typeface="Tahoma" panose="020B0604030504040204" pitchFamily="34" charset="0"/>
              </a:rPr>
              <a:t>を足し変数</a:t>
            </a:r>
            <a:r>
              <a:rPr lang="en-US" altLang="ja-JP" sz="1400" dirty="0" smtClean="0">
                <a:latin typeface="Tahoma" panose="020B0604030504040204" pitchFamily="34" charset="0"/>
                <a:ea typeface="Tahoma" panose="020B0604030504040204" pitchFamily="34" charset="0"/>
                <a:cs typeface="Tahoma" panose="020B0604030504040204" pitchFamily="34" charset="0"/>
              </a:rPr>
              <a:t>sum</a:t>
            </a:r>
            <a:r>
              <a:rPr lang="ja-JP" altLang="en-US" sz="1400" dirty="0" smtClean="0">
                <a:latin typeface="Tahoma" panose="020B0604030504040204" pitchFamily="34" charset="0"/>
                <a:ea typeface="UD デジタル 教科書体 NK-R" panose="02020400000000000000" pitchFamily="18" charset="-128"/>
                <a:cs typeface="Tahoma" panose="020B0604030504040204" pitchFamily="34" charset="0"/>
              </a:rPr>
              <a:t>に代入</a:t>
            </a:r>
            <a:endParaRPr lang="ja-JP" altLang="en-US" sz="1400" dirty="0">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30" name="正方形/長方形 29"/>
          <p:cNvSpPr/>
          <p:nvPr/>
        </p:nvSpPr>
        <p:spPr>
          <a:xfrm>
            <a:off x="8167702" y="5536586"/>
            <a:ext cx="1928826" cy="40759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sum</a:t>
            </a:r>
            <a:r>
              <a:rPr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の</a:t>
            </a:r>
            <a:r>
              <a:rPr lang="ja-JP" altLang="en-US" dirty="0">
                <a:latin typeface="Tahoma" panose="020B0604030504040204" pitchFamily="34" charset="0"/>
                <a:ea typeface="UD デジタル 教科書体 NK-R" panose="02020400000000000000" pitchFamily="18" charset="-128"/>
                <a:cs typeface="Tahoma" panose="020B0604030504040204" pitchFamily="34" charset="0"/>
              </a:rPr>
              <a:t>出力</a:t>
            </a:r>
          </a:p>
        </p:txBody>
      </p:sp>
    </p:spTree>
    <p:extLst>
      <p:ext uri="{BB962C8B-B14F-4D97-AF65-F5344CB8AC3E}">
        <p14:creationId xmlns:p14="http://schemas.microsoft.com/office/powerpoint/2010/main" val="9026168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1"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slide(fromTop)">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 grpId="0" animBg="1"/>
      <p:bldP spid="11" grpId="0" animBg="1"/>
      <p:bldP spid="21" grpId="0" animBg="1"/>
      <p:bldP spid="28" grpId="0" animBg="1"/>
      <p:bldP spid="29" grpId="0" animBg="1"/>
      <p:bldP spid="30"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曲折矢印 22"/>
          <p:cNvSpPr/>
          <p:nvPr/>
        </p:nvSpPr>
        <p:spPr>
          <a:xfrm rot="10800000">
            <a:off x="3300247" y="3377918"/>
            <a:ext cx="4382813" cy="2075430"/>
          </a:xfrm>
          <a:prstGeom prst="bentArrow">
            <a:avLst>
              <a:gd name="adj1" fmla="val 11892"/>
              <a:gd name="adj2" fmla="val 15730"/>
              <a:gd name="adj3" fmla="val 18129"/>
              <a:gd name="adj4" fmla="val 0"/>
            </a:avLst>
          </a:prstGeom>
          <a:solidFill>
            <a:srgbClr val="C00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p:cNvSpPr>
            <a:spLocks noGrp="1"/>
          </p:cNvSpPr>
          <p:nvPr>
            <p:ph type="title"/>
          </p:nvPr>
        </p:nvSpPr>
        <p:spPr/>
        <p:txBody>
          <a:bodyPr/>
          <a:lstStyle/>
          <a:p>
            <a:r>
              <a:rPr kumimoji="1" lang="ja-JP" altLang="en-US" dirty="0" smtClean="0"/>
              <a:t>制御構造</a:t>
            </a:r>
            <a:r>
              <a:rPr kumimoji="1" lang="en-US" altLang="ja-JP" dirty="0" smtClean="0"/>
              <a:t>(if</a:t>
            </a:r>
            <a:r>
              <a:rPr kumimoji="1" lang="ja-JP" altLang="en-US" dirty="0" smtClean="0"/>
              <a:t>文</a:t>
            </a:r>
            <a:r>
              <a:rPr kumimoji="1" lang="en-US" altLang="ja-JP" dirty="0" smtClean="0"/>
              <a:t>)</a:t>
            </a:r>
            <a:endParaRPr kumimoji="1" lang="ja-JP" altLang="en-US" dirty="0"/>
          </a:p>
        </p:txBody>
      </p:sp>
      <p:sp>
        <p:nvSpPr>
          <p:cNvPr id="26" name="正方形/長方形 25"/>
          <p:cNvSpPr/>
          <p:nvPr/>
        </p:nvSpPr>
        <p:spPr>
          <a:xfrm>
            <a:off x="1506510" y="3332050"/>
            <a:ext cx="3376402" cy="7337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2800" dirty="0">
                <a:latin typeface="UD デジタル 教科書体 NK-R" panose="02020400000000000000" pitchFamily="18" charset="-128"/>
                <a:ea typeface="UD デジタル 教科書体 NK-R" panose="02020400000000000000" pitchFamily="18" charset="-128"/>
              </a:rPr>
              <a:t>ピクニックへ行く</a:t>
            </a:r>
            <a:endParaRPr lang="en-US" altLang="ja-JP" sz="2800" dirty="0">
              <a:latin typeface="UD デジタル 教科書体 NK-R" panose="02020400000000000000" pitchFamily="18" charset="-128"/>
              <a:ea typeface="UD デジタル 教科書体 NK-R" panose="02020400000000000000" pitchFamily="18" charset="-128"/>
            </a:endParaRPr>
          </a:p>
        </p:txBody>
      </p:sp>
      <p:sp>
        <p:nvSpPr>
          <p:cNvPr id="27" name="ひし形 26"/>
          <p:cNvSpPr/>
          <p:nvPr/>
        </p:nvSpPr>
        <p:spPr>
          <a:xfrm>
            <a:off x="1313801" y="1071569"/>
            <a:ext cx="3707421" cy="1167662"/>
          </a:xfrm>
          <a:prstGeom prst="diamon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2000" b="1" dirty="0">
                <a:latin typeface="UD デジタル 教科書体 NK-R" panose="02020400000000000000" pitchFamily="18" charset="-128"/>
                <a:ea typeface="UD デジタル 教科書体 NK-R" panose="02020400000000000000" pitchFamily="18" charset="-128"/>
              </a:rPr>
              <a:t>今日は晴れているか</a:t>
            </a:r>
          </a:p>
        </p:txBody>
      </p:sp>
      <p:sp>
        <p:nvSpPr>
          <p:cNvPr id="28" name="正方形/長方形 27"/>
          <p:cNvSpPr/>
          <p:nvPr/>
        </p:nvSpPr>
        <p:spPr>
          <a:xfrm>
            <a:off x="5633224" y="3332050"/>
            <a:ext cx="3751558" cy="7337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2800" dirty="0">
                <a:latin typeface="UD デジタル 教科書体 NK-R" panose="02020400000000000000" pitchFamily="18" charset="-128"/>
                <a:ea typeface="UD デジタル 教科書体 NK-R" panose="02020400000000000000" pitchFamily="18" charset="-128"/>
              </a:rPr>
              <a:t>家で読書</a:t>
            </a:r>
            <a:endParaRPr lang="en-US" altLang="ja-JP" sz="2800" dirty="0">
              <a:latin typeface="UD デジタル 教科書体 NK-R" panose="02020400000000000000" pitchFamily="18" charset="-128"/>
              <a:ea typeface="UD デジタル 教科書体 NK-R" panose="02020400000000000000" pitchFamily="18" charset="-128"/>
            </a:endParaRPr>
          </a:p>
        </p:txBody>
      </p:sp>
      <p:sp>
        <p:nvSpPr>
          <p:cNvPr id="55" name="テキスト ボックス 54"/>
          <p:cNvSpPr txBox="1"/>
          <p:nvPr/>
        </p:nvSpPr>
        <p:spPr>
          <a:xfrm>
            <a:off x="3851233" y="2793143"/>
            <a:ext cx="1000415" cy="584775"/>
          </a:xfrm>
          <a:prstGeom prst="rect">
            <a:avLst/>
          </a:prstGeom>
          <a:noFill/>
        </p:spPr>
        <p:txBody>
          <a:bodyPr wrap="square" rtlCol="0">
            <a:spAutoFit/>
          </a:bodyPr>
          <a:lstStyle/>
          <a:p>
            <a:r>
              <a:rPr lang="en-US" altLang="ja-JP" sz="3200" dirty="0">
                <a:solidFill>
                  <a:srgbClr val="0070C0"/>
                </a:solidFill>
                <a:latin typeface="UD デジタル 教科書体 NK-R" panose="02020400000000000000" pitchFamily="18" charset="-128"/>
                <a:ea typeface="UD デジタル 教科書体 NK-R" panose="02020400000000000000" pitchFamily="18" charset="-128"/>
              </a:rPr>
              <a:t>YES</a:t>
            </a:r>
            <a:endParaRPr lang="ja-JP" altLang="en-US" sz="3200" dirty="0">
              <a:solidFill>
                <a:srgbClr val="0070C0"/>
              </a:solidFill>
              <a:latin typeface="UD デジタル 教科書体 NK-R" panose="02020400000000000000" pitchFamily="18" charset="-128"/>
              <a:ea typeface="UD デジタル 教科書体 NK-R" panose="02020400000000000000" pitchFamily="18" charset="-128"/>
            </a:endParaRPr>
          </a:p>
        </p:txBody>
      </p:sp>
      <p:sp>
        <p:nvSpPr>
          <p:cNvPr id="56" name="テキスト ボックス 55"/>
          <p:cNvSpPr txBox="1"/>
          <p:nvPr/>
        </p:nvSpPr>
        <p:spPr>
          <a:xfrm>
            <a:off x="5900921" y="889548"/>
            <a:ext cx="1000415" cy="584775"/>
          </a:xfrm>
          <a:prstGeom prst="rect">
            <a:avLst/>
          </a:prstGeom>
          <a:noFill/>
        </p:spPr>
        <p:txBody>
          <a:bodyPr wrap="square" rtlCol="0">
            <a:spAutoFit/>
          </a:bodyPr>
          <a:lstStyle/>
          <a:p>
            <a:r>
              <a:rPr lang="en-US" altLang="ja-JP" sz="3200" dirty="0">
                <a:solidFill>
                  <a:srgbClr val="FF0000"/>
                </a:solidFill>
                <a:latin typeface="UD デジタル 教科書体 NK-R" panose="02020400000000000000" pitchFamily="18" charset="-128"/>
                <a:ea typeface="UD デジタル 教科書体 NK-R" panose="02020400000000000000" pitchFamily="18" charset="-128"/>
              </a:rPr>
              <a:t>NO</a:t>
            </a:r>
            <a:endParaRPr lang="ja-JP" altLang="en-US" sz="3200" dirty="0">
              <a:solidFill>
                <a:srgbClr val="FF0000"/>
              </a:solidFill>
              <a:latin typeface="UD デジタル 教科書体 NK-R" panose="02020400000000000000" pitchFamily="18" charset="-128"/>
              <a:ea typeface="UD デジタル 教科書体 NK-R" panose="02020400000000000000" pitchFamily="18" charset="-128"/>
            </a:endParaRPr>
          </a:p>
        </p:txBody>
      </p:sp>
      <p:sp>
        <p:nvSpPr>
          <p:cNvPr id="14" name="正方形/長方形 13"/>
          <p:cNvSpPr/>
          <p:nvPr/>
        </p:nvSpPr>
        <p:spPr>
          <a:xfrm>
            <a:off x="1569362" y="6141274"/>
            <a:ext cx="3196301" cy="58655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sz="2800" dirty="0">
                <a:latin typeface="UD デジタル 教科書体 NK-R" panose="02020400000000000000" pitchFamily="18" charset="-128"/>
                <a:ea typeface="UD デジタル 教科書体 NK-R" panose="02020400000000000000" pitchFamily="18" charset="-128"/>
              </a:rPr>
              <a:t>次の処理へ</a:t>
            </a:r>
          </a:p>
        </p:txBody>
      </p:sp>
      <p:sp>
        <p:nvSpPr>
          <p:cNvPr id="3" name="スライド番号プレースホルダー 2"/>
          <p:cNvSpPr>
            <a:spLocks noGrp="1"/>
          </p:cNvSpPr>
          <p:nvPr>
            <p:ph type="sldNum" sz="quarter" idx="12"/>
          </p:nvPr>
        </p:nvSpPr>
        <p:spPr/>
        <p:txBody>
          <a:bodyPr/>
          <a:lstStyle/>
          <a:p>
            <a:fld id="{DDAA87E6-26F4-4CAD-96E5-E55ED5D15559}" type="slidenum">
              <a:rPr kumimoji="1" lang="ja-JP" altLang="en-US" smtClean="0"/>
              <a:t>83</a:t>
            </a:fld>
            <a:endParaRPr kumimoji="1" lang="ja-JP" altLang="en-US"/>
          </a:p>
        </p:txBody>
      </p:sp>
      <p:sp>
        <p:nvSpPr>
          <p:cNvPr id="8" name="下矢印 7"/>
          <p:cNvSpPr/>
          <p:nvPr/>
        </p:nvSpPr>
        <p:spPr>
          <a:xfrm>
            <a:off x="2895291" y="2252802"/>
            <a:ext cx="532130" cy="1079248"/>
          </a:xfrm>
          <a:prstGeom prst="downArrow">
            <a:avLst>
              <a:gd name="adj1" fmla="val 50000"/>
              <a:gd name="adj2" fmla="val 624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曲折矢印 8"/>
          <p:cNvSpPr/>
          <p:nvPr/>
        </p:nvSpPr>
        <p:spPr>
          <a:xfrm rot="5400000">
            <a:off x="5544240" y="1022003"/>
            <a:ext cx="1773456" cy="2819497"/>
          </a:xfrm>
          <a:prstGeom prst="bentArrow">
            <a:avLst>
              <a:gd name="adj1" fmla="val 11892"/>
              <a:gd name="adj2" fmla="val 15730"/>
              <a:gd name="adj3" fmla="val 18129"/>
              <a:gd name="adj4" fmla="val 0"/>
            </a:avLst>
          </a:prstGeom>
          <a:solidFill>
            <a:srgbClr val="C00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下矢印 21"/>
          <p:cNvSpPr/>
          <p:nvPr/>
        </p:nvSpPr>
        <p:spPr>
          <a:xfrm>
            <a:off x="2895291" y="4079414"/>
            <a:ext cx="532130" cy="2061860"/>
          </a:xfrm>
          <a:prstGeom prst="downArrow">
            <a:avLst>
              <a:gd name="adj1" fmla="val 50000"/>
              <a:gd name="adj2" fmla="val 663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44833745"/>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i</a:t>
            </a:r>
            <a:r>
              <a:rPr kumimoji="1" lang="en-US" altLang="ja-JP" dirty="0" smtClean="0"/>
              <a:t>f</a:t>
            </a:r>
            <a:r>
              <a:rPr kumimoji="1" lang="ja-JP" altLang="en-US" dirty="0" smtClean="0"/>
              <a:t>文の役割</a:t>
            </a:r>
            <a:endParaRPr kumimoji="1" lang="ja-JP" altLang="en-US" dirty="0"/>
          </a:p>
        </p:txBody>
      </p:sp>
      <p:sp>
        <p:nvSpPr>
          <p:cNvPr id="3" name="コンテンツ プレースホルダ 2"/>
          <p:cNvSpPr>
            <a:spLocks noGrp="1"/>
          </p:cNvSpPr>
          <p:nvPr>
            <p:ph idx="1"/>
          </p:nvPr>
        </p:nvSpPr>
        <p:spPr/>
        <p:txBody>
          <a:bodyPr>
            <a:normAutofit/>
          </a:bodyPr>
          <a:lstStyle/>
          <a:p>
            <a:pPr marL="0" indent="0">
              <a:buNone/>
            </a:pPr>
            <a:r>
              <a:rPr lang="en-US" altLang="ja-JP" sz="3600" dirty="0" smtClean="0"/>
              <a:t>if	</a:t>
            </a:r>
            <a:r>
              <a:rPr lang="ja-JP" altLang="en-US" sz="3600" dirty="0" smtClean="0"/>
              <a:t>➡</a:t>
            </a:r>
            <a:r>
              <a:rPr lang="en-US" altLang="ja-JP" sz="3600" dirty="0" smtClean="0"/>
              <a:t>	</a:t>
            </a:r>
            <a:r>
              <a:rPr lang="ja-JP" altLang="en-US" sz="3600" dirty="0" smtClean="0"/>
              <a:t>英語</a:t>
            </a:r>
            <a:r>
              <a:rPr lang="ja-JP" altLang="en-US" sz="3600" dirty="0"/>
              <a:t>で「もし～だったら</a:t>
            </a:r>
            <a:r>
              <a:rPr lang="ja-JP" altLang="en-US" sz="3600" dirty="0" smtClean="0"/>
              <a:t>」</a:t>
            </a:r>
            <a:endParaRPr lang="en-US" altLang="ja-JP" sz="3600" dirty="0" smtClean="0"/>
          </a:p>
          <a:p>
            <a:endParaRPr lang="en-US" altLang="ja-JP" sz="3600" dirty="0"/>
          </a:p>
          <a:p>
            <a:pPr marL="0" indent="0">
              <a:buNone/>
            </a:pPr>
            <a:r>
              <a:rPr lang="ja-JP" altLang="en-US" sz="3600" dirty="0" smtClean="0"/>
              <a:t>条件</a:t>
            </a:r>
            <a:r>
              <a:rPr lang="ja-JP" altLang="en-US" sz="3600" dirty="0"/>
              <a:t>に当てはまっているか、そうではないか</a:t>
            </a:r>
            <a:r>
              <a:rPr lang="ja-JP" altLang="en-US" sz="3600" dirty="0" smtClean="0"/>
              <a:t>で</a:t>
            </a:r>
            <a:r>
              <a:rPr lang="en-US" altLang="ja-JP" sz="3600" dirty="0" smtClean="0"/>
              <a:t/>
            </a:r>
            <a:br>
              <a:rPr lang="en-US" altLang="ja-JP" sz="3600" dirty="0" smtClean="0"/>
            </a:br>
            <a:r>
              <a:rPr lang="ja-JP" altLang="en-US" sz="3600" dirty="0" smtClean="0">
                <a:solidFill>
                  <a:srgbClr val="FF0000"/>
                </a:solidFill>
              </a:rPr>
              <a:t>処理を分岐させること</a:t>
            </a:r>
            <a:r>
              <a:rPr lang="ja-JP" altLang="en-US" sz="3600" dirty="0">
                <a:solidFill>
                  <a:srgbClr val="FF0000"/>
                </a:solidFill>
              </a:rPr>
              <a:t>ができる。</a:t>
            </a:r>
            <a:endParaRPr lang="en-US" altLang="ja-JP" sz="3600" dirty="0">
              <a:solidFill>
                <a:srgbClr val="FF0000"/>
              </a:solidFill>
            </a:endParaRPr>
          </a:p>
          <a:p>
            <a:endParaRPr lang="ja-JP" altLang="en-US" sz="3600" dirty="0"/>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84</a:t>
            </a:fld>
            <a:endParaRPr kumimoji="1" lang="ja-JP" altLang="en-US"/>
          </a:p>
        </p:txBody>
      </p:sp>
    </p:spTree>
    <p:extLst>
      <p:ext uri="{BB962C8B-B14F-4D97-AF65-F5344CB8AC3E}">
        <p14:creationId xmlns:p14="http://schemas.microsoft.com/office/powerpoint/2010/main" val="1386241908"/>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smtClean="0"/>
              <a:t>i</a:t>
            </a:r>
            <a:r>
              <a:rPr kumimoji="1" lang="en-US" altLang="ja-JP" dirty="0" smtClean="0"/>
              <a:t>f</a:t>
            </a:r>
            <a:r>
              <a:rPr kumimoji="1" lang="ja-JP" altLang="en-US" dirty="0" smtClean="0"/>
              <a:t>文の基本構文</a:t>
            </a:r>
            <a:endParaRPr kumimoji="1" lang="ja-JP" altLang="en-US" dirty="0"/>
          </a:p>
        </p:txBody>
      </p:sp>
      <p:sp>
        <p:nvSpPr>
          <p:cNvPr id="3" name="コンテンツ プレースホルダ 2"/>
          <p:cNvSpPr>
            <a:spLocks noGrp="1"/>
          </p:cNvSpPr>
          <p:nvPr>
            <p:ph idx="1"/>
          </p:nvPr>
        </p:nvSpPr>
        <p:spPr/>
        <p:txBody>
          <a:bodyPr>
            <a:normAutofit lnSpcReduction="10000"/>
          </a:bodyPr>
          <a:lstStyle/>
          <a:p>
            <a:pPr>
              <a:buNone/>
            </a:pPr>
            <a:r>
              <a:rPr lang="en-US" altLang="ja-JP" dirty="0" smtClean="0"/>
              <a:t>	</a:t>
            </a:r>
            <a:r>
              <a:rPr lang="en-US" altLang="ja-JP" dirty="0" smtClean="0">
                <a:solidFill>
                  <a:srgbClr val="FF0000"/>
                </a:solidFill>
              </a:rPr>
              <a:t>if</a:t>
            </a:r>
            <a:r>
              <a:rPr lang="en-US" altLang="ja-JP" dirty="0" smtClean="0">
                <a:solidFill>
                  <a:schemeClr val="accent1">
                    <a:lumMod val="75000"/>
                  </a:schemeClr>
                </a:solidFill>
              </a:rPr>
              <a:t>(</a:t>
            </a:r>
            <a:r>
              <a:rPr lang="ja-JP" altLang="en-US" dirty="0" smtClean="0">
                <a:solidFill>
                  <a:schemeClr val="accent1">
                    <a:lumMod val="75000"/>
                  </a:schemeClr>
                </a:solidFill>
              </a:rPr>
              <a:t>条件式</a:t>
            </a:r>
            <a:r>
              <a:rPr lang="en-US" altLang="ja-JP" dirty="0" smtClean="0">
                <a:solidFill>
                  <a:schemeClr val="accent1">
                    <a:lumMod val="75000"/>
                  </a:schemeClr>
                </a:solidFill>
              </a:rPr>
              <a:t>) </a:t>
            </a:r>
            <a:r>
              <a:rPr lang="en-US" altLang="ja-JP" dirty="0" smtClean="0"/>
              <a:t>{</a:t>
            </a:r>
          </a:p>
          <a:p>
            <a:pPr>
              <a:buNone/>
            </a:pPr>
            <a:endParaRPr lang="en-US" altLang="ja-JP" dirty="0" smtClean="0"/>
          </a:p>
          <a:p>
            <a:pPr>
              <a:buNone/>
            </a:pPr>
            <a:r>
              <a:rPr kumimoji="1" lang="en-US" altLang="ja-JP" dirty="0" smtClean="0"/>
              <a:t>			</a:t>
            </a:r>
            <a:r>
              <a:rPr lang="ja-JP" altLang="en-US" dirty="0" smtClean="0"/>
              <a:t>条件式を満たしている時の処理</a:t>
            </a:r>
            <a:endParaRPr lang="en-US" altLang="ja-JP" dirty="0" smtClean="0"/>
          </a:p>
          <a:p>
            <a:pPr>
              <a:buNone/>
            </a:pPr>
            <a:endParaRPr kumimoji="1" lang="en-US" altLang="ja-JP" dirty="0" smtClean="0"/>
          </a:p>
          <a:p>
            <a:pPr>
              <a:buNone/>
            </a:pPr>
            <a:r>
              <a:rPr lang="en-US" altLang="ja-JP" dirty="0" smtClean="0"/>
              <a:t>	}</a:t>
            </a:r>
          </a:p>
          <a:p>
            <a:pPr>
              <a:buNone/>
            </a:pPr>
            <a:endParaRPr kumimoji="1" lang="en-US" altLang="ja-JP" dirty="0" smtClean="0"/>
          </a:p>
          <a:p>
            <a:pPr>
              <a:buNone/>
            </a:pPr>
            <a:r>
              <a:rPr lang="en-US" altLang="ja-JP" dirty="0" smtClean="0"/>
              <a:t>	</a:t>
            </a:r>
            <a:endParaRPr kumimoji="1" lang="ja-JP" altLang="en-US" dirty="0"/>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85</a:t>
            </a:fld>
            <a:endParaRPr kumimoji="1" lang="ja-JP" altLang="en-US"/>
          </a:p>
        </p:txBody>
      </p:sp>
    </p:spTree>
    <p:extLst>
      <p:ext uri="{BB962C8B-B14F-4D97-AF65-F5344CB8AC3E}">
        <p14:creationId xmlns:p14="http://schemas.microsoft.com/office/powerpoint/2010/main" val="95260767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874914"/>
          </a:xfrm>
        </p:spPr>
        <p:txBody>
          <a:bodyPr/>
          <a:lstStyle/>
          <a:p>
            <a:r>
              <a:rPr lang="ja-JP" altLang="en-US" dirty="0"/>
              <a:t>やってみよう</a:t>
            </a:r>
            <a:r>
              <a:rPr lang="ja-JP" altLang="en-US" dirty="0" smtClean="0"/>
              <a:t>：</a:t>
            </a:r>
            <a:r>
              <a:rPr lang="en-US" altLang="ja-JP" dirty="0" smtClean="0"/>
              <a:t>if</a:t>
            </a:r>
            <a:r>
              <a:rPr lang="ja-JP" altLang="en-US" dirty="0" smtClean="0"/>
              <a:t>文</a:t>
            </a:r>
            <a:endParaRPr kumimoji="1" lang="ja-JP" altLang="en-US" dirty="0"/>
          </a:p>
        </p:txBody>
      </p:sp>
      <p:sp>
        <p:nvSpPr>
          <p:cNvPr id="3" name="スライド番号プレースホルダー 2"/>
          <p:cNvSpPr>
            <a:spLocks noGrp="1"/>
          </p:cNvSpPr>
          <p:nvPr>
            <p:ph type="sldNum" sz="quarter" idx="12"/>
          </p:nvPr>
        </p:nvSpPr>
        <p:spPr/>
        <p:txBody>
          <a:bodyPr/>
          <a:lstStyle/>
          <a:p>
            <a:fld id="{DDAA87E6-26F4-4CAD-96E5-E55ED5D15559}" type="slidenum">
              <a:rPr kumimoji="1" lang="ja-JP" altLang="en-US" smtClean="0"/>
              <a:t>86</a:t>
            </a:fld>
            <a:endParaRPr kumimoji="1" lang="ja-JP" altLang="en-US"/>
          </a:p>
        </p:txBody>
      </p:sp>
      <p:sp>
        <p:nvSpPr>
          <p:cNvPr id="4" name="コンテンツ プレースホルダー 3"/>
          <p:cNvSpPr>
            <a:spLocks noGrp="1"/>
          </p:cNvSpPr>
          <p:nvPr>
            <p:ph idx="1"/>
          </p:nvPr>
        </p:nvSpPr>
        <p:spPr>
          <a:xfrm>
            <a:off x="525517" y="4256689"/>
            <a:ext cx="10904483" cy="2259725"/>
          </a:xfrm>
        </p:spPr>
        <p:txBody>
          <a:bodyPr/>
          <a:lstStyle/>
          <a:p>
            <a:pPr marL="0" indent="0">
              <a:buNone/>
            </a:pPr>
            <a:r>
              <a:rPr kumimoji="1" lang="en-US" altLang="ja-JP" dirty="0" smtClean="0"/>
              <a:t>06_ifTest.html </a:t>
            </a:r>
            <a:r>
              <a:rPr kumimoji="1" lang="ja-JP" altLang="en-US" dirty="0" smtClean="0"/>
              <a:t>と </a:t>
            </a:r>
            <a:r>
              <a:rPr kumimoji="1" lang="en-US" altLang="ja-JP" dirty="0" smtClean="0"/>
              <a:t>07_ifTest.php </a:t>
            </a:r>
            <a:r>
              <a:rPr lang="ja-JP" altLang="en-US" dirty="0" smtClean="0"/>
              <a:t>を作成し</a:t>
            </a:r>
            <a:r>
              <a:rPr lang="en-US" altLang="ja-JP" dirty="0" smtClean="0"/>
              <a:t/>
            </a:r>
            <a:br>
              <a:rPr lang="en-US" altLang="ja-JP" dirty="0" smtClean="0"/>
            </a:br>
            <a:r>
              <a:rPr lang="ja-JP" altLang="en-US" dirty="0"/>
              <a:t>上図のコードを入力しましょう。</a:t>
            </a:r>
            <a:endParaRPr lang="en-US" altLang="ja-JP" dirty="0"/>
          </a:p>
        </p:txBody>
      </p:sp>
      <p:pic>
        <p:nvPicPr>
          <p:cNvPr id="6" name="図 5"/>
          <p:cNvPicPr>
            <a:picLocks noChangeAspect="1"/>
          </p:cNvPicPr>
          <p:nvPr/>
        </p:nvPicPr>
        <p:blipFill>
          <a:blip r:embed="rId3"/>
          <a:stretch>
            <a:fillRect/>
          </a:stretch>
        </p:blipFill>
        <p:spPr>
          <a:xfrm>
            <a:off x="7177483" y="874914"/>
            <a:ext cx="3743847" cy="3210373"/>
          </a:xfrm>
          <a:prstGeom prst="rect">
            <a:avLst/>
          </a:prstGeom>
        </p:spPr>
      </p:pic>
      <p:pic>
        <p:nvPicPr>
          <p:cNvPr id="7" name="図 6"/>
          <p:cNvPicPr>
            <a:picLocks noChangeAspect="1"/>
          </p:cNvPicPr>
          <p:nvPr/>
        </p:nvPicPr>
        <p:blipFill>
          <a:blip r:embed="rId4"/>
          <a:stretch>
            <a:fillRect/>
          </a:stretch>
        </p:blipFill>
        <p:spPr>
          <a:xfrm>
            <a:off x="-1" y="874913"/>
            <a:ext cx="7164737" cy="3210373"/>
          </a:xfrm>
          <a:prstGeom prst="rect">
            <a:avLst/>
          </a:prstGeom>
        </p:spPr>
      </p:pic>
    </p:spTree>
    <p:extLst>
      <p:ext uri="{BB962C8B-B14F-4D97-AF65-F5344CB8AC3E}">
        <p14:creationId xmlns:p14="http://schemas.microsoft.com/office/powerpoint/2010/main" val="185997720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“真”と“偽”</a:t>
            </a:r>
            <a:endParaRPr kumimoji="1" lang="ja-JP" altLang="en-US" dirty="0"/>
          </a:p>
        </p:txBody>
      </p:sp>
      <p:sp>
        <p:nvSpPr>
          <p:cNvPr id="3" name="コンテンツ プレースホルダ 2"/>
          <p:cNvSpPr>
            <a:spLocks noGrp="1"/>
          </p:cNvSpPr>
          <p:nvPr>
            <p:ph idx="1"/>
          </p:nvPr>
        </p:nvSpPr>
        <p:spPr>
          <a:xfrm>
            <a:off x="838200" y="1825625"/>
            <a:ext cx="10515600" cy="1603375"/>
          </a:xfrm>
        </p:spPr>
        <p:txBody>
          <a:bodyPr/>
          <a:lstStyle/>
          <a:p>
            <a:pPr marL="0" indent="0">
              <a:buNone/>
            </a:pPr>
            <a:r>
              <a:rPr kumimoji="1" lang="ja-JP" altLang="en-US" dirty="0" smtClean="0"/>
              <a:t>条件式を満たしていることを</a:t>
            </a:r>
            <a:r>
              <a:rPr kumimoji="1" lang="ja-JP" altLang="en-US" dirty="0" smtClean="0">
                <a:solidFill>
                  <a:schemeClr val="accent1">
                    <a:lumMod val="50000"/>
                  </a:schemeClr>
                </a:solidFill>
              </a:rPr>
              <a:t>真</a:t>
            </a:r>
            <a:r>
              <a:rPr kumimoji="1" lang="en-US" altLang="ja-JP" dirty="0" smtClean="0">
                <a:solidFill>
                  <a:schemeClr val="accent1">
                    <a:lumMod val="50000"/>
                  </a:schemeClr>
                </a:solidFill>
              </a:rPr>
              <a:t>(true)</a:t>
            </a:r>
          </a:p>
          <a:p>
            <a:pPr marL="0" indent="0">
              <a:buNone/>
            </a:pPr>
            <a:r>
              <a:rPr kumimoji="1" lang="ja-JP" altLang="en-US" dirty="0" smtClean="0"/>
              <a:t>条件式を満たしていないことは </a:t>
            </a:r>
            <a:r>
              <a:rPr kumimoji="1" lang="ja-JP" altLang="en-US" dirty="0" smtClean="0">
                <a:solidFill>
                  <a:srgbClr val="FF0000"/>
                </a:solidFill>
              </a:rPr>
              <a:t>偽</a:t>
            </a:r>
            <a:r>
              <a:rPr kumimoji="1" lang="en-US" altLang="ja-JP" dirty="0" smtClean="0">
                <a:solidFill>
                  <a:srgbClr val="FF0000"/>
                </a:solidFill>
              </a:rPr>
              <a:t>(false)</a:t>
            </a:r>
            <a:r>
              <a:rPr kumimoji="1" lang="ja-JP" altLang="en-US" dirty="0" smtClean="0">
                <a:solidFill>
                  <a:srgbClr val="FF0000"/>
                </a:solidFill>
              </a:rPr>
              <a:t> </a:t>
            </a:r>
            <a:endParaRPr kumimoji="1" lang="en-US" altLang="ja-JP" dirty="0" smtClean="0">
              <a:solidFill>
                <a:srgbClr val="FF0000"/>
              </a:solidFill>
            </a:endParaRPr>
          </a:p>
        </p:txBody>
      </p:sp>
      <p:sp>
        <p:nvSpPr>
          <p:cNvPr id="5" name="コンテンツ プレースホルダ 2"/>
          <p:cNvSpPr txBox="1">
            <a:spLocks/>
          </p:cNvSpPr>
          <p:nvPr/>
        </p:nvSpPr>
        <p:spPr>
          <a:xfrm>
            <a:off x="838200" y="3687083"/>
            <a:ext cx="9035143" cy="70757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smtClean="0"/>
              <a:t>例：</a:t>
            </a:r>
            <a:endParaRPr lang="en-US" altLang="ja-JP" dirty="0" smtClean="0"/>
          </a:p>
        </p:txBody>
      </p:sp>
      <p:sp>
        <p:nvSpPr>
          <p:cNvPr id="6" name="コンテンツ プレースホルダ 2"/>
          <p:cNvSpPr txBox="1">
            <a:spLocks/>
          </p:cNvSpPr>
          <p:nvPr/>
        </p:nvSpPr>
        <p:spPr>
          <a:xfrm>
            <a:off x="838200" y="4394654"/>
            <a:ext cx="9035143" cy="160337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smtClean="0"/>
              <a:t>条件式：</a:t>
            </a:r>
            <a:r>
              <a:rPr lang="en-US" altLang="ja-JP" dirty="0" smtClean="0"/>
              <a:t>0 &lt; 1	</a:t>
            </a:r>
            <a:r>
              <a:rPr lang="ja-JP" altLang="en-US" dirty="0" smtClean="0"/>
              <a:t>➡</a:t>
            </a:r>
            <a:r>
              <a:rPr lang="en-US" altLang="ja-JP" dirty="0" smtClean="0"/>
              <a:t>	</a:t>
            </a:r>
            <a:r>
              <a:rPr lang="ja-JP" altLang="en-US" dirty="0" smtClean="0">
                <a:solidFill>
                  <a:schemeClr val="accent1">
                    <a:lumMod val="50000"/>
                  </a:schemeClr>
                </a:solidFill>
              </a:rPr>
              <a:t>真</a:t>
            </a:r>
            <a:endParaRPr lang="en-US" altLang="ja-JP" dirty="0" smtClean="0">
              <a:solidFill>
                <a:schemeClr val="accent1">
                  <a:lumMod val="50000"/>
                </a:schemeClr>
              </a:solidFill>
            </a:endParaRPr>
          </a:p>
          <a:p>
            <a:pPr marL="0" indent="0">
              <a:buFont typeface="Arial" panose="020B0604020202020204" pitchFamily="34" charset="0"/>
              <a:buNone/>
            </a:pPr>
            <a:r>
              <a:rPr lang="ja-JP" altLang="en-US" dirty="0" smtClean="0"/>
              <a:t>条件式：</a:t>
            </a:r>
            <a:r>
              <a:rPr lang="en-US" altLang="ja-JP" dirty="0" smtClean="0"/>
              <a:t>0</a:t>
            </a:r>
            <a:r>
              <a:rPr lang="ja-JP" altLang="en-US" dirty="0"/>
              <a:t> </a:t>
            </a:r>
            <a:r>
              <a:rPr lang="en-US" altLang="ja-JP" dirty="0" smtClean="0"/>
              <a:t>&gt; 1	</a:t>
            </a:r>
            <a:r>
              <a:rPr lang="ja-JP" altLang="en-US" dirty="0" smtClean="0"/>
              <a:t>➡</a:t>
            </a:r>
            <a:r>
              <a:rPr lang="en-US" altLang="ja-JP" dirty="0" smtClean="0"/>
              <a:t>	</a:t>
            </a:r>
            <a:r>
              <a:rPr lang="ja-JP" altLang="en-US" dirty="0" smtClean="0">
                <a:solidFill>
                  <a:srgbClr val="FF0000"/>
                </a:solidFill>
              </a:rPr>
              <a:t>偽</a:t>
            </a:r>
            <a:endParaRPr lang="en-US" altLang="ja-JP" dirty="0" smtClean="0">
              <a:solidFill>
                <a:srgbClr val="FF0000"/>
              </a:solidFill>
            </a:endParaRPr>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87</a:t>
            </a:fld>
            <a:endParaRPr kumimoji="1" lang="ja-JP" altLang="en-US"/>
          </a:p>
        </p:txBody>
      </p:sp>
    </p:spTree>
    <p:extLst>
      <p:ext uri="{BB962C8B-B14F-4D97-AF65-F5344CB8AC3E}">
        <p14:creationId xmlns:p14="http://schemas.microsoft.com/office/powerpoint/2010/main" val="207475062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関係演算子</a:t>
            </a:r>
            <a:endParaRPr kumimoji="1" lang="ja-JP" altLang="en-US" dirty="0"/>
          </a:p>
        </p:txBody>
      </p:sp>
      <p:sp>
        <p:nvSpPr>
          <p:cNvPr id="3" name="コンテンツ プレースホルダ 2"/>
          <p:cNvSpPr>
            <a:spLocks noGrp="1"/>
          </p:cNvSpPr>
          <p:nvPr>
            <p:ph idx="1"/>
          </p:nvPr>
        </p:nvSpPr>
        <p:spPr>
          <a:xfrm>
            <a:off x="838200" y="874914"/>
            <a:ext cx="10515600" cy="684587"/>
          </a:xfrm>
        </p:spPr>
        <p:txBody>
          <a:bodyPr>
            <a:normAutofit lnSpcReduction="10000"/>
          </a:bodyPr>
          <a:lstStyle/>
          <a:p>
            <a:pPr marL="0" indent="0">
              <a:buNone/>
            </a:pPr>
            <a:r>
              <a:rPr kumimoji="1" lang="ja-JP" altLang="en-US" dirty="0" smtClean="0"/>
              <a:t>条件式は主に</a:t>
            </a:r>
            <a:r>
              <a:rPr kumimoji="1" lang="ja-JP" altLang="en-US" dirty="0" smtClean="0">
                <a:solidFill>
                  <a:srgbClr val="FF0000"/>
                </a:solidFill>
              </a:rPr>
              <a:t>関係演算子</a:t>
            </a:r>
            <a:r>
              <a:rPr kumimoji="1" lang="ja-JP" altLang="en-US" dirty="0" smtClean="0"/>
              <a:t>を用いて記述する。</a:t>
            </a:r>
            <a:endParaRPr kumimoji="1" lang="en-US" altLang="ja-JP" dirty="0" smtClean="0"/>
          </a:p>
          <a:p>
            <a:endParaRPr lang="en-US" altLang="ja-JP" dirty="0" smtClean="0"/>
          </a:p>
          <a:p>
            <a:endParaRPr kumimoji="1" lang="en-US" altLang="ja-JP" dirty="0" smtClean="0"/>
          </a:p>
          <a:p>
            <a:endParaRPr kumimoji="1" lang="ja-JP" altLang="en-US" dirty="0"/>
          </a:p>
        </p:txBody>
      </p:sp>
      <p:graphicFrame>
        <p:nvGraphicFramePr>
          <p:cNvPr id="4" name="表 3"/>
          <p:cNvGraphicFramePr>
            <a:graphicFrameLocks noGrp="1"/>
          </p:cNvGraphicFramePr>
          <p:nvPr>
            <p:extLst>
              <p:ext uri="{D42A27DB-BD31-4B8C-83A1-F6EECF244321}">
                <p14:modId xmlns:p14="http://schemas.microsoft.com/office/powerpoint/2010/main" val="1895249405"/>
              </p:ext>
            </p:extLst>
          </p:nvPr>
        </p:nvGraphicFramePr>
        <p:xfrm>
          <a:off x="1774001" y="1559502"/>
          <a:ext cx="8643998" cy="5143536"/>
        </p:xfrm>
        <a:graphic>
          <a:graphicData uri="http://schemas.openxmlformats.org/drawingml/2006/table">
            <a:tbl>
              <a:tblPr firstRow="1" bandRow="1">
                <a:tableStyleId>{6E25E649-3F16-4E02-A733-19D2CDBF48F0}</a:tableStyleId>
              </a:tblPr>
              <a:tblGrid>
                <a:gridCol w="1782267">
                  <a:extLst>
                    <a:ext uri="{9D8B030D-6E8A-4147-A177-3AD203B41FA5}">
                      <a16:colId xmlns:a16="http://schemas.microsoft.com/office/drawing/2014/main" val="20000"/>
                    </a:ext>
                  </a:extLst>
                </a:gridCol>
                <a:gridCol w="1960494">
                  <a:extLst>
                    <a:ext uri="{9D8B030D-6E8A-4147-A177-3AD203B41FA5}">
                      <a16:colId xmlns:a16="http://schemas.microsoft.com/office/drawing/2014/main" val="20001"/>
                    </a:ext>
                  </a:extLst>
                </a:gridCol>
                <a:gridCol w="4901237">
                  <a:extLst>
                    <a:ext uri="{9D8B030D-6E8A-4147-A177-3AD203B41FA5}">
                      <a16:colId xmlns:a16="http://schemas.microsoft.com/office/drawing/2014/main" val="20002"/>
                    </a:ext>
                  </a:extLst>
                </a:gridCol>
              </a:tblGrid>
              <a:tr h="571504">
                <a:tc>
                  <a:txBody>
                    <a:bodyPr/>
                    <a:lstStyle/>
                    <a:p>
                      <a:pPr algn="ctr"/>
                      <a:r>
                        <a:rPr kumimoji="1" lang="ja-JP" altLang="en-US" dirty="0" smtClean="0">
                          <a:latin typeface="UD デジタル 教科書体 NK-R" panose="02020400000000000000" pitchFamily="18" charset="-128"/>
                          <a:ea typeface="UD デジタル 教科書体 NK-R" panose="02020400000000000000" pitchFamily="18" charset="-128"/>
                        </a:rPr>
                        <a:t>演算子</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algn="ctr"/>
                      <a:r>
                        <a:rPr kumimoji="1" lang="ja-JP" altLang="en-US" dirty="0" smtClean="0">
                          <a:latin typeface="UD デジタル 教科書体 NK-R" panose="02020400000000000000" pitchFamily="18" charset="-128"/>
                          <a:ea typeface="UD デジタル 教科書体 NK-R" panose="02020400000000000000" pitchFamily="18" charset="-128"/>
                        </a:rPr>
                        <a:t>使用例</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algn="ctr"/>
                      <a:r>
                        <a:rPr kumimoji="1" lang="ja-JP" altLang="en-US" dirty="0" smtClean="0">
                          <a:latin typeface="UD デジタル 教科書体 NK-R" panose="02020400000000000000" pitchFamily="18" charset="-128"/>
                          <a:ea typeface="UD デジタル 教科書体 NK-R" panose="02020400000000000000" pitchFamily="18" charset="-128"/>
                        </a:rPr>
                        <a:t>真になる条件</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extLst>
                  <a:ext uri="{0D108BD9-81ED-4DB2-BD59-A6C34878D82A}">
                    <a16:rowId xmlns:a16="http://schemas.microsoft.com/office/drawing/2014/main" val="10000"/>
                  </a:ext>
                </a:extLst>
              </a:tr>
              <a:tr h="571504">
                <a:tc>
                  <a:txBody>
                    <a:bodyPr/>
                    <a:lstStyle/>
                    <a:p>
                      <a:pPr algn="ctr"/>
                      <a:r>
                        <a:rPr kumimoji="1" lang="en-US" altLang="ja-JP" dirty="0" smtClean="0">
                          <a:latin typeface="UD デジタル 教科書体 NK-R" panose="02020400000000000000" pitchFamily="18" charset="-128"/>
                          <a:ea typeface="UD デジタル 教科書体 NK-R" panose="02020400000000000000" pitchFamily="18" charset="-128"/>
                        </a:rPr>
                        <a:t>&lt;</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algn="ctr"/>
                      <a:r>
                        <a:rPr kumimoji="1" lang="en-US" altLang="ja-JP" dirty="0" smtClean="0">
                          <a:latin typeface="UD デジタル 教科書体 NK-R" panose="02020400000000000000" pitchFamily="18" charset="-128"/>
                          <a:ea typeface="UD デジタル 教科書体 NK-R" panose="02020400000000000000" pitchFamily="18" charset="-128"/>
                        </a:rPr>
                        <a:t>a &lt; b</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marL="0" indent="1520825" algn="l"/>
                      <a:r>
                        <a:rPr kumimoji="1" lang="en-US" altLang="ja-JP" dirty="0" smtClean="0">
                          <a:latin typeface="UD デジタル 教科書体 NK-R" panose="02020400000000000000" pitchFamily="18" charset="-128"/>
                          <a:ea typeface="UD デジタル 教科書体 NK-R" panose="02020400000000000000" pitchFamily="18" charset="-128"/>
                        </a:rPr>
                        <a:t>a </a:t>
                      </a:r>
                      <a:r>
                        <a:rPr kumimoji="1" lang="ja-JP" altLang="en-US" dirty="0" smtClean="0">
                          <a:latin typeface="UD デジタル 教科書体 NK-R" panose="02020400000000000000" pitchFamily="18" charset="-128"/>
                          <a:ea typeface="UD デジタル 教科書体 NK-R" panose="02020400000000000000" pitchFamily="18" charset="-128"/>
                        </a:rPr>
                        <a:t>の値が </a:t>
                      </a:r>
                      <a:r>
                        <a:rPr kumimoji="1" lang="en-US" altLang="ja-JP" dirty="0" smtClean="0">
                          <a:latin typeface="UD デジタル 教科書体 NK-R" panose="02020400000000000000" pitchFamily="18" charset="-128"/>
                          <a:ea typeface="UD デジタル 教科書体 NK-R" panose="02020400000000000000" pitchFamily="18" charset="-128"/>
                        </a:rPr>
                        <a:t>b </a:t>
                      </a:r>
                      <a:r>
                        <a:rPr kumimoji="1" lang="ja-JP" altLang="en-US" dirty="0" smtClean="0">
                          <a:latin typeface="UD デジタル 教科書体 NK-R" panose="02020400000000000000" pitchFamily="18" charset="-128"/>
                          <a:ea typeface="UD デジタル 教科書体 NK-R" panose="02020400000000000000" pitchFamily="18" charset="-128"/>
                        </a:rPr>
                        <a:t>より小さい　</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extLst>
                  <a:ext uri="{0D108BD9-81ED-4DB2-BD59-A6C34878D82A}">
                    <a16:rowId xmlns:a16="http://schemas.microsoft.com/office/drawing/2014/main" val="10001"/>
                  </a:ext>
                </a:extLst>
              </a:tr>
              <a:tr h="571504">
                <a:tc>
                  <a:txBody>
                    <a:bodyPr/>
                    <a:lstStyle/>
                    <a:p>
                      <a:pPr algn="ctr"/>
                      <a:r>
                        <a:rPr kumimoji="1" lang="en-US" altLang="ja-JP" dirty="0" smtClean="0">
                          <a:latin typeface="UD デジタル 教科書体 NK-R" panose="02020400000000000000" pitchFamily="18" charset="-128"/>
                          <a:ea typeface="UD デジタル 教科書体 NK-R" panose="02020400000000000000" pitchFamily="18" charset="-128"/>
                        </a:rPr>
                        <a:t>&lt;=</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algn="ctr"/>
                      <a:r>
                        <a:rPr kumimoji="1" lang="en-US" altLang="ja-JP" dirty="0" smtClean="0">
                          <a:latin typeface="UD デジタル 教科書体 NK-R" panose="02020400000000000000" pitchFamily="18" charset="-128"/>
                          <a:ea typeface="UD デジタル 教科書体 NK-R" panose="02020400000000000000" pitchFamily="18" charset="-128"/>
                        </a:rPr>
                        <a:t>a &lt;= b</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marL="0" marR="0" indent="1520825" algn="l" defTabSz="914400" rtl="0" eaLnBrk="1" fontAlgn="auto" latinLnBrk="0" hangingPunct="1">
                        <a:lnSpc>
                          <a:spcPct val="100000"/>
                        </a:lnSpc>
                        <a:spcBef>
                          <a:spcPts val="0"/>
                        </a:spcBef>
                        <a:spcAft>
                          <a:spcPts val="0"/>
                        </a:spcAft>
                        <a:buClrTx/>
                        <a:buSzTx/>
                        <a:buFontTx/>
                        <a:buNone/>
                        <a:tabLst/>
                        <a:defRPr/>
                      </a:pPr>
                      <a:r>
                        <a:rPr kumimoji="1" lang="en-US" altLang="ja-JP" dirty="0" smtClean="0">
                          <a:latin typeface="UD デジタル 教科書体 NK-R" panose="02020400000000000000" pitchFamily="18" charset="-128"/>
                          <a:ea typeface="UD デジタル 教科書体 NK-R" panose="02020400000000000000" pitchFamily="18" charset="-128"/>
                        </a:rPr>
                        <a:t>a </a:t>
                      </a:r>
                      <a:r>
                        <a:rPr kumimoji="1" lang="ja-JP" altLang="en-US" dirty="0" smtClean="0">
                          <a:latin typeface="UD デジタル 教科書体 NK-R" panose="02020400000000000000" pitchFamily="18" charset="-128"/>
                          <a:ea typeface="UD デジタル 教科書体 NK-R" panose="02020400000000000000" pitchFamily="18" charset="-128"/>
                        </a:rPr>
                        <a:t>の値が </a:t>
                      </a:r>
                      <a:r>
                        <a:rPr kumimoji="1" lang="en-US" altLang="ja-JP" dirty="0" smtClean="0">
                          <a:latin typeface="UD デジタル 教科書体 NK-R" panose="02020400000000000000" pitchFamily="18" charset="-128"/>
                          <a:ea typeface="UD デジタル 教科書体 NK-R" panose="02020400000000000000" pitchFamily="18" charset="-128"/>
                        </a:rPr>
                        <a:t>b </a:t>
                      </a:r>
                      <a:r>
                        <a:rPr kumimoji="1" lang="ja-JP" altLang="en-US" dirty="0" smtClean="0">
                          <a:latin typeface="UD デジタル 教科書体 NK-R" panose="02020400000000000000" pitchFamily="18" charset="-128"/>
                          <a:ea typeface="UD デジタル 教科書体 NK-R" panose="02020400000000000000" pitchFamily="18" charset="-128"/>
                        </a:rPr>
                        <a:t>以下　　　　</a:t>
                      </a:r>
                    </a:p>
                  </a:txBody>
                  <a:tcPr anchor="ctr"/>
                </a:tc>
                <a:extLst>
                  <a:ext uri="{0D108BD9-81ED-4DB2-BD59-A6C34878D82A}">
                    <a16:rowId xmlns:a16="http://schemas.microsoft.com/office/drawing/2014/main" val="10002"/>
                  </a:ext>
                </a:extLst>
              </a:tr>
              <a:tr h="571504">
                <a:tc>
                  <a:txBody>
                    <a:bodyPr/>
                    <a:lstStyle/>
                    <a:p>
                      <a:pPr algn="ctr"/>
                      <a:r>
                        <a:rPr kumimoji="1" lang="en-US" altLang="ja-JP" dirty="0" smtClean="0">
                          <a:latin typeface="UD デジタル 教科書体 NK-R" panose="02020400000000000000" pitchFamily="18" charset="-128"/>
                          <a:ea typeface="UD デジタル 教科書体 NK-R" panose="02020400000000000000" pitchFamily="18" charset="-128"/>
                        </a:rPr>
                        <a:t>&gt;</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algn="ctr"/>
                      <a:r>
                        <a:rPr kumimoji="1" lang="en-US" altLang="ja-JP" dirty="0" smtClean="0">
                          <a:latin typeface="UD デジタル 教科書体 NK-R" panose="02020400000000000000" pitchFamily="18" charset="-128"/>
                          <a:ea typeface="UD デジタル 教科書体 NK-R" panose="02020400000000000000" pitchFamily="18" charset="-128"/>
                        </a:rPr>
                        <a:t>a &gt; b</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marL="0" marR="0" indent="1520825" algn="l" defTabSz="914400" rtl="0" eaLnBrk="1" fontAlgn="auto" latinLnBrk="0" hangingPunct="1">
                        <a:lnSpc>
                          <a:spcPct val="100000"/>
                        </a:lnSpc>
                        <a:spcBef>
                          <a:spcPts val="0"/>
                        </a:spcBef>
                        <a:spcAft>
                          <a:spcPts val="0"/>
                        </a:spcAft>
                        <a:buClrTx/>
                        <a:buSzTx/>
                        <a:buFontTx/>
                        <a:buNone/>
                        <a:tabLst/>
                        <a:defRPr/>
                      </a:pPr>
                      <a:r>
                        <a:rPr kumimoji="1" lang="en-US" altLang="ja-JP" dirty="0" smtClean="0">
                          <a:latin typeface="UD デジタル 教科書体 NK-R" panose="02020400000000000000" pitchFamily="18" charset="-128"/>
                          <a:ea typeface="UD デジタル 教科書体 NK-R" panose="02020400000000000000" pitchFamily="18" charset="-128"/>
                        </a:rPr>
                        <a:t>a </a:t>
                      </a:r>
                      <a:r>
                        <a:rPr kumimoji="1" lang="ja-JP" altLang="en-US" dirty="0" smtClean="0">
                          <a:latin typeface="UD デジタル 教科書体 NK-R" panose="02020400000000000000" pitchFamily="18" charset="-128"/>
                          <a:ea typeface="UD デジタル 教科書体 NK-R" panose="02020400000000000000" pitchFamily="18" charset="-128"/>
                        </a:rPr>
                        <a:t>の値が </a:t>
                      </a:r>
                      <a:r>
                        <a:rPr kumimoji="1" lang="en-US" altLang="ja-JP" dirty="0" smtClean="0">
                          <a:latin typeface="UD デジタル 教科書体 NK-R" panose="02020400000000000000" pitchFamily="18" charset="-128"/>
                          <a:ea typeface="UD デジタル 教科書体 NK-R" panose="02020400000000000000" pitchFamily="18" charset="-128"/>
                        </a:rPr>
                        <a:t>b </a:t>
                      </a:r>
                      <a:r>
                        <a:rPr kumimoji="1" lang="ja-JP" altLang="en-US" dirty="0" smtClean="0">
                          <a:latin typeface="UD デジタル 教科書体 NK-R" panose="02020400000000000000" pitchFamily="18" charset="-128"/>
                          <a:ea typeface="UD デジタル 教科書体 NK-R" panose="02020400000000000000" pitchFamily="18" charset="-128"/>
                        </a:rPr>
                        <a:t>より大きい　</a:t>
                      </a:r>
                    </a:p>
                  </a:txBody>
                  <a:tcPr anchor="ctr"/>
                </a:tc>
                <a:extLst>
                  <a:ext uri="{0D108BD9-81ED-4DB2-BD59-A6C34878D82A}">
                    <a16:rowId xmlns:a16="http://schemas.microsoft.com/office/drawing/2014/main" val="10003"/>
                  </a:ext>
                </a:extLst>
              </a:tr>
              <a:tr h="571504">
                <a:tc>
                  <a:txBody>
                    <a:bodyPr/>
                    <a:lstStyle/>
                    <a:p>
                      <a:pPr algn="ctr"/>
                      <a:r>
                        <a:rPr kumimoji="1" lang="en-US" altLang="ja-JP" dirty="0" smtClean="0">
                          <a:latin typeface="UD デジタル 教科書体 NK-R" panose="02020400000000000000" pitchFamily="18" charset="-128"/>
                          <a:ea typeface="UD デジタル 教科書体 NK-R" panose="02020400000000000000" pitchFamily="18" charset="-128"/>
                        </a:rPr>
                        <a:t>&gt;=</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algn="ctr"/>
                      <a:r>
                        <a:rPr kumimoji="1" lang="en-US" altLang="ja-JP" dirty="0" smtClean="0">
                          <a:latin typeface="UD デジタル 教科書体 NK-R" panose="02020400000000000000" pitchFamily="18" charset="-128"/>
                          <a:ea typeface="UD デジタル 教科書体 NK-R" panose="02020400000000000000" pitchFamily="18" charset="-128"/>
                        </a:rPr>
                        <a:t>a &gt;= b</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marL="0" marR="0" indent="1520825" algn="l" defTabSz="914400" rtl="0" eaLnBrk="1" fontAlgn="auto" latinLnBrk="0" hangingPunct="1">
                        <a:lnSpc>
                          <a:spcPct val="100000"/>
                        </a:lnSpc>
                        <a:spcBef>
                          <a:spcPts val="0"/>
                        </a:spcBef>
                        <a:spcAft>
                          <a:spcPts val="0"/>
                        </a:spcAft>
                        <a:buClrTx/>
                        <a:buSzTx/>
                        <a:buFontTx/>
                        <a:buNone/>
                        <a:tabLst/>
                        <a:defRPr/>
                      </a:pPr>
                      <a:r>
                        <a:rPr kumimoji="1" lang="en-US" altLang="ja-JP" dirty="0" smtClean="0">
                          <a:latin typeface="UD デジタル 教科書体 NK-R" panose="02020400000000000000" pitchFamily="18" charset="-128"/>
                          <a:ea typeface="UD デジタル 教科書体 NK-R" panose="02020400000000000000" pitchFamily="18" charset="-128"/>
                        </a:rPr>
                        <a:t>a </a:t>
                      </a:r>
                      <a:r>
                        <a:rPr kumimoji="1" lang="ja-JP" altLang="en-US" dirty="0" smtClean="0">
                          <a:latin typeface="UD デジタル 教科書体 NK-R" panose="02020400000000000000" pitchFamily="18" charset="-128"/>
                          <a:ea typeface="UD デジタル 教科書体 NK-R" panose="02020400000000000000" pitchFamily="18" charset="-128"/>
                        </a:rPr>
                        <a:t>の値が </a:t>
                      </a:r>
                      <a:r>
                        <a:rPr kumimoji="1" lang="en-US" altLang="ja-JP" dirty="0" smtClean="0">
                          <a:latin typeface="UD デジタル 教科書体 NK-R" panose="02020400000000000000" pitchFamily="18" charset="-128"/>
                          <a:ea typeface="UD デジタル 教科書体 NK-R" panose="02020400000000000000" pitchFamily="18" charset="-128"/>
                        </a:rPr>
                        <a:t>b </a:t>
                      </a:r>
                      <a:r>
                        <a:rPr kumimoji="1" lang="ja-JP" altLang="en-US" dirty="0" smtClean="0">
                          <a:latin typeface="UD デジタル 教科書体 NK-R" panose="02020400000000000000" pitchFamily="18" charset="-128"/>
                          <a:ea typeface="UD デジタル 教科書体 NK-R" panose="02020400000000000000" pitchFamily="18" charset="-128"/>
                        </a:rPr>
                        <a:t>以上　　　　</a:t>
                      </a:r>
                    </a:p>
                  </a:txBody>
                  <a:tcPr anchor="ctr"/>
                </a:tc>
                <a:extLst>
                  <a:ext uri="{0D108BD9-81ED-4DB2-BD59-A6C34878D82A}">
                    <a16:rowId xmlns:a16="http://schemas.microsoft.com/office/drawing/2014/main" val="10004"/>
                  </a:ext>
                </a:extLst>
              </a:tr>
              <a:tr h="571504">
                <a:tc>
                  <a:txBody>
                    <a:bodyPr/>
                    <a:lstStyle/>
                    <a:p>
                      <a:pPr algn="ctr"/>
                      <a:r>
                        <a:rPr kumimoji="1" lang="en-US" altLang="ja-JP" dirty="0" smtClean="0">
                          <a:latin typeface="UD デジタル 教科書体 NK-R" panose="02020400000000000000" pitchFamily="18" charset="-128"/>
                          <a:ea typeface="UD デジタル 教科書体 NK-R" panose="02020400000000000000" pitchFamily="18" charset="-128"/>
                        </a:rPr>
                        <a:t>==</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algn="ctr"/>
                      <a:r>
                        <a:rPr kumimoji="1" lang="en-US" altLang="ja-JP" dirty="0" smtClean="0">
                          <a:latin typeface="UD デジタル 教科書体 NK-R" panose="02020400000000000000" pitchFamily="18" charset="-128"/>
                          <a:ea typeface="UD デジタル 教科書体 NK-R" panose="02020400000000000000" pitchFamily="18" charset="-128"/>
                        </a:rPr>
                        <a:t>a == b</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marL="1520825" indent="0" algn="l"/>
                      <a:r>
                        <a:rPr kumimoji="1" lang="en-US" altLang="ja-JP" dirty="0" smtClean="0">
                          <a:latin typeface="UD デジタル 教科書体 NK-R" panose="02020400000000000000" pitchFamily="18" charset="-128"/>
                          <a:ea typeface="UD デジタル 教科書体 NK-R" panose="02020400000000000000" pitchFamily="18" charset="-128"/>
                        </a:rPr>
                        <a:t>a </a:t>
                      </a:r>
                      <a:r>
                        <a:rPr kumimoji="1" lang="ja-JP" altLang="en-US" dirty="0" smtClean="0">
                          <a:latin typeface="UD デジタル 教科書体 NK-R" panose="02020400000000000000" pitchFamily="18" charset="-128"/>
                          <a:ea typeface="UD デジタル 教科書体 NK-R" panose="02020400000000000000" pitchFamily="18" charset="-128"/>
                        </a:rPr>
                        <a:t>と </a:t>
                      </a:r>
                      <a:r>
                        <a:rPr kumimoji="1" lang="en-US" altLang="ja-JP" dirty="0" smtClean="0">
                          <a:latin typeface="UD デジタル 教科書体 NK-R" panose="02020400000000000000" pitchFamily="18" charset="-128"/>
                          <a:ea typeface="UD デジタル 教科書体 NK-R" panose="02020400000000000000" pitchFamily="18" charset="-128"/>
                        </a:rPr>
                        <a:t>b </a:t>
                      </a:r>
                      <a:r>
                        <a:rPr kumimoji="1" lang="ja-JP" altLang="en-US" dirty="0" smtClean="0">
                          <a:latin typeface="UD デジタル 教科書体 NK-R" panose="02020400000000000000" pitchFamily="18" charset="-128"/>
                          <a:ea typeface="UD デジタル 教科書体 NK-R" panose="02020400000000000000" pitchFamily="18" charset="-128"/>
                        </a:rPr>
                        <a:t>の値が等しい　　</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extLst>
                  <a:ext uri="{0D108BD9-81ED-4DB2-BD59-A6C34878D82A}">
                    <a16:rowId xmlns:a16="http://schemas.microsoft.com/office/drawing/2014/main" val="10005"/>
                  </a:ext>
                </a:extLst>
              </a:tr>
              <a:tr h="571504">
                <a:tc>
                  <a:txBody>
                    <a:bodyPr/>
                    <a:lstStyle/>
                    <a:p>
                      <a:pPr algn="ctr"/>
                      <a:r>
                        <a:rPr kumimoji="1" lang="en-US" altLang="ja-JP" dirty="0" smtClean="0">
                          <a:latin typeface="UD デジタル 教科書体 NK-R" panose="02020400000000000000" pitchFamily="18" charset="-128"/>
                          <a:ea typeface="UD デジタル 教科書体 NK-R" panose="02020400000000000000" pitchFamily="18" charset="-128"/>
                        </a:rPr>
                        <a:t>!=</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algn="ctr"/>
                      <a:r>
                        <a:rPr kumimoji="1" lang="en-US" altLang="ja-JP" dirty="0" smtClean="0">
                          <a:latin typeface="UD デジタル 教科書体 NK-R" panose="02020400000000000000" pitchFamily="18" charset="-128"/>
                          <a:ea typeface="UD デジタル 教科書体 NK-R" panose="02020400000000000000" pitchFamily="18" charset="-128"/>
                        </a:rPr>
                        <a:t>a != b</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marL="0" indent="1520825" algn="l"/>
                      <a:r>
                        <a:rPr kumimoji="1" lang="en-US" altLang="ja-JP" dirty="0" smtClean="0">
                          <a:latin typeface="UD デジタル 教科書体 NK-R" panose="02020400000000000000" pitchFamily="18" charset="-128"/>
                          <a:ea typeface="UD デジタル 教科書体 NK-R" panose="02020400000000000000" pitchFamily="18" charset="-128"/>
                        </a:rPr>
                        <a:t>a </a:t>
                      </a:r>
                      <a:r>
                        <a:rPr kumimoji="1" lang="ja-JP" altLang="en-US" dirty="0" smtClean="0">
                          <a:latin typeface="UD デジタル 教科書体 NK-R" panose="02020400000000000000" pitchFamily="18" charset="-128"/>
                          <a:ea typeface="UD デジタル 教科書体 NK-R" panose="02020400000000000000" pitchFamily="18" charset="-128"/>
                        </a:rPr>
                        <a:t>と</a:t>
                      </a:r>
                      <a:r>
                        <a:rPr kumimoji="1" lang="en-US" altLang="ja-JP" baseline="0" dirty="0" smtClean="0">
                          <a:latin typeface="UD デジタル 教科書体 NK-R" panose="02020400000000000000" pitchFamily="18" charset="-128"/>
                          <a:ea typeface="UD デジタル 教科書体 NK-R" panose="02020400000000000000" pitchFamily="18" charset="-128"/>
                        </a:rPr>
                        <a:t> b </a:t>
                      </a:r>
                      <a:r>
                        <a:rPr kumimoji="1" lang="ja-JP" altLang="en-US" baseline="0" dirty="0" smtClean="0">
                          <a:latin typeface="UD デジタル 教科書体 NK-R" panose="02020400000000000000" pitchFamily="18" charset="-128"/>
                          <a:ea typeface="UD デジタル 教科書体 NK-R" panose="02020400000000000000" pitchFamily="18" charset="-128"/>
                        </a:rPr>
                        <a:t>の値が等しくない</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extLst>
                  <a:ext uri="{0D108BD9-81ED-4DB2-BD59-A6C34878D82A}">
                    <a16:rowId xmlns:a16="http://schemas.microsoft.com/office/drawing/2014/main" val="10006"/>
                  </a:ext>
                </a:extLst>
              </a:tr>
              <a:tr h="571504">
                <a:tc>
                  <a:txBody>
                    <a:bodyPr/>
                    <a:lstStyle/>
                    <a:p>
                      <a:pPr algn="ctr"/>
                      <a:r>
                        <a:rPr kumimoji="1" lang="en-US" altLang="ja-JP" dirty="0" smtClean="0">
                          <a:latin typeface="UD デジタル 教科書体 NK-R" panose="02020400000000000000" pitchFamily="18" charset="-128"/>
                          <a:ea typeface="UD デジタル 教科書体 NK-R" panose="02020400000000000000" pitchFamily="18" charset="-128"/>
                        </a:rPr>
                        <a:t>===</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algn="ctr"/>
                      <a:r>
                        <a:rPr kumimoji="1" lang="en-US" altLang="ja-JP" dirty="0" smtClean="0">
                          <a:latin typeface="UD デジタル 教科書体 NK-R" panose="02020400000000000000" pitchFamily="18" charset="-128"/>
                          <a:ea typeface="UD デジタル 教科書体 NK-R" panose="02020400000000000000" pitchFamily="18" charset="-128"/>
                        </a:rPr>
                        <a:t>a </a:t>
                      </a:r>
                      <a:r>
                        <a:rPr kumimoji="1" lang="en-US" altLang="ja-JP" dirty="0" smtClean="0">
                          <a:latin typeface="UD デジタル 教科書体 NK-R" panose="02020400000000000000" pitchFamily="18" charset="-128"/>
                          <a:ea typeface="UD デジタル 教科書体 NK-R" panose="02020400000000000000" pitchFamily="18" charset="-128"/>
                        </a:rPr>
                        <a:t>=== </a:t>
                      </a:r>
                      <a:r>
                        <a:rPr kumimoji="1" lang="en-US" altLang="ja-JP" dirty="0" smtClean="0">
                          <a:latin typeface="UD デジタル 教科書体 NK-R" panose="02020400000000000000" pitchFamily="18" charset="-128"/>
                          <a:ea typeface="UD デジタル 教科書体 NK-R" panose="02020400000000000000" pitchFamily="18" charset="-128"/>
                        </a:rPr>
                        <a:t>b</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marL="1520825" indent="0" algn="l"/>
                      <a:r>
                        <a:rPr kumimoji="1" lang="en-US" altLang="ja-JP" dirty="0" smtClean="0">
                          <a:latin typeface="UD デジタル 教科書体 NK-R" panose="02020400000000000000" pitchFamily="18" charset="-128"/>
                          <a:ea typeface="UD デジタル 教科書体 NK-R" panose="02020400000000000000" pitchFamily="18" charset="-128"/>
                        </a:rPr>
                        <a:t>a </a:t>
                      </a:r>
                      <a:r>
                        <a:rPr kumimoji="1" lang="ja-JP" altLang="en-US" dirty="0" smtClean="0">
                          <a:latin typeface="UD デジタル 教科書体 NK-R" panose="02020400000000000000" pitchFamily="18" charset="-128"/>
                          <a:ea typeface="UD デジタル 教科書体 NK-R" panose="02020400000000000000" pitchFamily="18" charset="-128"/>
                        </a:rPr>
                        <a:t>と </a:t>
                      </a:r>
                      <a:r>
                        <a:rPr kumimoji="1" lang="en-US" altLang="ja-JP" dirty="0" smtClean="0">
                          <a:latin typeface="UD デジタル 教科書体 NK-R" panose="02020400000000000000" pitchFamily="18" charset="-128"/>
                          <a:ea typeface="UD デジタル 教科書体 NK-R" panose="02020400000000000000" pitchFamily="18" charset="-128"/>
                        </a:rPr>
                        <a:t>b </a:t>
                      </a:r>
                      <a:r>
                        <a:rPr kumimoji="1" lang="ja-JP" altLang="en-US" dirty="0" smtClean="0">
                          <a:latin typeface="UD デジタル 教科書体 NK-R" panose="02020400000000000000" pitchFamily="18" charset="-128"/>
                          <a:ea typeface="UD デジタル 教科書体 NK-R" panose="02020400000000000000" pitchFamily="18" charset="-128"/>
                        </a:rPr>
                        <a:t>の値が</a:t>
                      </a:r>
                      <a:r>
                        <a:rPr kumimoji="1" lang="ja-JP" altLang="en-US" dirty="0" smtClean="0">
                          <a:latin typeface="UD デジタル 教科書体 NK-R" panose="02020400000000000000" pitchFamily="18" charset="-128"/>
                          <a:ea typeface="UD デジタル 教科書体 NK-R" panose="02020400000000000000" pitchFamily="18" charset="-128"/>
                        </a:rPr>
                        <a:t>等しい</a:t>
                      </a:r>
                      <a:r>
                        <a:rPr kumimoji="1" lang="en-US" altLang="ja-JP" dirty="0" smtClean="0">
                          <a:latin typeface="UD デジタル 教科書体 NK-R" panose="02020400000000000000" pitchFamily="18" charset="-128"/>
                          <a:ea typeface="UD デジタル 教科書体 NK-R" panose="02020400000000000000" pitchFamily="18" charset="-128"/>
                        </a:rPr>
                        <a:t>(</a:t>
                      </a:r>
                      <a:r>
                        <a:rPr kumimoji="1" lang="ja-JP" altLang="en-US" dirty="0" smtClean="0">
                          <a:latin typeface="UD デジタル 教科書体 NK-R" panose="02020400000000000000" pitchFamily="18" charset="-128"/>
                          <a:ea typeface="UD デジタル 教科書体 NK-R" panose="02020400000000000000" pitchFamily="18" charset="-128"/>
                        </a:rPr>
                        <a:t>厳密</a:t>
                      </a:r>
                      <a:r>
                        <a:rPr kumimoji="1" lang="en-US" altLang="ja-JP" dirty="0" smtClean="0">
                          <a:latin typeface="UD デジタル 教科書体 NK-R" panose="02020400000000000000" pitchFamily="18" charset="-128"/>
                          <a:ea typeface="UD デジタル 教科書体 NK-R" panose="02020400000000000000" pitchFamily="18" charset="-128"/>
                        </a:rPr>
                        <a:t>)</a:t>
                      </a:r>
                      <a:r>
                        <a:rPr kumimoji="1" lang="ja-JP" altLang="en-US" dirty="0" smtClean="0">
                          <a:latin typeface="UD デジタル 教科書体 NK-R" panose="02020400000000000000" pitchFamily="18" charset="-128"/>
                          <a:ea typeface="UD デジタル 教科書体 NK-R" panose="02020400000000000000" pitchFamily="18" charset="-128"/>
                        </a:rPr>
                        <a:t>　　</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extLst>
                  <a:ext uri="{0D108BD9-81ED-4DB2-BD59-A6C34878D82A}">
                    <a16:rowId xmlns:a16="http://schemas.microsoft.com/office/drawing/2014/main" val="2300234658"/>
                  </a:ext>
                </a:extLst>
              </a:tr>
              <a:tr h="571504">
                <a:tc>
                  <a:txBody>
                    <a:bodyPr/>
                    <a:lstStyle/>
                    <a:p>
                      <a:pPr algn="ctr"/>
                      <a:r>
                        <a:rPr kumimoji="1" lang="en-US" altLang="ja-JP" dirty="0" smtClean="0">
                          <a:latin typeface="UD デジタル 教科書体 NK-R" panose="02020400000000000000" pitchFamily="18" charset="-128"/>
                          <a:ea typeface="UD デジタル 教科書体 NK-R" panose="02020400000000000000" pitchFamily="18" charset="-128"/>
                        </a:rPr>
                        <a:t>!==</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algn="ctr"/>
                      <a:r>
                        <a:rPr kumimoji="1" lang="en-US" altLang="ja-JP" dirty="0" smtClean="0">
                          <a:latin typeface="UD デジタル 教科書体 NK-R" panose="02020400000000000000" pitchFamily="18" charset="-128"/>
                          <a:ea typeface="UD デジタル 教科書体 NK-R" panose="02020400000000000000" pitchFamily="18" charset="-128"/>
                        </a:rPr>
                        <a:t>a </a:t>
                      </a:r>
                      <a:r>
                        <a:rPr kumimoji="1" lang="en-US" altLang="ja-JP" dirty="0" smtClean="0">
                          <a:latin typeface="UD デジタル 教科書体 NK-R" panose="02020400000000000000" pitchFamily="18" charset="-128"/>
                          <a:ea typeface="UD デジタル 教科書体 NK-R" panose="02020400000000000000" pitchFamily="18" charset="-128"/>
                        </a:rPr>
                        <a:t>!== </a:t>
                      </a:r>
                      <a:r>
                        <a:rPr kumimoji="1" lang="en-US" altLang="ja-JP" dirty="0" smtClean="0">
                          <a:latin typeface="UD デジタル 教科書体 NK-R" panose="02020400000000000000" pitchFamily="18" charset="-128"/>
                          <a:ea typeface="UD デジタル 教科書体 NK-R" panose="02020400000000000000" pitchFamily="18" charset="-128"/>
                        </a:rPr>
                        <a:t>b</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marL="0" indent="1520825" algn="l"/>
                      <a:r>
                        <a:rPr kumimoji="1" lang="en-US" altLang="ja-JP" dirty="0" smtClean="0">
                          <a:latin typeface="UD デジタル 教科書体 NK-R" panose="02020400000000000000" pitchFamily="18" charset="-128"/>
                          <a:ea typeface="UD デジタル 教科書体 NK-R" panose="02020400000000000000" pitchFamily="18" charset="-128"/>
                        </a:rPr>
                        <a:t>a </a:t>
                      </a:r>
                      <a:r>
                        <a:rPr kumimoji="1" lang="ja-JP" altLang="en-US" dirty="0" smtClean="0">
                          <a:latin typeface="UD デジタル 教科書体 NK-R" panose="02020400000000000000" pitchFamily="18" charset="-128"/>
                          <a:ea typeface="UD デジタル 教科書体 NK-R" panose="02020400000000000000" pitchFamily="18" charset="-128"/>
                        </a:rPr>
                        <a:t>と</a:t>
                      </a:r>
                      <a:r>
                        <a:rPr kumimoji="1" lang="en-US" altLang="ja-JP" baseline="0" dirty="0" smtClean="0">
                          <a:latin typeface="UD デジタル 教科書体 NK-R" panose="02020400000000000000" pitchFamily="18" charset="-128"/>
                          <a:ea typeface="UD デジタル 教科書体 NK-R" panose="02020400000000000000" pitchFamily="18" charset="-128"/>
                        </a:rPr>
                        <a:t> b </a:t>
                      </a:r>
                      <a:r>
                        <a:rPr kumimoji="1" lang="ja-JP" altLang="en-US" baseline="0" dirty="0" smtClean="0">
                          <a:latin typeface="UD デジタル 教科書体 NK-R" panose="02020400000000000000" pitchFamily="18" charset="-128"/>
                          <a:ea typeface="UD デジタル 教科書体 NK-R" panose="02020400000000000000" pitchFamily="18" charset="-128"/>
                        </a:rPr>
                        <a:t>の値が等しく</a:t>
                      </a:r>
                      <a:r>
                        <a:rPr kumimoji="1" lang="ja-JP" altLang="en-US" baseline="0" dirty="0" smtClean="0">
                          <a:latin typeface="UD デジタル 教科書体 NK-R" panose="02020400000000000000" pitchFamily="18" charset="-128"/>
                          <a:ea typeface="UD デジタル 教科書体 NK-R" panose="02020400000000000000" pitchFamily="18" charset="-128"/>
                        </a:rPr>
                        <a:t>ない</a:t>
                      </a:r>
                      <a:r>
                        <a:rPr kumimoji="1" lang="en-US" altLang="ja-JP" dirty="0" smtClean="0">
                          <a:latin typeface="UD デジタル 教科書体 NK-R" panose="02020400000000000000" pitchFamily="18" charset="-128"/>
                          <a:ea typeface="UD デジタル 教科書体 NK-R" panose="02020400000000000000" pitchFamily="18" charset="-128"/>
                        </a:rPr>
                        <a:t>(</a:t>
                      </a:r>
                      <a:r>
                        <a:rPr kumimoji="1" lang="ja-JP" altLang="en-US" dirty="0" smtClean="0">
                          <a:latin typeface="UD デジタル 教科書体 NK-R" panose="02020400000000000000" pitchFamily="18" charset="-128"/>
                          <a:ea typeface="UD デジタル 教科書体 NK-R" panose="02020400000000000000" pitchFamily="18" charset="-128"/>
                        </a:rPr>
                        <a:t>厳密</a:t>
                      </a:r>
                      <a:r>
                        <a:rPr kumimoji="1" lang="en-US" altLang="ja-JP" dirty="0" smtClean="0">
                          <a:latin typeface="UD デジタル 教科書体 NK-R" panose="02020400000000000000" pitchFamily="18" charset="-128"/>
                          <a:ea typeface="UD デジタル 教科書体 NK-R" panose="02020400000000000000" pitchFamily="18" charset="-128"/>
                        </a:rPr>
                        <a:t>)</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extLst>
                  <a:ext uri="{0D108BD9-81ED-4DB2-BD59-A6C34878D82A}">
                    <a16:rowId xmlns:a16="http://schemas.microsoft.com/office/drawing/2014/main" val="2020311577"/>
                  </a:ext>
                </a:extLst>
              </a:tr>
            </a:tbl>
          </a:graphicData>
        </a:graphic>
      </p:graphicFrame>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88</a:t>
            </a:fld>
            <a:endParaRPr kumimoji="1" lang="ja-JP" altLang="en-US"/>
          </a:p>
        </p:txBody>
      </p:sp>
    </p:spTree>
    <p:extLst>
      <p:ext uri="{BB962C8B-B14F-4D97-AF65-F5344CB8AC3E}">
        <p14:creationId xmlns:p14="http://schemas.microsoft.com/office/powerpoint/2010/main" val="236212001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条件式の値</a:t>
            </a:r>
            <a:endParaRPr kumimoji="1" lang="ja-JP" altLang="en-US" dirty="0"/>
          </a:p>
        </p:txBody>
      </p:sp>
      <p:sp>
        <p:nvSpPr>
          <p:cNvPr id="4" name="円/楕円 3"/>
          <p:cNvSpPr/>
          <p:nvPr/>
        </p:nvSpPr>
        <p:spPr>
          <a:xfrm>
            <a:off x="1738282" y="2214554"/>
            <a:ext cx="3578250" cy="3500462"/>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UD デジタル 教科書体 NK-R" panose="02020400000000000000" pitchFamily="18" charset="-128"/>
              <a:ea typeface="UD デジタル 教科書体 NK-R" panose="02020400000000000000" pitchFamily="18" charset="-128"/>
            </a:endParaRPr>
          </a:p>
        </p:txBody>
      </p:sp>
      <p:sp>
        <p:nvSpPr>
          <p:cNvPr id="5" name="正方形/長方形 4"/>
          <p:cNvSpPr/>
          <p:nvPr/>
        </p:nvSpPr>
        <p:spPr>
          <a:xfrm>
            <a:off x="2161618" y="3852336"/>
            <a:ext cx="648234" cy="64823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latin typeface="UD デジタル 教科書体 NK-R" panose="02020400000000000000" pitchFamily="18" charset="-128"/>
                <a:ea typeface="UD デジタル 教科書体 NK-R" panose="02020400000000000000" pitchFamily="18" charset="-128"/>
              </a:rPr>
              <a:t>a</a:t>
            </a:r>
            <a:endParaRPr lang="ja-JP" altLang="en-US" sz="3200"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6" name="正方形/長方形 5"/>
          <p:cNvSpPr/>
          <p:nvPr/>
        </p:nvSpPr>
        <p:spPr>
          <a:xfrm>
            <a:off x="4376196" y="3852336"/>
            <a:ext cx="648234" cy="64823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latin typeface="UD デジタル 教科書体 NK-R" panose="02020400000000000000" pitchFamily="18" charset="-128"/>
                <a:ea typeface="UD デジタル 教科書体 NK-R" panose="02020400000000000000" pitchFamily="18" charset="-128"/>
              </a:rPr>
              <a:t>b</a:t>
            </a:r>
            <a:endParaRPr lang="ja-JP" altLang="en-US" sz="2800"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7" name="テキスト ボックス 6"/>
          <p:cNvSpPr txBox="1"/>
          <p:nvPr/>
        </p:nvSpPr>
        <p:spPr>
          <a:xfrm>
            <a:off x="2628888" y="2446331"/>
            <a:ext cx="1751014" cy="646331"/>
          </a:xfrm>
          <a:prstGeom prst="rect">
            <a:avLst/>
          </a:prstGeom>
          <a:noFill/>
        </p:spPr>
        <p:txBody>
          <a:bodyPr wrap="square" rtlCol="0">
            <a:spAutoFit/>
          </a:bodyPr>
          <a:lstStyle/>
          <a:p>
            <a:pPr algn="ctr"/>
            <a:r>
              <a:rPr lang="ja-JP" altLang="en-US" sz="3600" dirty="0">
                <a:latin typeface="UD デジタル 教科書体 NK-R" panose="02020400000000000000" pitchFamily="18" charset="-128"/>
                <a:ea typeface="UD デジタル 教科書体 NK-R" panose="02020400000000000000" pitchFamily="18" charset="-128"/>
              </a:rPr>
              <a:t>条　　件</a:t>
            </a:r>
          </a:p>
        </p:txBody>
      </p:sp>
      <p:sp>
        <p:nvSpPr>
          <p:cNvPr id="8" name="テキスト ボックス 7"/>
          <p:cNvSpPr txBox="1"/>
          <p:nvPr/>
        </p:nvSpPr>
        <p:spPr>
          <a:xfrm>
            <a:off x="3018875" y="3728808"/>
            <a:ext cx="1101997" cy="923330"/>
          </a:xfrm>
          <a:prstGeom prst="rect">
            <a:avLst/>
          </a:prstGeom>
          <a:noFill/>
        </p:spPr>
        <p:txBody>
          <a:bodyPr wrap="square" rtlCol="0">
            <a:spAutoFit/>
          </a:bodyPr>
          <a:lstStyle/>
          <a:p>
            <a:pPr algn="ctr"/>
            <a:r>
              <a:rPr lang="en-US" altLang="ja-JP" sz="5400" dirty="0">
                <a:latin typeface="UD デジタル 教科書体 NK-R" panose="02020400000000000000" pitchFamily="18" charset="-128"/>
                <a:ea typeface="UD デジタル 教科書体 NK-R" panose="02020400000000000000" pitchFamily="18" charset="-128"/>
              </a:rPr>
              <a:t>&gt;</a:t>
            </a:r>
            <a:endParaRPr lang="ja-JP" altLang="en-US" sz="5400" dirty="0">
              <a:latin typeface="UD デジタル 教科書体 NK-R" panose="02020400000000000000" pitchFamily="18" charset="-128"/>
              <a:ea typeface="UD デジタル 教科書体 NK-R" panose="02020400000000000000" pitchFamily="18" charset="-128"/>
            </a:endParaRPr>
          </a:p>
        </p:txBody>
      </p:sp>
      <p:sp>
        <p:nvSpPr>
          <p:cNvPr id="10" name="テキスト ボックス 9"/>
          <p:cNvSpPr txBox="1"/>
          <p:nvPr/>
        </p:nvSpPr>
        <p:spPr>
          <a:xfrm>
            <a:off x="2309786" y="3500438"/>
            <a:ext cx="357190" cy="369332"/>
          </a:xfrm>
          <a:prstGeom prst="rect">
            <a:avLst/>
          </a:prstGeom>
          <a:noFill/>
        </p:spPr>
        <p:txBody>
          <a:bodyPr wrap="square" rtlCol="0">
            <a:spAutoFit/>
          </a:bodyPr>
          <a:lstStyle/>
          <a:p>
            <a:r>
              <a:rPr lang="ja-JP" altLang="en-US" b="1" dirty="0">
                <a:latin typeface="UD デジタル 教科書体 NK-R" panose="02020400000000000000" pitchFamily="18" charset="-128"/>
                <a:ea typeface="UD デジタル 教科書体 NK-R" panose="02020400000000000000" pitchFamily="18" charset="-128"/>
              </a:rPr>
              <a:t>値</a:t>
            </a:r>
          </a:p>
        </p:txBody>
      </p:sp>
      <p:sp>
        <p:nvSpPr>
          <p:cNvPr id="11" name="テキスト ボックス 10"/>
          <p:cNvSpPr txBox="1"/>
          <p:nvPr/>
        </p:nvSpPr>
        <p:spPr>
          <a:xfrm>
            <a:off x="4524364" y="3500438"/>
            <a:ext cx="357190" cy="369332"/>
          </a:xfrm>
          <a:prstGeom prst="rect">
            <a:avLst/>
          </a:prstGeom>
          <a:noFill/>
        </p:spPr>
        <p:txBody>
          <a:bodyPr wrap="square" rtlCol="0">
            <a:spAutoFit/>
          </a:bodyPr>
          <a:lstStyle/>
          <a:p>
            <a:r>
              <a:rPr lang="ja-JP" altLang="en-US" b="1" dirty="0">
                <a:latin typeface="UD デジタル 教科書体 NK-R" panose="02020400000000000000" pitchFamily="18" charset="-128"/>
                <a:ea typeface="UD デジタル 教科書体 NK-R" panose="02020400000000000000" pitchFamily="18" charset="-128"/>
              </a:rPr>
              <a:t>値</a:t>
            </a:r>
          </a:p>
        </p:txBody>
      </p:sp>
      <p:sp>
        <p:nvSpPr>
          <p:cNvPr id="13" name="テキスト ボックス 12"/>
          <p:cNvSpPr txBox="1"/>
          <p:nvPr/>
        </p:nvSpPr>
        <p:spPr>
          <a:xfrm>
            <a:off x="2881290" y="3500438"/>
            <a:ext cx="1428760" cy="369332"/>
          </a:xfrm>
          <a:prstGeom prst="rect">
            <a:avLst/>
          </a:prstGeom>
          <a:noFill/>
        </p:spPr>
        <p:txBody>
          <a:bodyPr wrap="square" rtlCol="0">
            <a:spAutoFit/>
          </a:bodyPr>
          <a:lstStyle/>
          <a:p>
            <a:r>
              <a:rPr lang="ja-JP" altLang="en-US" b="1" dirty="0">
                <a:latin typeface="UD デジタル 教科書体 NK-R" panose="02020400000000000000" pitchFamily="18" charset="-128"/>
                <a:ea typeface="UD デジタル 教科書体 NK-R" panose="02020400000000000000" pitchFamily="18" charset="-128"/>
              </a:rPr>
              <a:t>関係演算子</a:t>
            </a:r>
          </a:p>
        </p:txBody>
      </p:sp>
      <p:cxnSp>
        <p:nvCxnSpPr>
          <p:cNvPr id="15" name="カギ線コネクタ 14"/>
          <p:cNvCxnSpPr>
            <a:stCxn id="4" idx="6"/>
            <a:endCxn id="18" idx="1"/>
          </p:cNvCxnSpPr>
          <p:nvPr/>
        </p:nvCxnSpPr>
        <p:spPr>
          <a:xfrm flipV="1">
            <a:off x="5316532" y="3105836"/>
            <a:ext cx="1958195" cy="858949"/>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7274727" y="2782670"/>
            <a:ext cx="1357322" cy="646331"/>
          </a:xfrm>
          <a:prstGeom prst="rect">
            <a:avLst/>
          </a:prstGeom>
          <a:noFill/>
        </p:spPr>
        <p:txBody>
          <a:bodyPr wrap="square" rtlCol="0">
            <a:spAutoFit/>
          </a:bodyPr>
          <a:lstStyle/>
          <a:p>
            <a:r>
              <a:rPr lang="en-US" altLang="ja-JP" sz="3600" dirty="0">
                <a:solidFill>
                  <a:schemeClr val="accent1">
                    <a:lumMod val="50000"/>
                  </a:schemeClr>
                </a:solidFill>
                <a:latin typeface="UD デジタル 教科書体 NK-R" panose="02020400000000000000" pitchFamily="18" charset="-128"/>
                <a:ea typeface="UD デジタル 教科書体 NK-R" panose="02020400000000000000" pitchFamily="18" charset="-128"/>
              </a:rPr>
              <a:t>True</a:t>
            </a:r>
            <a:endParaRPr lang="ja-JP" altLang="en-US" sz="3600" dirty="0">
              <a:solidFill>
                <a:schemeClr val="accent1">
                  <a:lumMod val="50000"/>
                </a:schemeClr>
              </a:solidFill>
              <a:latin typeface="UD デジタル 教科書体 NK-R" panose="02020400000000000000" pitchFamily="18" charset="-128"/>
              <a:ea typeface="UD デジタル 教科書体 NK-R" panose="02020400000000000000" pitchFamily="18" charset="-128"/>
            </a:endParaRPr>
          </a:p>
        </p:txBody>
      </p:sp>
      <p:sp>
        <p:nvSpPr>
          <p:cNvPr id="20" name="テキスト ボックス 19"/>
          <p:cNvSpPr txBox="1"/>
          <p:nvPr/>
        </p:nvSpPr>
        <p:spPr>
          <a:xfrm>
            <a:off x="7274726" y="4497182"/>
            <a:ext cx="1458129" cy="646331"/>
          </a:xfrm>
          <a:prstGeom prst="rect">
            <a:avLst/>
          </a:prstGeom>
          <a:noFill/>
        </p:spPr>
        <p:txBody>
          <a:bodyPr wrap="square" rtlCol="0">
            <a:spAutoFit/>
          </a:bodyPr>
          <a:lstStyle/>
          <a:p>
            <a:r>
              <a:rPr lang="en-US" altLang="ja-JP" sz="3600" dirty="0" smtClean="0">
                <a:solidFill>
                  <a:srgbClr val="FF0000"/>
                </a:solidFill>
                <a:latin typeface="UD デジタル 教科書体 NK-R" panose="02020400000000000000" pitchFamily="18" charset="-128"/>
                <a:ea typeface="UD デジタル 教科書体 NK-R" panose="02020400000000000000" pitchFamily="18" charset="-128"/>
              </a:rPr>
              <a:t>False</a:t>
            </a:r>
            <a:endParaRPr lang="ja-JP" altLang="en-US" sz="3600" dirty="0">
              <a:solidFill>
                <a:srgbClr val="FF0000"/>
              </a:solidFill>
              <a:latin typeface="UD デジタル 教科書体 NK-R" panose="02020400000000000000" pitchFamily="18" charset="-128"/>
              <a:ea typeface="UD デジタル 教科書体 NK-R" panose="02020400000000000000" pitchFamily="18" charset="-128"/>
            </a:endParaRPr>
          </a:p>
        </p:txBody>
      </p:sp>
      <p:cxnSp>
        <p:nvCxnSpPr>
          <p:cNvPr id="27" name="カギ線コネクタ 26"/>
          <p:cNvCxnSpPr>
            <a:stCxn id="4" idx="6"/>
            <a:endCxn id="20" idx="1"/>
          </p:cNvCxnSpPr>
          <p:nvPr/>
        </p:nvCxnSpPr>
        <p:spPr>
          <a:xfrm>
            <a:off x="5316532" y="3964785"/>
            <a:ext cx="1958194" cy="85556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2" name="テキスト ボックス 51"/>
          <p:cNvSpPr txBox="1"/>
          <p:nvPr/>
        </p:nvSpPr>
        <p:spPr>
          <a:xfrm>
            <a:off x="9024958" y="4643447"/>
            <a:ext cx="357190" cy="461665"/>
          </a:xfrm>
          <a:prstGeom prst="rect">
            <a:avLst/>
          </a:prstGeom>
          <a:noFill/>
        </p:spPr>
        <p:txBody>
          <a:bodyPr wrap="square" rtlCol="0">
            <a:spAutoFit/>
          </a:bodyPr>
          <a:lstStyle/>
          <a:p>
            <a:r>
              <a:rPr lang="en-US" altLang="ja-JP" sz="2400" dirty="0">
                <a:latin typeface="UD デジタル 教科書体 NK-R" panose="02020400000000000000" pitchFamily="18" charset="-128"/>
                <a:ea typeface="UD デジタル 教科書体 NK-R" panose="02020400000000000000" pitchFamily="18" charset="-128"/>
              </a:rPr>
              <a:t>0</a:t>
            </a:r>
            <a:endParaRPr lang="ja-JP" altLang="en-US" sz="2400" dirty="0">
              <a:latin typeface="UD デジタル 教科書体 NK-R" panose="02020400000000000000" pitchFamily="18" charset="-128"/>
              <a:ea typeface="UD デジタル 教科書体 NK-R" panose="02020400000000000000" pitchFamily="18" charset="-128"/>
            </a:endParaRPr>
          </a:p>
        </p:txBody>
      </p:sp>
      <p:sp>
        <p:nvSpPr>
          <p:cNvPr id="53" name="テキスト ボックス 52"/>
          <p:cNvSpPr txBox="1"/>
          <p:nvPr/>
        </p:nvSpPr>
        <p:spPr>
          <a:xfrm>
            <a:off x="8524892" y="2895898"/>
            <a:ext cx="1751222" cy="461665"/>
          </a:xfrm>
          <a:prstGeom prst="rect">
            <a:avLst/>
          </a:prstGeom>
          <a:noFill/>
        </p:spPr>
        <p:txBody>
          <a:bodyPr wrap="square" rtlCol="0">
            <a:spAutoFit/>
          </a:bodyPr>
          <a:lstStyle/>
          <a:p>
            <a:r>
              <a:rPr lang="ja-JP" altLang="en-US" sz="2400" dirty="0">
                <a:solidFill>
                  <a:schemeClr val="accent1">
                    <a:lumMod val="50000"/>
                  </a:schemeClr>
                </a:solidFill>
                <a:latin typeface="UD デジタル 教科書体 NK-R" panose="02020400000000000000" pitchFamily="18" charset="-128"/>
                <a:ea typeface="UD デジタル 教科書体 NK-R" panose="02020400000000000000" pitchFamily="18" charset="-128"/>
              </a:rPr>
              <a:t>  </a:t>
            </a:r>
            <a:r>
              <a:rPr lang="en-US" altLang="ja-JP" sz="2400" dirty="0">
                <a:solidFill>
                  <a:schemeClr val="accent1">
                    <a:lumMod val="50000"/>
                  </a:schemeClr>
                </a:solidFill>
                <a:latin typeface="UD デジタル 教科書体 NK-R" panose="02020400000000000000" pitchFamily="18" charset="-128"/>
                <a:ea typeface="UD デジタル 教科書体 NK-R" panose="02020400000000000000" pitchFamily="18" charset="-128"/>
              </a:rPr>
              <a:t>(0</a:t>
            </a:r>
            <a:r>
              <a:rPr lang="ja-JP" altLang="en-US" sz="2400" dirty="0">
                <a:solidFill>
                  <a:schemeClr val="accent1">
                    <a:lumMod val="50000"/>
                  </a:schemeClr>
                </a:solidFill>
                <a:latin typeface="UD デジタル 教科書体 NK-R" panose="02020400000000000000" pitchFamily="18" charset="-128"/>
                <a:ea typeface="UD デジタル 教科書体 NK-R" panose="02020400000000000000" pitchFamily="18" charset="-128"/>
              </a:rPr>
              <a:t>以外</a:t>
            </a:r>
            <a:r>
              <a:rPr lang="en-US" altLang="ja-JP" sz="2400" dirty="0">
                <a:solidFill>
                  <a:schemeClr val="accent1">
                    <a:lumMod val="50000"/>
                  </a:schemeClr>
                </a:solidFill>
                <a:latin typeface="UD デジタル 教科書体 NK-R" panose="02020400000000000000" pitchFamily="18" charset="-128"/>
                <a:ea typeface="UD デジタル 教科書体 NK-R" panose="02020400000000000000" pitchFamily="18" charset="-128"/>
              </a:rPr>
              <a:t>)</a:t>
            </a:r>
            <a:endParaRPr lang="ja-JP" altLang="en-US" sz="2400" dirty="0">
              <a:solidFill>
                <a:schemeClr val="accent1">
                  <a:lumMod val="50000"/>
                </a:schemeClr>
              </a:solidFill>
              <a:latin typeface="UD デジタル 教科書体 NK-R" panose="02020400000000000000" pitchFamily="18" charset="-128"/>
              <a:ea typeface="UD デジタル 教科書体 NK-R" panose="02020400000000000000" pitchFamily="18" charset="-128"/>
            </a:endParaRPr>
          </a:p>
        </p:txBody>
      </p:sp>
      <p:sp>
        <p:nvSpPr>
          <p:cNvPr id="54" name="テキスト ボックス 53"/>
          <p:cNvSpPr txBox="1"/>
          <p:nvPr/>
        </p:nvSpPr>
        <p:spPr>
          <a:xfrm>
            <a:off x="5595934" y="2500307"/>
            <a:ext cx="1714512" cy="646331"/>
          </a:xfrm>
          <a:prstGeom prst="rect">
            <a:avLst/>
          </a:prstGeom>
          <a:noFill/>
        </p:spPr>
        <p:txBody>
          <a:bodyPr wrap="square" rtlCol="0">
            <a:spAutoFit/>
          </a:bodyPr>
          <a:lstStyle/>
          <a:p>
            <a:r>
              <a:rPr lang="ja-JP" altLang="en-US" dirty="0">
                <a:latin typeface="UD デジタル 教科書体 NK-R" panose="02020400000000000000" pitchFamily="18" charset="-128"/>
                <a:ea typeface="UD デジタル 教科書体 NK-R" panose="02020400000000000000" pitchFamily="18" charset="-128"/>
              </a:rPr>
              <a:t>条件式を満たしている</a:t>
            </a:r>
          </a:p>
        </p:txBody>
      </p:sp>
      <p:sp>
        <p:nvSpPr>
          <p:cNvPr id="55" name="テキスト ボックス 54"/>
          <p:cNvSpPr txBox="1"/>
          <p:nvPr/>
        </p:nvSpPr>
        <p:spPr>
          <a:xfrm>
            <a:off x="5667372" y="5000637"/>
            <a:ext cx="1714512" cy="646331"/>
          </a:xfrm>
          <a:prstGeom prst="rect">
            <a:avLst/>
          </a:prstGeom>
          <a:noFill/>
        </p:spPr>
        <p:txBody>
          <a:bodyPr wrap="square" rtlCol="0">
            <a:spAutoFit/>
          </a:bodyPr>
          <a:lstStyle/>
          <a:p>
            <a:r>
              <a:rPr lang="ja-JP" altLang="en-US" dirty="0">
                <a:latin typeface="UD デジタル 教科書体 NK-R" panose="02020400000000000000" pitchFamily="18" charset="-128"/>
                <a:ea typeface="UD デジタル 教科書体 NK-R" panose="02020400000000000000" pitchFamily="18" charset="-128"/>
              </a:rPr>
              <a:t>条件式を満たしていない</a:t>
            </a:r>
          </a:p>
        </p:txBody>
      </p:sp>
      <p:sp>
        <p:nvSpPr>
          <p:cNvPr id="19" name="テキスト ボックス 18"/>
          <p:cNvSpPr txBox="1"/>
          <p:nvPr/>
        </p:nvSpPr>
        <p:spPr>
          <a:xfrm>
            <a:off x="8989239" y="2500306"/>
            <a:ext cx="357190" cy="369332"/>
          </a:xfrm>
          <a:prstGeom prst="rect">
            <a:avLst/>
          </a:prstGeom>
          <a:noFill/>
        </p:spPr>
        <p:txBody>
          <a:bodyPr wrap="square" rtlCol="0">
            <a:spAutoFit/>
          </a:bodyPr>
          <a:lstStyle/>
          <a:p>
            <a:r>
              <a:rPr lang="ja-JP" altLang="en-US" b="1" dirty="0">
                <a:latin typeface="UD デジタル 教科書体 NK-R" panose="02020400000000000000" pitchFamily="18" charset="-128"/>
                <a:ea typeface="UD デジタル 教科書体 NK-R" panose="02020400000000000000" pitchFamily="18" charset="-128"/>
              </a:rPr>
              <a:t>値</a:t>
            </a:r>
          </a:p>
        </p:txBody>
      </p:sp>
      <p:sp>
        <p:nvSpPr>
          <p:cNvPr id="21" name="テキスト ボックス 20"/>
          <p:cNvSpPr txBox="1"/>
          <p:nvPr/>
        </p:nvSpPr>
        <p:spPr>
          <a:xfrm>
            <a:off x="8989239" y="4286256"/>
            <a:ext cx="357190" cy="369332"/>
          </a:xfrm>
          <a:prstGeom prst="rect">
            <a:avLst/>
          </a:prstGeom>
          <a:noFill/>
        </p:spPr>
        <p:txBody>
          <a:bodyPr wrap="square" rtlCol="0">
            <a:spAutoFit/>
          </a:bodyPr>
          <a:lstStyle/>
          <a:p>
            <a:r>
              <a:rPr lang="ja-JP" altLang="en-US" b="1" dirty="0">
                <a:latin typeface="UD デジタル 教科書体 NK-R" panose="02020400000000000000" pitchFamily="18" charset="-128"/>
                <a:ea typeface="UD デジタル 教科書体 NK-R" panose="02020400000000000000" pitchFamily="18" charset="-128"/>
              </a:rPr>
              <a:t>値</a:t>
            </a:r>
          </a:p>
        </p:txBody>
      </p:sp>
      <p:sp>
        <p:nvSpPr>
          <p:cNvPr id="3" name="スライド番号プレースホルダー 2"/>
          <p:cNvSpPr>
            <a:spLocks noGrp="1"/>
          </p:cNvSpPr>
          <p:nvPr>
            <p:ph type="sldNum" sz="quarter" idx="12"/>
          </p:nvPr>
        </p:nvSpPr>
        <p:spPr/>
        <p:txBody>
          <a:bodyPr/>
          <a:lstStyle/>
          <a:p>
            <a:fld id="{DDAA87E6-26F4-4CAD-96E5-E55ED5D15559}" type="slidenum">
              <a:rPr kumimoji="1" lang="ja-JP" altLang="en-US" smtClean="0"/>
              <a:t>89</a:t>
            </a:fld>
            <a:endParaRPr kumimoji="1" lang="ja-JP" altLang="en-US"/>
          </a:p>
        </p:txBody>
      </p:sp>
    </p:spTree>
    <p:extLst>
      <p:ext uri="{BB962C8B-B14F-4D97-AF65-F5344CB8AC3E}">
        <p14:creationId xmlns:p14="http://schemas.microsoft.com/office/powerpoint/2010/main" val="4818920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3E2CA6-4259-1DFA-F44E-643563F7441F}"/>
              </a:ext>
            </a:extLst>
          </p:cNvPr>
          <p:cNvSpPr>
            <a:spLocks noGrp="1"/>
          </p:cNvSpPr>
          <p:nvPr>
            <p:ph type="title"/>
          </p:nvPr>
        </p:nvSpPr>
        <p:spPr/>
        <p:txBody>
          <a:bodyPr/>
          <a:lstStyle/>
          <a:p>
            <a:r>
              <a:rPr lang="ja-JP" altLang="en-US" dirty="0" smtClean="0">
                <a:latin typeface="UD デジタル 教科書体 NK-R" panose="02020400000000000000" pitchFamily="18" charset="-128"/>
              </a:rPr>
              <a:t>工場内</a:t>
            </a:r>
            <a:r>
              <a:rPr lang="en-US" altLang="ja-JP" dirty="0" err="1" smtClean="0">
                <a:latin typeface="UD デジタル 教科書体 NK-R" panose="02020400000000000000" pitchFamily="18" charset="-128"/>
              </a:rPr>
              <a:t>IoT</a:t>
            </a:r>
            <a:r>
              <a:rPr kumimoji="1" lang="ja-JP" altLang="en-US" dirty="0" smtClean="0">
                <a:latin typeface="UD デジタル 教科書体 NK-R" panose="02020400000000000000" pitchFamily="18" charset="-128"/>
              </a:rPr>
              <a:t>モデル</a:t>
            </a:r>
            <a:endParaRPr kumimoji="1" lang="ja-JP" altLang="en-US" dirty="0">
              <a:latin typeface="UD デジタル 教科書体 NK-R" panose="02020400000000000000" pitchFamily="18" charset="-128"/>
            </a:endParaRPr>
          </a:p>
        </p:txBody>
      </p:sp>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latin typeface="UD デジタル 教科書体 NK-R" panose="02020400000000000000" pitchFamily="18" charset="-128"/>
              </a:rPr>
              <a:t>9</a:t>
            </a:fld>
            <a:endParaRPr kumimoji="1" lang="ja-JP" altLang="en-US">
              <a:latin typeface="UD デジタル 教科書体 NK-R" panose="02020400000000000000" pitchFamily="18" charset="-128"/>
            </a:endParaRPr>
          </a:p>
        </p:txBody>
      </p:sp>
      <p:grpSp>
        <p:nvGrpSpPr>
          <p:cNvPr id="36" name="グループ化 35"/>
          <p:cNvGrpSpPr/>
          <p:nvPr/>
        </p:nvGrpSpPr>
        <p:grpSpPr>
          <a:xfrm>
            <a:off x="328370" y="1340109"/>
            <a:ext cx="11535260" cy="2964893"/>
            <a:chOff x="340225" y="2016384"/>
            <a:chExt cx="11535260" cy="2964893"/>
          </a:xfrm>
        </p:grpSpPr>
        <p:sp>
          <p:nvSpPr>
            <p:cNvPr id="6" name="四角形: 角を丸くする 5">
              <a:extLst>
                <a:ext uri="{FF2B5EF4-FFF2-40B4-BE49-F238E27FC236}">
                  <a16:creationId xmlns:a16="http://schemas.microsoft.com/office/drawing/2014/main" id="{5CA1ADD9-5ED4-9B2D-AB81-3F3E12057B94}"/>
                </a:ext>
              </a:extLst>
            </p:cNvPr>
            <p:cNvSpPr/>
            <p:nvPr/>
          </p:nvSpPr>
          <p:spPr>
            <a:xfrm>
              <a:off x="340225" y="2574627"/>
              <a:ext cx="11292975" cy="2406650"/>
            </a:xfrm>
            <a:prstGeom prst="roundRect">
              <a:avLst>
                <a:gd name="adj" fmla="val 5140"/>
              </a:avLst>
            </a:prstGeom>
            <a:solidFill>
              <a:srgbClr val="99CCFF">
                <a:alpha val="58039"/>
              </a:srgbClr>
            </a:solidFill>
          </p:spPr>
          <p:style>
            <a:lnRef idx="1">
              <a:schemeClr val="accent2"/>
            </a:lnRef>
            <a:fillRef idx="2">
              <a:schemeClr val="accent2"/>
            </a:fillRef>
            <a:effectRef idx="1">
              <a:schemeClr val="accent2"/>
            </a:effectRef>
            <a:fontRef idx="minor">
              <a:schemeClr val="dk1"/>
            </a:fontRef>
          </p:style>
          <p:txBody>
            <a:bodyPr rtlCol="0" anchor="b"/>
            <a:lstStyle/>
            <a:p>
              <a:pPr algn="ctr"/>
              <a:r>
                <a:rPr kumimoji="1" lang="ja-JP" altLang="en-US" dirty="0" smtClean="0">
                  <a:latin typeface="UD デジタル 教科書体 NK-R" panose="02020400000000000000" pitchFamily="18" charset="-128"/>
                  <a:ea typeface="UD デジタル 教科書体 NK-R" panose="02020400000000000000" pitchFamily="18" charset="-128"/>
                </a:rPr>
                <a:t>ローカルネットワーク</a:t>
              </a:r>
              <a:r>
                <a:rPr kumimoji="1" lang="en-US" altLang="ja-JP" dirty="0" smtClean="0">
                  <a:latin typeface="UD デジタル 教科書体 NK-R" panose="02020400000000000000" pitchFamily="18" charset="-128"/>
                  <a:ea typeface="UD デジタル 教科書体 NK-R" panose="02020400000000000000" pitchFamily="18" charset="-128"/>
                </a:rPr>
                <a:t>(</a:t>
              </a:r>
              <a:r>
                <a:rPr kumimoji="1" lang="ja-JP" altLang="en-US" dirty="0" smtClean="0">
                  <a:latin typeface="UD デジタル 教科書体 NK-R" panose="02020400000000000000" pitchFamily="18" charset="-128"/>
                  <a:ea typeface="UD デジタル 教科書体 NK-R" panose="02020400000000000000" pitchFamily="18" charset="-128"/>
                </a:rPr>
                <a:t>工場内</a:t>
              </a:r>
              <a:r>
                <a:rPr kumimoji="1" lang="en-US" altLang="ja-JP" dirty="0" smtClean="0">
                  <a:latin typeface="UD デジタル 教科書体 NK-R" panose="02020400000000000000" pitchFamily="18" charset="-128"/>
                  <a:ea typeface="UD デジタル 教科書体 NK-R" panose="02020400000000000000" pitchFamily="18" charset="-128"/>
                </a:rPr>
                <a:t>)</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12" name="テキスト ボックス 11">
              <a:extLst>
                <a:ext uri="{FF2B5EF4-FFF2-40B4-BE49-F238E27FC236}">
                  <a16:creationId xmlns:a16="http://schemas.microsoft.com/office/drawing/2014/main" id="{1A0803F6-36F0-E002-2EA7-37F273626E97}"/>
                </a:ext>
              </a:extLst>
            </p:cNvPr>
            <p:cNvSpPr txBox="1"/>
            <p:nvPr/>
          </p:nvSpPr>
          <p:spPr>
            <a:xfrm>
              <a:off x="6596071" y="2193441"/>
              <a:ext cx="1257075" cy="369332"/>
            </a:xfrm>
            <a:prstGeom prst="rect">
              <a:avLst/>
            </a:prstGeom>
            <a:noFill/>
          </p:spPr>
          <p:txBody>
            <a:bodyPr wrap="none" rtlCol="0">
              <a:spAutoFit/>
            </a:bodyPr>
            <a:lstStyle/>
            <a:p>
              <a:r>
                <a:rPr lang="en-US" altLang="ja-JP" dirty="0">
                  <a:latin typeface="UD デジタル 教科書体 NK-R" panose="02020400000000000000" pitchFamily="18" charset="-128"/>
                  <a:ea typeface="UD デジタル 教科書体 NK-R" panose="02020400000000000000" pitchFamily="18" charset="-128"/>
                </a:rPr>
                <a:t>Web</a:t>
              </a:r>
              <a:r>
                <a:rPr lang="ja-JP" altLang="en-US" dirty="0">
                  <a:latin typeface="UD デジタル 教科書体 NK-R" panose="02020400000000000000" pitchFamily="18" charset="-128"/>
                  <a:ea typeface="UD デジタル 教科書体 NK-R" panose="02020400000000000000" pitchFamily="18" charset="-128"/>
                </a:rPr>
                <a:t>アプリ</a:t>
              </a:r>
              <a:endParaRPr kumimoji="1" lang="en-US" altLang="ja-JP" dirty="0">
                <a:latin typeface="UD デジタル 教科書体 NK-R" panose="02020400000000000000" pitchFamily="18" charset="-128"/>
                <a:ea typeface="UD デジタル 教科書体 NK-R" panose="02020400000000000000" pitchFamily="18" charset="-128"/>
              </a:endParaRPr>
            </a:p>
          </p:txBody>
        </p:sp>
        <p:pic>
          <p:nvPicPr>
            <p:cNvPr id="23" name="グラフィックス 22">
              <a:extLst>
                <a:ext uri="{FF2B5EF4-FFF2-40B4-BE49-F238E27FC236}">
                  <a16:creationId xmlns:a16="http://schemas.microsoft.com/office/drawing/2014/main" id="{871C3CB4-7DCA-DBDB-D301-F3471FDEDD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6697835" y="3176014"/>
              <a:ext cx="1053549" cy="1053549"/>
            </a:xfrm>
            <a:prstGeom prst="rect">
              <a:avLst/>
            </a:prstGeom>
          </p:spPr>
        </p:pic>
        <p:cxnSp>
          <p:nvCxnSpPr>
            <p:cNvPr id="35" name="直線コネクタ 34"/>
            <p:cNvCxnSpPr/>
            <p:nvPr/>
          </p:nvCxnSpPr>
          <p:spPr>
            <a:xfrm>
              <a:off x="3500299" y="3752191"/>
              <a:ext cx="1454152" cy="807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Rectangle 36">
              <a:extLst>
                <a:ext uri="{FF2B5EF4-FFF2-40B4-BE49-F238E27FC236}">
                  <a16:creationId xmlns:a16="http://schemas.microsoft.com/office/drawing/2014/main" id="{9B27DC98-D1BF-2FCB-689F-EB2D67CA9F1E}"/>
                </a:ext>
              </a:extLst>
            </p:cNvPr>
            <p:cNvSpPr>
              <a:spLocks noChangeAspect="1"/>
            </p:cNvSpPr>
            <p:nvPr/>
          </p:nvSpPr>
          <p:spPr>
            <a:xfrm>
              <a:off x="693503" y="2792331"/>
              <a:ext cx="855533" cy="575591"/>
            </a:xfrm>
            <a:custGeom>
              <a:avLst/>
              <a:gdLst/>
              <a:ahLst/>
              <a:cxnLst/>
              <a:rect l="l" t="t" r="r" b="b"/>
              <a:pathLst>
                <a:path w="3706697" h="2493818">
                  <a:moveTo>
                    <a:pt x="155892" y="2268472"/>
                  </a:moveTo>
                  <a:cubicBezTo>
                    <a:pt x="115912" y="2268472"/>
                    <a:pt x="83502" y="2300882"/>
                    <a:pt x="83502" y="2340862"/>
                  </a:cubicBezTo>
                  <a:cubicBezTo>
                    <a:pt x="83502" y="2380842"/>
                    <a:pt x="115912" y="2413252"/>
                    <a:pt x="155892" y="2413252"/>
                  </a:cubicBezTo>
                  <a:cubicBezTo>
                    <a:pt x="195872" y="2413252"/>
                    <a:pt x="228282" y="2380842"/>
                    <a:pt x="228282" y="2340862"/>
                  </a:cubicBezTo>
                  <a:cubicBezTo>
                    <a:pt x="228282" y="2300882"/>
                    <a:pt x="195872" y="2268472"/>
                    <a:pt x="155892" y="2268472"/>
                  </a:cubicBezTo>
                  <a:close/>
                  <a:moveTo>
                    <a:pt x="3356494" y="2165602"/>
                  </a:moveTo>
                  <a:cubicBezTo>
                    <a:pt x="3322827" y="2165602"/>
                    <a:pt x="3295534" y="2192895"/>
                    <a:pt x="3295534" y="2226562"/>
                  </a:cubicBezTo>
                  <a:cubicBezTo>
                    <a:pt x="3295534" y="2260229"/>
                    <a:pt x="3322827" y="2287522"/>
                    <a:pt x="3356494" y="2287522"/>
                  </a:cubicBezTo>
                  <a:cubicBezTo>
                    <a:pt x="3390161" y="2287522"/>
                    <a:pt x="3417454" y="2260229"/>
                    <a:pt x="3417454" y="2226562"/>
                  </a:cubicBezTo>
                  <a:cubicBezTo>
                    <a:pt x="3417454" y="2192895"/>
                    <a:pt x="3390161" y="2165602"/>
                    <a:pt x="3356494" y="2165602"/>
                  </a:cubicBezTo>
                  <a:close/>
                  <a:moveTo>
                    <a:pt x="3356494" y="1839052"/>
                  </a:moveTo>
                  <a:cubicBezTo>
                    <a:pt x="3322827" y="1839052"/>
                    <a:pt x="3295534" y="1866345"/>
                    <a:pt x="3295534" y="1900012"/>
                  </a:cubicBezTo>
                  <a:cubicBezTo>
                    <a:pt x="3295534" y="1933679"/>
                    <a:pt x="3322827" y="1960972"/>
                    <a:pt x="3356494" y="1960972"/>
                  </a:cubicBezTo>
                  <a:cubicBezTo>
                    <a:pt x="3390161" y="1960972"/>
                    <a:pt x="3417454" y="1933679"/>
                    <a:pt x="3417454" y="1900012"/>
                  </a:cubicBezTo>
                  <a:cubicBezTo>
                    <a:pt x="3417454" y="1866345"/>
                    <a:pt x="3390161" y="1839052"/>
                    <a:pt x="3356494" y="1839052"/>
                  </a:cubicBezTo>
                  <a:close/>
                  <a:moveTo>
                    <a:pt x="2278433" y="1696107"/>
                  </a:moveTo>
                  <a:cubicBezTo>
                    <a:pt x="2250873" y="1696107"/>
                    <a:pt x="2228533" y="1718448"/>
                    <a:pt x="2228532" y="1746008"/>
                  </a:cubicBezTo>
                  <a:cubicBezTo>
                    <a:pt x="2228533" y="1773567"/>
                    <a:pt x="2250873" y="1795908"/>
                    <a:pt x="2278433" y="1795908"/>
                  </a:cubicBezTo>
                  <a:lnTo>
                    <a:pt x="2299015" y="1795908"/>
                  </a:lnTo>
                  <a:cubicBezTo>
                    <a:pt x="2299015" y="1829752"/>
                    <a:pt x="2299015" y="1863595"/>
                    <a:pt x="2299015" y="1897439"/>
                  </a:cubicBezTo>
                  <a:cubicBezTo>
                    <a:pt x="2299015" y="1910064"/>
                    <a:pt x="2309250" y="1920299"/>
                    <a:pt x="2321875" y="1920299"/>
                  </a:cubicBezTo>
                  <a:lnTo>
                    <a:pt x="2321874" y="1920298"/>
                  </a:lnTo>
                  <a:cubicBezTo>
                    <a:pt x="2334499" y="1920298"/>
                    <a:pt x="2344734" y="1910063"/>
                    <a:pt x="2344734" y="1897438"/>
                  </a:cubicBezTo>
                  <a:lnTo>
                    <a:pt x="2344734" y="1795908"/>
                  </a:lnTo>
                  <a:lnTo>
                    <a:pt x="2562540" y="1795909"/>
                  </a:lnTo>
                  <a:cubicBezTo>
                    <a:pt x="2562540" y="1829752"/>
                    <a:pt x="2562540" y="1863596"/>
                    <a:pt x="2562540" y="1897439"/>
                  </a:cubicBezTo>
                  <a:cubicBezTo>
                    <a:pt x="2562540" y="1910064"/>
                    <a:pt x="2572775" y="1920299"/>
                    <a:pt x="2585400" y="1920299"/>
                  </a:cubicBezTo>
                  <a:lnTo>
                    <a:pt x="2585399" y="1920298"/>
                  </a:lnTo>
                  <a:cubicBezTo>
                    <a:pt x="2598024" y="1920298"/>
                    <a:pt x="2608259" y="1910063"/>
                    <a:pt x="2608259" y="1897438"/>
                  </a:cubicBezTo>
                  <a:lnTo>
                    <a:pt x="2608259" y="1795909"/>
                  </a:lnTo>
                  <a:lnTo>
                    <a:pt x="2628211" y="1795909"/>
                  </a:lnTo>
                  <a:cubicBezTo>
                    <a:pt x="2655771" y="1795909"/>
                    <a:pt x="2678112" y="1773568"/>
                    <a:pt x="2678112" y="1746008"/>
                  </a:cubicBezTo>
                  <a:lnTo>
                    <a:pt x="2678113" y="1746008"/>
                  </a:lnTo>
                  <a:cubicBezTo>
                    <a:pt x="2678113" y="1718448"/>
                    <a:pt x="2655772" y="1696107"/>
                    <a:pt x="2628212" y="1696107"/>
                  </a:cubicBezTo>
                  <a:close/>
                  <a:moveTo>
                    <a:pt x="3356494" y="1512501"/>
                  </a:moveTo>
                  <a:cubicBezTo>
                    <a:pt x="3322827" y="1512501"/>
                    <a:pt x="3295534" y="1539794"/>
                    <a:pt x="3295534" y="1573461"/>
                  </a:cubicBezTo>
                  <a:cubicBezTo>
                    <a:pt x="3295534" y="1607128"/>
                    <a:pt x="3322827" y="1634421"/>
                    <a:pt x="3356494" y="1634421"/>
                  </a:cubicBezTo>
                  <a:cubicBezTo>
                    <a:pt x="3390161" y="1634421"/>
                    <a:pt x="3417454" y="1607128"/>
                    <a:pt x="3417454" y="1573461"/>
                  </a:cubicBezTo>
                  <a:cubicBezTo>
                    <a:pt x="3417454" y="1539794"/>
                    <a:pt x="3390161" y="1512501"/>
                    <a:pt x="3356494" y="1512501"/>
                  </a:cubicBezTo>
                  <a:close/>
                  <a:moveTo>
                    <a:pt x="2278433" y="1363375"/>
                  </a:moveTo>
                  <a:cubicBezTo>
                    <a:pt x="2250873" y="1363375"/>
                    <a:pt x="2228533" y="1385716"/>
                    <a:pt x="2228532" y="1413276"/>
                  </a:cubicBezTo>
                  <a:cubicBezTo>
                    <a:pt x="2228533" y="1440835"/>
                    <a:pt x="2250873" y="1463176"/>
                    <a:pt x="2278433" y="1463176"/>
                  </a:cubicBezTo>
                  <a:lnTo>
                    <a:pt x="2299015" y="1463176"/>
                  </a:lnTo>
                  <a:cubicBezTo>
                    <a:pt x="2299015" y="1499980"/>
                    <a:pt x="2299015" y="1536785"/>
                    <a:pt x="2299015" y="1573589"/>
                  </a:cubicBezTo>
                  <a:cubicBezTo>
                    <a:pt x="2299015" y="1586214"/>
                    <a:pt x="2309250" y="1596449"/>
                    <a:pt x="2321875" y="1596449"/>
                  </a:cubicBezTo>
                  <a:lnTo>
                    <a:pt x="2321874" y="1596448"/>
                  </a:lnTo>
                  <a:cubicBezTo>
                    <a:pt x="2334499" y="1596448"/>
                    <a:pt x="2344734" y="1586213"/>
                    <a:pt x="2344734" y="1573588"/>
                  </a:cubicBezTo>
                  <a:lnTo>
                    <a:pt x="2344734" y="1463176"/>
                  </a:lnTo>
                  <a:lnTo>
                    <a:pt x="2562540" y="1463177"/>
                  </a:lnTo>
                  <a:cubicBezTo>
                    <a:pt x="2562540" y="1499981"/>
                    <a:pt x="2562540" y="1536785"/>
                    <a:pt x="2562540" y="1573589"/>
                  </a:cubicBezTo>
                  <a:cubicBezTo>
                    <a:pt x="2562540" y="1586214"/>
                    <a:pt x="2572775" y="1596449"/>
                    <a:pt x="2585400" y="1596449"/>
                  </a:cubicBezTo>
                  <a:lnTo>
                    <a:pt x="2585399" y="1596448"/>
                  </a:lnTo>
                  <a:cubicBezTo>
                    <a:pt x="2598024" y="1596448"/>
                    <a:pt x="2608259" y="1586213"/>
                    <a:pt x="2608259" y="1573588"/>
                  </a:cubicBezTo>
                  <a:lnTo>
                    <a:pt x="2608259" y="1463177"/>
                  </a:lnTo>
                  <a:lnTo>
                    <a:pt x="2628211" y="1463177"/>
                  </a:lnTo>
                  <a:cubicBezTo>
                    <a:pt x="2655771" y="1463177"/>
                    <a:pt x="2678112" y="1440836"/>
                    <a:pt x="2678112" y="1413276"/>
                  </a:cubicBezTo>
                  <a:lnTo>
                    <a:pt x="2678113" y="1413276"/>
                  </a:lnTo>
                  <a:cubicBezTo>
                    <a:pt x="2678113" y="1385716"/>
                    <a:pt x="2655772" y="1363375"/>
                    <a:pt x="2628212" y="1363375"/>
                  </a:cubicBezTo>
                  <a:close/>
                  <a:moveTo>
                    <a:pt x="3356494" y="1185950"/>
                  </a:moveTo>
                  <a:cubicBezTo>
                    <a:pt x="3322827" y="1185950"/>
                    <a:pt x="3295534" y="1213243"/>
                    <a:pt x="3295534" y="1246910"/>
                  </a:cubicBezTo>
                  <a:cubicBezTo>
                    <a:pt x="3295534" y="1280577"/>
                    <a:pt x="3322827" y="1307870"/>
                    <a:pt x="3356494" y="1307870"/>
                  </a:cubicBezTo>
                  <a:cubicBezTo>
                    <a:pt x="3390161" y="1307870"/>
                    <a:pt x="3417454" y="1280577"/>
                    <a:pt x="3417454" y="1246910"/>
                  </a:cubicBezTo>
                  <a:cubicBezTo>
                    <a:pt x="3417454" y="1213243"/>
                    <a:pt x="3390161" y="1185950"/>
                    <a:pt x="3356494" y="1185950"/>
                  </a:cubicBezTo>
                  <a:close/>
                  <a:moveTo>
                    <a:pt x="2278433" y="1030643"/>
                  </a:moveTo>
                  <a:cubicBezTo>
                    <a:pt x="2250873" y="1030643"/>
                    <a:pt x="2228533" y="1052984"/>
                    <a:pt x="2228532" y="1080544"/>
                  </a:cubicBezTo>
                  <a:cubicBezTo>
                    <a:pt x="2228533" y="1108103"/>
                    <a:pt x="2250873" y="1130444"/>
                    <a:pt x="2278433" y="1130444"/>
                  </a:cubicBezTo>
                  <a:lnTo>
                    <a:pt x="2299015" y="1130444"/>
                  </a:lnTo>
                  <a:cubicBezTo>
                    <a:pt x="2299015" y="1167034"/>
                    <a:pt x="2299015" y="1203624"/>
                    <a:pt x="2299015" y="1240214"/>
                  </a:cubicBezTo>
                  <a:cubicBezTo>
                    <a:pt x="2299015" y="1252839"/>
                    <a:pt x="2309250" y="1263074"/>
                    <a:pt x="2321875" y="1263074"/>
                  </a:cubicBezTo>
                  <a:lnTo>
                    <a:pt x="2321874" y="1263073"/>
                  </a:lnTo>
                  <a:cubicBezTo>
                    <a:pt x="2334499" y="1263073"/>
                    <a:pt x="2344734" y="1252838"/>
                    <a:pt x="2344734" y="1240213"/>
                  </a:cubicBezTo>
                  <a:lnTo>
                    <a:pt x="2344734" y="1130444"/>
                  </a:lnTo>
                  <a:lnTo>
                    <a:pt x="2562540" y="1130445"/>
                  </a:lnTo>
                  <a:cubicBezTo>
                    <a:pt x="2562540" y="1167035"/>
                    <a:pt x="2562540" y="1203624"/>
                    <a:pt x="2562540" y="1240214"/>
                  </a:cubicBezTo>
                  <a:cubicBezTo>
                    <a:pt x="2562540" y="1252839"/>
                    <a:pt x="2572775" y="1263074"/>
                    <a:pt x="2585400" y="1263074"/>
                  </a:cubicBezTo>
                  <a:lnTo>
                    <a:pt x="2585399" y="1263073"/>
                  </a:lnTo>
                  <a:cubicBezTo>
                    <a:pt x="2598024" y="1263073"/>
                    <a:pt x="2608259" y="1252838"/>
                    <a:pt x="2608259" y="1240213"/>
                  </a:cubicBezTo>
                  <a:lnTo>
                    <a:pt x="2608259" y="1130445"/>
                  </a:lnTo>
                  <a:lnTo>
                    <a:pt x="2628211" y="1130445"/>
                  </a:lnTo>
                  <a:cubicBezTo>
                    <a:pt x="2655771" y="1130445"/>
                    <a:pt x="2678112" y="1108104"/>
                    <a:pt x="2678112" y="1080544"/>
                  </a:cubicBezTo>
                  <a:lnTo>
                    <a:pt x="2678113" y="1080544"/>
                  </a:lnTo>
                  <a:cubicBezTo>
                    <a:pt x="2678113" y="1052984"/>
                    <a:pt x="2655772" y="1030643"/>
                    <a:pt x="2628212" y="1030643"/>
                  </a:cubicBezTo>
                  <a:close/>
                  <a:moveTo>
                    <a:pt x="3356494" y="859399"/>
                  </a:moveTo>
                  <a:cubicBezTo>
                    <a:pt x="3322827" y="859399"/>
                    <a:pt x="3295534" y="886692"/>
                    <a:pt x="3295534" y="920359"/>
                  </a:cubicBezTo>
                  <a:cubicBezTo>
                    <a:pt x="3295534" y="954026"/>
                    <a:pt x="3322827" y="981319"/>
                    <a:pt x="3356494" y="981319"/>
                  </a:cubicBezTo>
                  <a:cubicBezTo>
                    <a:pt x="3390161" y="981319"/>
                    <a:pt x="3417454" y="954026"/>
                    <a:pt x="3417454" y="920359"/>
                  </a:cubicBezTo>
                  <a:cubicBezTo>
                    <a:pt x="3417454" y="886692"/>
                    <a:pt x="3390161" y="859399"/>
                    <a:pt x="3356494" y="859399"/>
                  </a:cubicBezTo>
                  <a:close/>
                  <a:moveTo>
                    <a:pt x="2278433" y="697911"/>
                  </a:moveTo>
                  <a:cubicBezTo>
                    <a:pt x="2250873" y="697911"/>
                    <a:pt x="2228533" y="720252"/>
                    <a:pt x="2228532" y="747812"/>
                  </a:cubicBezTo>
                  <a:cubicBezTo>
                    <a:pt x="2228533" y="775371"/>
                    <a:pt x="2250873" y="797712"/>
                    <a:pt x="2278433" y="797712"/>
                  </a:cubicBezTo>
                  <a:lnTo>
                    <a:pt x="2299015" y="797712"/>
                  </a:lnTo>
                  <a:cubicBezTo>
                    <a:pt x="2299015" y="826680"/>
                    <a:pt x="2299015" y="855647"/>
                    <a:pt x="2299015" y="884614"/>
                  </a:cubicBezTo>
                  <a:cubicBezTo>
                    <a:pt x="2299015" y="897239"/>
                    <a:pt x="2309250" y="907474"/>
                    <a:pt x="2321875" y="907474"/>
                  </a:cubicBezTo>
                  <a:lnTo>
                    <a:pt x="2321874" y="907473"/>
                  </a:lnTo>
                  <a:cubicBezTo>
                    <a:pt x="2334499" y="907473"/>
                    <a:pt x="2344734" y="897238"/>
                    <a:pt x="2344734" y="884613"/>
                  </a:cubicBezTo>
                  <a:lnTo>
                    <a:pt x="2344734" y="797712"/>
                  </a:lnTo>
                  <a:lnTo>
                    <a:pt x="2562540" y="797713"/>
                  </a:lnTo>
                  <a:cubicBezTo>
                    <a:pt x="2562540" y="826680"/>
                    <a:pt x="2562540" y="855647"/>
                    <a:pt x="2562540" y="884614"/>
                  </a:cubicBezTo>
                  <a:cubicBezTo>
                    <a:pt x="2562540" y="897239"/>
                    <a:pt x="2572775" y="907474"/>
                    <a:pt x="2585400" y="907474"/>
                  </a:cubicBezTo>
                  <a:lnTo>
                    <a:pt x="2585399" y="907473"/>
                  </a:lnTo>
                  <a:cubicBezTo>
                    <a:pt x="2598024" y="907473"/>
                    <a:pt x="2608259" y="897238"/>
                    <a:pt x="2608259" y="884613"/>
                  </a:cubicBezTo>
                  <a:lnTo>
                    <a:pt x="2608259" y="797713"/>
                  </a:lnTo>
                  <a:lnTo>
                    <a:pt x="2628211" y="797713"/>
                  </a:lnTo>
                  <a:cubicBezTo>
                    <a:pt x="2655771" y="797713"/>
                    <a:pt x="2678112" y="775372"/>
                    <a:pt x="2678112" y="747812"/>
                  </a:cubicBezTo>
                  <a:lnTo>
                    <a:pt x="2678113" y="747812"/>
                  </a:lnTo>
                  <a:cubicBezTo>
                    <a:pt x="2678113" y="720252"/>
                    <a:pt x="2655772" y="697911"/>
                    <a:pt x="2628212" y="697911"/>
                  </a:cubicBezTo>
                  <a:close/>
                  <a:moveTo>
                    <a:pt x="729089" y="611830"/>
                  </a:moveTo>
                  <a:lnTo>
                    <a:pt x="1395273" y="611830"/>
                  </a:lnTo>
                  <a:lnTo>
                    <a:pt x="1395273" y="1881992"/>
                  </a:lnTo>
                  <a:lnTo>
                    <a:pt x="729089" y="1881992"/>
                  </a:lnTo>
                  <a:close/>
                  <a:moveTo>
                    <a:pt x="3356494" y="532848"/>
                  </a:moveTo>
                  <a:cubicBezTo>
                    <a:pt x="3322827" y="532848"/>
                    <a:pt x="3295534" y="560141"/>
                    <a:pt x="3295534" y="593808"/>
                  </a:cubicBezTo>
                  <a:cubicBezTo>
                    <a:pt x="3295534" y="627475"/>
                    <a:pt x="3322827" y="654768"/>
                    <a:pt x="3356494" y="654768"/>
                  </a:cubicBezTo>
                  <a:cubicBezTo>
                    <a:pt x="3390161" y="654768"/>
                    <a:pt x="3417454" y="627475"/>
                    <a:pt x="3417454" y="593808"/>
                  </a:cubicBezTo>
                  <a:cubicBezTo>
                    <a:pt x="3417454" y="560141"/>
                    <a:pt x="3390161" y="532848"/>
                    <a:pt x="3356494" y="532848"/>
                  </a:cubicBezTo>
                  <a:close/>
                  <a:moveTo>
                    <a:pt x="622932" y="474615"/>
                  </a:moveTo>
                  <a:lnTo>
                    <a:pt x="622932" y="629835"/>
                  </a:lnTo>
                  <a:lnTo>
                    <a:pt x="441095" y="629835"/>
                  </a:lnTo>
                  <a:cubicBezTo>
                    <a:pt x="433791" y="612515"/>
                    <a:pt x="416305" y="602309"/>
                    <a:pt x="396439" y="602309"/>
                  </a:cubicBezTo>
                  <a:cubicBezTo>
                    <a:pt x="365084" y="602309"/>
                    <a:pt x="339666" y="627730"/>
                    <a:pt x="339666" y="659089"/>
                  </a:cubicBezTo>
                  <a:cubicBezTo>
                    <a:pt x="339666" y="690445"/>
                    <a:pt x="365084" y="715862"/>
                    <a:pt x="396439" y="715862"/>
                  </a:cubicBezTo>
                  <a:cubicBezTo>
                    <a:pt x="416312" y="715862"/>
                    <a:pt x="433798" y="705660"/>
                    <a:pt x="441102" y="688340"/>
                  </a:cubicBezTo>
                  <a:lnTo>
                    <a:pt x="622932" y="688340"/>
                  </a:lnTo>
                  <a:lnTo>
                    <a:pt x="622932" y="826501"/>
                  </a:lnTo>
                  <a:lnTo>
                    <a:pt x="441095" y="826501"/>
                  </a:lnTo>
                  <a:cubicBezTo>
                    <a:pt x="433791" y="809181"/>
                    <a:pt x="416305" y="798975"/>
                    <a:pt x="396439" y="798975"/>
                  </a:cubicBezTo>
                  <a:cubicBezTo>
                    <a:pt x="365084" y="798975"/>
                    <a:pt x="339666" y="824393"/>
                    <a:pt x="339666" y="855748"/>
                  </a:cubicBezTo>
                  <a:cubicBezTo>
                    <a:pt x="339666" y="887107"/>
                    <a:pt x="365084" y="912528"/>
                    <a:pt x="396439" y="912528"/>
                  </a:cubicBezTo>
                  <a:cubicBezTo>
                    <a:pt x="416312" y="912528"/>
                    <a:pt x="433798" y="902319"/>
                    <a:pt x="441102" y="884996"/>
                  </a:cubicBezTo>
                  <a:lnTo>
                    <a:pt x="622932" y="884996"/>
                  </a:lnTo>
                  <a:lnTo>
                    <a:pt x="622932" y="1023163"/>
                  </a:lnTo>
                  <a:lnTo>
                    <a:pt x="441095" y="1023163"/>
                  </a:lnTo>
                  <a:cubicBezTo>
                    <a:pt x="433791" y="1005843"/>
                    <a:pt x="416305" y="995641"/>
                    <a:pt x="396439" y="995641"/>
                  </a:cubicBezTo>
                  <a:cubicBezTo>
                    <a:pt x="365084" y="995641"/>
                    <a:pt x="339666" y="1021058"/>
                    <a:pt x="339666" y="1052414"/>
                  </a:cubicBezTo>
                  <a:cubicBezTo>
                    <a:pt x="339666" y="1083767"/>
                    <a:pt x="365084" y="1109191"/>
                    <a:pt x="396439" y="1109191"/>
                  </a:cubicBezTo>
                  <a:cubicBezTo>
                    <a:pt x="416312" y="1109191"/>
                    <a:pt x="433798" y="1098982"/>
                    <a:pt x="441102" y="1081662"/>
                  </a:cubicBezTo>
                  <a:lnTo>
                    <a:pt x="622932" y="1081662"/>
                  </a:lnTo>
                  <a:lnTo>
                    <a:pt x="622932" y="1219822"/>
                  </a:lnTo>
                  <a:lnTo>
                    <a:pt x="441095" y="1219822"/>
                  </a:lnTo>
                  <a:cubicBezTo>
                    <a:pt x="433791" y="1202509"/>
                    <a:pt x="416305" y="1192303"/>
                    <a:pt x="396439" y="1192303"/>
                  </a:cubicBezTo>
                  <a:cubicBezTo>
                    <a:pt x="365084" y="1192303"/>
                    <a:pt x="339666" y="1217724"/>
                    <a:pt x="339666" y="1249077"/>
                  </a:cubicBezTo>
                  <a:cubicBezTo>
                    <a:pt x="339666" y="1280433"/>
                    <a:pt x="365084" y="1305850"/>
                    <a:pt x="396439" y="1305850"/>
                  </a:cubicBezTo>
                  <a:cubicBezTo>
                    <a:pt x="416312" y="1305850"/>
                    <a:pt x="433798" y="1295648"/>
                    <a:pt x="441102" y="1278328"/>
                  </a:cubicBezTo>
                  <a:lnTo>
                    <a:pt x="622932" y="1278328"/>
                  </a:lnTo>
                  <a:lnTo>
                    <a:pt x="622932" y="1416488"/>
                  </a:lnTo>
                  <a:lnTo>
                    <a:pt x="441095" y="1416488"/>
                  </a:lnTo>
                  <a:cubicBezTo>
                    <a:pt x="433791" y="1399172"/>
                    <a:pt x="416305" y="1388963"/>
                    <a:pt x="396439" y="1388963"/>
                  </a:cubicBezTo>
                  <a:cubicBezTo>
                    <a:pt x="365084" y="1388963"/>
                    <a:pt x="339666" y="1414387"/>
                    <a:pt x="339666" y="1445743"/>
                  </a:cubicBezTo>
                  <a:cubicBezTo>
                    <a:pt x="339666" y="1477095"/>
                    <a:pt x="365084" y="1502516"/>
                    <a:pt x="396439" y="1502516"/>
                  </a:cubicBezTo>
                  <a:cubicBezTo>
                    <a:pt x="416312" y="1502516"/>
                    <a:pt x="433798" y="1492310"/>
                    <a:pt x="441102" y="1474990"/>
                  </a:cubicBezTo>
                  <a:lnTo>
                    <a:pt x="622932" y="1474990"/>
                  </a:lnTo>
                  <a:lnTo>
                    <a:pt x="622932" y="1613151"/>
                  </a:lnTo>
                  <a:lnTo>
                    <a:pt x="441095" y="1613151"/>
                  </a:lnTo>
                  <a:cubicBezTo>
                    <a:pt x="433791" y="1595831"/>
                    <a:pt x="416305" y="1585629"/>
                    <a:pt x="396439" y="1585629"/>
                  </a:cubicBezTo>
                  <a:cubicBezTo>
                    <a:pt x="365084" y="1585629"/>
                    <a:pt x="339666" y="1611053"/>
                    <a:pt x="339666" y="1642405"/>
                  </a:cubicBezTo>
                  <a:cubicBezTo>
                    <a:pt x="339666" y="1673761"/>
                    <a:pt x="365084" y="1699178"/>
                    <a:pt x="396439" y="1699178"/>
                  </a:cubicBezTo>
                  <a:cubicBezTo>
                    <a:pt x="416312" y="1699178"/>
                    <a:pt x="433798" y="1688976"/>
                    <a:pt x="441102" y="1671656"/>
                  </a:cubicBezTo>
                  <a:lnTo>
                    <a:pt x="622932" y="1671656"/>
                  </a:lnTo>
                  <a:lnTo>
                    <a:pt x="622932" y="1809817"/>
                  </a:lnTo>
                  <a:lnTo>
                    <a:pt x="441095" y="1809817"/>
                  </a:lnTo>
                  <a:cubicBezTo>
                    <a:pt x="433791" y="1792497"/>
                    <a:pt x="416305" y="1782291"/>
                    <a:pt x="396439" y="1782291"/>
                  </a:cubicBezTo>
                  <a:cubicBezTo>
                    <a:pt x="365084" y="1782291"/>
                    <a:pt x="339666" y="1807712"/>
                    <a:pt x="339666" y="1839071"/>
                  </a:cubicBezTo>
                  <a:cubicBezTo>
                    <a:pt x="339666" y="1870423"/>
                    <a:pt x="365084" y="1895844"/>
                    <a:pt x="396439" y="1895844"/>
                  </a:cubicBezTo>
                  <a:cubicBezTo>
                    <a:pt x="416312" y="1895844"/>
                    <a:pt x="433798" y="1885639"/>
                    <a:pt x="441102" y="1868319"/>
                  </a:cubicBezTo>
                  <a:lnTo>
                    <a:pt x="622932" y="1868319"/>
                  </a:lnTo>
                  <a:lnTo>
                    <a:pt x="622932" y="2019203"/>
                  </a:lnTo>
                  <a:lnTo>
                    <a:pt x="1501420" y="2019203"/>
                  </a:lnTo>
                  <a:lnTo>
                    <a:pt x="1501420" y="1868319"/>
                  </a:lnTo>
                  <a:lnTo>
                    <a:pt x="1658463" y="1868319"/>
                  </a:lnTo>
                  <a:cubicBezTo>
                    <a:pt x="1665774" y="1885639"/>
                    <a:pt x="1683257" y="1895844"/>
                    <a:pt x="1703129" y="1895844"/>
                  </a:cubicBezTo>
                  <a:cubicBezTo>
                    <a:pt x="1734481" y="1895844"/>
                    <a:pt x="1759902" y="1870423"/>
                    <a:pt x="1759902" y="1839071"/>
                  </a:cubicBezTo>
                  <a:cubicBezTo>
                    <a:pt x="1759902" y="1807712"/>
                    <a:pt x="1734481" y="1782291"/>
                    <a:pt x="1703129" y="1782291"/>
                  </a:cubicBezTo>
                  <a:cubicBezTo>
                    <a:pt x="1683260" y="1782291"/>
                    <a:pt x="1665774" y="1792497"/>
                    <a:pt x="1658470" y="1809817"/>
                  </a:cubicBezTo>
                  <a:lnTo>
                    <a:pt x="1501420" y="1809817"/>
                  </a:lnTo>
                  <a:lnTo>
                    <a:pt x="1501420" y="1671656"/>
                  </a:lnTo>
                  <a:lnTo>
                    <a:pt x="1658463" y="1671656"/>
                  </a:lnTo>
                  <a:cubicBezTo>
                    <a:pt x="1665774" y="1688976"/>
                    <a:pt x="1683257" y="1699178"/>
                    <a:pt x="1703129" y="1699178"/>
                  </a:cubicBezTo>
                  <a:cubicBezTo>
                    <a:pt x="1734481" y="1699178"/>
                    <a:pt x="1759902" y="1673761"/>
                    <a:pt x="1759902" y="1642405"/>
                  </a:cubicBezTo>
                  <a:cubicBezTo>
                    <a:pt x="1759902" y="1611053"/>
                    <a:pt x="1734481" y="1585629"/>
                    <a:pt x="1703129" y="1585629"/>
                  </a:cubicBezTo>
                  <a:cubicBezTo>
                    <a:pt x="1683260" y="1585629"/>
                    <a:pt x="1665774" y="1595831"/>
                    <a:pt x="1658470" y="1613151"/>
                  </a:cubicBezTo>
                  <a:lnTo>
                    <a:pt x="1501420" y="1613151"/>
                  </a:lnTo>
                  <a:lnTo>
                    <a:pt x="1501420" y="1474990"/>
                  </a:lnTo>
                  <a:lnTo>
                    <a:pt x="1658463" y="1474990"/>
                  </a:lnTo>
                  <a:cubicBezTo>
                    <a:pt x="1665774" y="1492310"/>
                    <a:pt x="1683257" y="1502516"/>
                    <a:pt x="1703129" y="1502516"/>
                  </a:cubicBezTo>
                  <a:cubicBezTo>
                    <a:pt x="1734481" y="1502516"/>
                    <a:pt x="1759902" y="1477095"/>
                    <a:pt x="1759902" y="1445743"/>
                  </a:cubicBezTo>
                  <a:cubicBezTo>
                    <a:pt x="1759902" y="1414387"/>
                    <a:pt x="1734481" y="1388963"/>
                    <a:pt x="1703129" y="1388963"/>
                  </a:cubicBezTo>
                  <a:cubicBezTo>
                    <a:pt x="1683260" y="1388963"/>
                    <a:pt x="1665774" y="1399172"/>
                    <a:pt x="1658470" y="1416488"/>
                  </a:cubicBezTo>
                  <a:lnTo>
                    <a:pt x="1501420" y="1416488"/>
                  </a:lnTo>
                  <a:lnTo>
                    <a:pt x="1501420" y="1278328"/>
                  </a:lnTo>
                  <a:lnTo>
                    <a:pt x="1658463" y="1278328"/>
                  </a:lnTo>
                  <a:cubicBezTo>
                    <a:pt x="1665774" y="1295648"/>
                    <a:pt x="1683257" y="1305850"/>
                    <a:pt x="1703129" y="1305850"/>
                  </a:cubicBezTo>
                  <a:cubicBezTo>
                    <a:pt x="1734481" y="1305850"/>
                    <a:pt x="1759902" y="1280433"/>
                    <a:pt x="1759902" y="1249077"/>
                  </a:cubicBezTo>
                  <a:cubicBezTo>
                    <a:pt x="1759902" y="1217724"/>
                    <a:pt x="1734481" y="1192303"/>
                    <a:pt x="1703129" y="1192303"/>
                  </a:cubicBezTo>
                  <a:cubicBezTo>
                    <a:pt x="1683260" y="1192303"/>
                    <a:pt x="1665774" y="1202509"/>
                    <a:pt x="1658470" y="1219822"/>
                  </a:cubicBezTo>
                  <a:lnTo>
                    <a:pt x="1501420" y="1219822"/>
                  </a:lnTo>
                  <a:lnTo>
                    <a:pt x="1501420" y="1081662"/>
                  </a:lnTo>
                  <a:lnTo>
                    <a:pt x="1658463" y="1081662"/>
                  </a:lnTo>
                  <a:cubicBezTo>
                    <a:pt x="1665774" y="1098982"/>
                    <a:pt x="1683257" y="1109191"/>
                    <a:pt x="1703129" y="1109191"/>
                  </a:cubicBezTo>
                  <a:cubicBezTo>
                    <a:pt x="1734481" y="1109191"/>
                    <a:pt x="1759902" y="1083767"/>
                    <a:pt x="1759902" y="1052414"/>
                  </a:cubicBezTo>
                  <a:cubicBezTo>
                    <a:pt x="1759902" y="1021058"/>
                    <a:pt x="1734481" y="995641"/>
                    <a:pt x="1703129" y="995641"/>
                  </a:cubicBezTo>
                  <a:cubicBezTo>
                    <a:pt x="1683260" y="995641"/>
                    <a:pt x="1665774" y="1005843"/>
                    <a:pt x="1658470" y="1023163"/>
                  </a:cubicBezTo>
                  <a:lnTo>
                    <a:pt x="1501420" y="1023163"/>
                  </a:lnTo>
                  <a:lnTo>
                    <a:pt x="1501420" y="884996"/>
                  </a:lnTo>
                  <a:lnTo>
                    <a:pt x="1658463" y="884996"/>
                  </a:lnTo>
                  <a:cubicBezTo>
                    <a:pt x="1665774" y="902319"/>
                    <a:pt x="1683257" y="912528"/>
                    <a:pt x="1703129" y="912528"/>
                  </a:cubicBezTo>
                  <a:cubicBezTo>
                    <a:pt x="1734481" y="912528"/>
                    <a:pt x="1759902" y="887107"/>
                    <a:pt x="1759902" y="855748"/>
                  </a:cubicBezTo>
                  <a:cubicBezTo>
                    <a:pt x="1759902" y="824393"/>
                    <a:pt x="1734481" y="798975"/>
                    <a:pt x="1703129" y="798975"/>
                  </a:cubicBezTo>
                  <a:cubicBezTo>
                    <a:pt x="1683260" y="798975"/>
                    <a:pt x="1665774" y="809181"/>
                    <a:pt x="1658470" y="826501"/>
                  </a:cubicBezTo>
                  <a:lnTo>
                    <a:pt x="1501420" y="826501"/>
                  </a:lnTo>
                  <a:lnTo>
                    <a:pt x="1501420" y="688340"/>
                  </a:lnTo>
                  <a:lnTo>
                    <a:pt x="1658463" y="688340"/>
                  </a:lnTo>
                  <a:cubicBezTo>
                    <a:pt x="1665774" y="705660"/>
                    <a:pt x="1683257" y="715862"/>
                    <a:pt x="1703129" y="715862"/>
                  </a:cubicBezTo>
                  <a:cubicBezTo>
                    <a:pt x="1733220" y="715862"/>
                    <a:pt x="1757845" y="692448"/>
                    <a:pt x="1758384" y="662753"/>
                  </a:cubicBezTo>
                  <a:lnTo>
                    <a:pt x="1755496" y="648456"/>
                  </a:lnTo>
                  <a:cubicBezTo>
                    <a:pt x="1753540" y="621846"/>
                    <a:pt x="1730614" y="602309"/>
                    <a:pt x="1703129" y="602309"/>
                  </a:cubicBezTo>
                  <a:cubicBezTo>
                    <a:pt x="1683260" y="602309"/>
                    <a:pt x="1665774" y="612515"/>
                    <a:pt x="1658470" y="629835"/>
                  </a:cubicBezTo>
                  <a:lnTo>
                    <a:pt x="1501420" y="629835"/>
                  </a:lnTo>
                  <a:lnTo>
                    <a:pt x="1501420" y="474615"/>
                  </a:lnTo>
                  <a:close/>
                  <a:moveTo>
                    <a:pt x="3356494" y="206297"/>
                  </a:moveTo>
                  <a:cubicBezTo>
                    <a:pt x="3322827" y="206297"/>
                    <a:pt x="3295534" y="233590"/>
                    <a:pt x="3295534" y="267257"/>
                  </a:cubicBezTo>
                  <a:cubicBezTo>
                    <a:pt x="3295534" y="300924"/>
                    <a:pt x="3322827" y="328217"/>
                    <a:pt x="3356494" y="328217"/>
                  </a:cubicBezTo>
                  <a:cubicBezTo>
                    <a:pt x="3390161" y="328217"/>
                    <a:pt x="3417454" y="300924"/>
                    <a:pt x="3417454" y="267257"/>
                  </a:cubicBezTo>
                  <a:cubicBezTo>
                    <a:pt x="3417454" y="233590"/>
                    <a:pt x="3390161" y="206297"/>
                    <a:pt x="3356494" y="206297"/>
                  </a:cubicBezTo>
                  <a:close/>
                  <a:moveTo>
                    <a:pt x="155892" y="80567"/>
                  </a:moveTo>
                  <a:cubicBezTo>
                    <a:pt x="115912" y="80567"/>
                    <a:pt x="83502" y="112977"/>
                    <a:pt x="83502" y="152957"/>
                  </a:cubicBezTo>
                  <a:cubicBezTo>
                    <a:pt x="83502" y="192937"/>
                    <a:pt x="115912" y="225347"/>
                    <a:pt x="155892" y="225347"/>
                  </a:cubicBezTo>
                  <a:cubicBezTo>
                    <a:pt x="195872" y="225347"/>
                    <a:pt x="228282" y="192937"/>
                    <a:pt x="228282" y="152957"/>
                  </a:cubicBezTo>
                  <a:cubicBezTo>
                    <a:pt x="228282" y="112977"/>
                    <a:pt x="195872" y="80567"/>
                    <a:pt x="155892" y="80567"/>
                  </a:cubicBezTo>
                  <a:close/>
                  <a:moveTo>
                    <a:pt x="0" y="0"/>
                  </a:moveTo>
                  <a:lnTo>
                    <a:pt x="3706697" y="0"/>
                  </a:lnTo>
                  <a:lnTo>
                    <a:pt x="3706697" y="2493818"/>
                  </a:lnTo>
                  <a:lnTo>
                    <a:pt x="0" y="2493818"/>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solidFill>
                  <a:srgbClr val="FFFFFF"/>
                </a:solidFill>
                <a:latin typeface="UD デジタル 教科書体 NK-R" panose="02020400000000000000" pitchFamily="18" charset="-128"/>
                <a:ea typeface="UD デジタル 教科書体 NK-R" panose="02020400000000000000" pitchFamily="18" charset="-128"/>
              </a:endParaRPr>
            </a:p>
          </p:txBody>
        </p:sp>
        <p:sp>
          <p:nvSpPr>
            <p:cNvPr id="9" name="TEMPERATURE SENSOR">
              <a:extLst>
                <a:ext uri="{FF2B5EF4-FFF2-40B4-BE49-F238E27FC236}">
                  <a16:creationId xmlns:a16="http://schemas.microsoft.com/office/drawing/2014/main" id="{DFCF7274-C70C-F882-D0AE-7E0EBAE1CC90}"/>
                </a:ext>
              </a:extLst>
            </p:cNvPr>
            <p:cNvSpPr>
              <a:spLocks noChangeAspect="1"/>
            </p:cNvSpPr>
            <p:nvPr/>
          </p:nvSpPr>
          <p:spPr bwMode="auto">
            <a:xfrm>
              <a:off x="453851" y="2840776"/>
              <a:ext cx="167472" cy="389299"/>
            </a:xfrm>
            <a:custGeom>
              <a:avLst/>
              <a:gdLst/>
              <a:ahLst/>
              <a:cxnLst/>
              <a:rect l="l" t="t" r="r" b="b"/>
              <a:pathLst>
                <a:path w="212802" h="494672">
                  <a:moveTo>
                    <a:pt x="102852" y="132858"/>
                  </a:moveTo>
                  <a:cubicBezTo>
                    <a:pt x="118002" y="132858"/>
                    <a:pt x="130284" y="145140"/>
                    <a:pt x="130284" y="160290"/>
                  </a:cubicBezTo>
                  <a:lnTo>
                    <a:pt x="130284" y="280468"/>
                  </a:lnTo>
                  <a:cubicBezTo>
                    <a:pt x="130860" y="316692"/>
                    <a:pt x="131556" y="357266"/>
                    <a:pt x="133740" y="377633"/>
                  </a:cubicBezTo>
                  <a:cubicBezTo>
                    <a:pt x="139903" y="384157"/>
                    <a:pt x="143386" y="393005"/>
                    <a:pt x="143386" y="402667"/>
                  </a:cubicBezTo>
                  <a:cubicBezTo>
                    <a:pt x="143386" y="424392"/>
                    <a:pt x="125775" y="442003"/>
                    <a:pt x="104049" y="442003"/>
                  </a:cubicBezTo>
                  <a:cubicBezTo>
                    <a:pt x="82324" y="442003"/>
                    <a:pt x="64713" y="424392"/>
                    <a:pt x="64713" y="402667"/>
                  </a:cubicBezTo>
                  <a:cubicBezTo>
                    <a:pt x="64713" y="393005"/>
                    <a:pt x="68196" y="384157"/>
                    <a:pt x="74359" y="377633"/>
                  </a:cubicBezTo>
                  <a:cubicBezTo>
                    <a:pt x="74713" y="347173"/>
                    <a:pt x="75066" y="316712"/>
                    <a:pt x="75420" y="286252"/>
                  </a:cubicBezTo>
                  <a:lnTo>
                    <a:pt x="75420" y="160290"/>
                  </a:lnTo>
                  <a:cubicBezTo>
                    <a:pt x="75420" y="145140"/>
                    <a:pt x="87702" y="132858"/>
                    <a:pt x="102852" y="132858"/>
                  </a:cubicBezTo>
                  <a:close/>
                  <a:moveTo>
                    <a:pt x="106402" y="32791"/>
                  </a:moveTo>
                  <a:cubicBezTo>
                    <a:pt x="72691" y="32791"/>
                    <a:pt x="45362" y="60120"/>
                    <a:pt x="45362" y="93831"/>
                  </a:cubicBezTo>
                  <a:lnTo>
                    <a:pt x="45362" y="341649"/>
                  </a:lnTo>
                  <a:cubicBezTo>
                    <a:pt x="33920" y="354092"/>
                    <a:pt x="27728" y="370864"/>
                    <a:pt x="27728" y="389081"/>
                  </a:cubicBezTo>
                  <a:cubicBezTo>
                    <a:pt x="27728" y="432531"/>
                    <a:pt x="62951" y="467754"/>
                    <a:pt x="106401" y="467754"/>
                  </a:cubicBezTo>
                  <a:cubicBezTo>
                    <a:pt x="149851" y="467754"/>
                    <a:pt x="185074" y="432531"/>
                    <a:pt x="185074" y="389081"/>
                  </a:cubicBezTo>
                  <a:cubicBezTo>
                    <a:pt x="185074" y="370865"/>
                    <a:pt x="178882" y="354094"/>
                    <a:pt x="167441" y="341652"/>
                  </a:cubicBezTo>
                  <a:lnTo>
                    <a:pt x="167442" y="93831"/>
                  </a:lnTo>
                  <a:cubicBezTo>
                    <a:pt x="167442" y="60120"/>
                    <a:pt x="140113" y="32791"/>
                    <a:pt x="106402" y="32791"/>
                  </a:cubicBezTo>
                  <a:close/>
                  <a:moveTo>
                    <a:pt x="106402" y="0"/>
                  </a:moveTo>
                  <a:cubicBezTo>
                    <a:pt x="150756" y="0"/>
                    <a:pt x="186712" y="35956"/>
                    <a:pt x="186712" y="80310"/>
                  </a:cubicBezTo>
                  <a:lnTo>
                    <a:pt x="186711" y="320558"/>
                  </a:lnTo>
                  <a:cubicBezTo>
                    <a:pt x="203380" y="338204"/>
                    <a:pt x="212802" y="362137"/>
                    <a:pt x="212802" y="388271"/>
                  </a:cubicBezTo>
                  <a:cubicBezTo>
                    <a:pt x="212802" y="447035"/>
                    <a:pt x="165165" y="494672"/>
                    <a:pt x="106401" y="494672"/>
                  </a:cubicBezTo>
                  <a:cubicBezTo>
                    <a:pt x="47637" y="494672"/>
                    <a:pt x="0" y="447035"/>
                    <a:pt x="0" y="388271"/>
                  </a:cubicBezTo>
                  <a:cubicBezTo>
                    <a:pt x="0" y="362137"/>
                    <a:pt x="9422" y="338203"/>
                    <a:pt x="26092" y="320557"/>
                  </a:cubicBezTo>
                  <a:lnTo>
                    <a:pt x="26092" y="80310"/>
                  </a:lnTo>
                  <a:cubicBezTo>
                    <a:pt x="26092" y="35956"/>
                    <a:pt x="62048" y="0"/>
                    <a:pt x="106402" y="0"/>
                  </a:cubicBezTo>
                  <a:close/>
                </a:path>
              </a:pathLst>
            </a:cu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3030" tIns="46515" rIns="46515" bIns="93030" numCol="1" spcCol="0" rtlCol="0" fromWordArt="0" anchor="b" anchorCtr="0" forceAA="0" compatLnSpc="1">
              <a:prstTxWarp prst="textNoShape">
                <a:avLst/>
              </a:prstTxWarp>
              <a:noAutofit/>
            </a:bodyPr>
            <a:lstStyle/>
            <a:p>
              <a:pPr algn="ctr" defTabSz="929959" fontAlgn="base">
                <a:spcBef>
                  <a:spcPct val="0"/>
                </a:spcBef>
                <a:spcAft>
                  <a:spcPct val="0"/>
                </a:spcAft>
              </a:pPr>
              <a:endParaRPr lang="en-US" sz="1831" spc="-51" dirty="0" err="1">
                <a:gradFill>
                  <a:gsLst>
                    <a:gs pos="0">
                      <a:srgbClr val="FFFFFF"/>
                    </a:gs>
                    <a:gs pos="100000">
                      <a:srgbClr val="FFFFFF"/>
                    </a:gs>
                  </a:gsLst>
                  <a:lin ang="5400000" scaled="0"/>
                </a:gradFill>
                <a:latin typeface="UD デジタル 教科書体 NK-R" panose="02020400000000000000" pitchFamily="18" charset="-128"/>
                <a:ea typeface="UD デジタル 教科書体 NK-R" panose="02020400000000000000" pitchFamily="18" charset="-128"/>
                <a:cs typeface="Segoe UI" pitchFamily="34" charset="0"/>
              </a:endParaRPr>
            </a:p>
          </p:txBody>
        </p:sp>
        <p:sp>
          <p:nvSpPr>
            <p:cNvPr id="10" name="テキスト ボックス 9">
              <a:extLst>
                <a:ext uri="{FF2B5EF4-FFF2-40B4-BE49-F238E27FC236}">
                  <a16:creationId xmlns:a16="http://schemas.microsoft.com/office/drawing/2014/main" id="{6D1E78E8-4EC4-9D3A-9A0E-0EDECB8CD07B}"/>
                </a:ext>
              </a:extLst>
            </p:cNvPr>
            <p:cNvSpPr txBox="1"/>
            <p:nvPr/>
          </p:nvSpPr>
          <p:spPr>
            <a:xfrm>
              <a:off x="509680" y="2016384"/>
              <a:ext cx="1319152" cy="584775"/>
            </a:xfrm>
            <a:prstGeom prst="rect">
              <a:avLst/>
            </a:prstGeom>
            <a:noFill/>
          </p:spPr>
          <p:txBody>
            <a:bodyPr wrap="square" rtlCol="0">
              <a:spAutoFit/>
            </a:bodyPr>
            <a:lstStyle/>
            <a:p>
              <a:r>
                <a:rPr lang="ja-JP" altLang="en-US" sz="1600" b="1" dirty="0" smtClean="0">
                  <a:latin typeface="UD デジタル 教科書体 NK-R" panose="02020400000000000000" pitchFamily="18" charset="-128"/>
                  <a:ea typeface="UD デジタル 教科書体 NK-R" panose="02020400000000000000" pitchFamily="18" charset="-128"/>
                </a:rPr>
                <a:t>マイコン</a:t>
              </a:r>
              <a:endParaRPr lang="en-US" altLang="ja-JP" sz="1600" b="1" dirty="0" smtClean="0">
                <a:latin typeface="UD デジタル 教科書体 NK-R" panose="02020400000000000000" pitchFamily="18" charset="-128"/>
                <a:ea typeface="UD デジタル 教科書体 NK-R" panose="02020400000000000000" pitchFamily="18" charset="-128"/>
              </a:endParaRPr>
            </a:p>
            <a:p>
              <a:r>
                <a:rPr kumimoji="1" lang="en-US" altLang="ja-JP" sz="1600" b="1" dirty="0" err="1" smtClean="0">
                  <a:latin typeface="UD デジタル 教科書体 NK-R" panose="02020400000000000000" pitchFamily="18" charset="-128"/>
                  <a:ea typeface="UD デジタル 教科書体 NK-R" panose="02020400000000000000" pitchFamily="18" charset="-128"/>
                </a:rPr>
                <a:t>IoT</a:t>
              </a:r>
              <a:r>
                <a:rPr kumimoji="1" lang="ja-JP" altLang="en-US" sz="1600" b="1" dirty="0" smtClean="0">
                  <a:latin typeface="UD デジタル 教科書体 NK-R" panose="02020400000000000000" pitchFamily="18" charset="-128"/>
                  <a:ea typeface="UD デジタル 教科書体 NK-R" panose="02020400000000000000" pitchFamily="18" charset="-128"/>
                </a:rPr>
                <a:t>デバイス</a:t>
              </a:r>
              <a:endParaRPr kumimoji="1" lang="ja-JP" altLang="en-US" sz="1600" b="1" dirty="0">
                <a:latin typeface="UD デジタル 教科書体 NK-R" panose="02020400000000000000" pitchFamily="18" charset="-128"/>
                <a:ea typeface="UD デジタル 教科書体 NK-R" panose="02020400000000000000" pitchFamily="18" charset="-128"/>
              </a:endParaRPr>
            </a:p>
          </p:txBody>
        </p:sp>
        <p:sp>
          <p:nvSpPr>
            <p:cNvPr id="14" name="テキスト ボックス 13">
              <a:extLst>
                <a:ext uri="{FF2B5EF4-FFF2-40B4-BE49-F238E27FC236}">
                  <a16:creationId xmlns:a16="http://schemas.microsoft.com/office/drawing/2014/main" id="{89574EE5-B45C-2DEF-9D72-9D84730992B4}"/>
                </a:ext>
              </a:extLst>
            </p:cNvPr>
            <p:cNvSpPr txBox="1"/>
            <p:nvPr/>
          </p:nvSpPr>
          <p:spPr>
            <a:xfrm>
              <a:off x="2536795" y="2139892"/>
              <a:ext cx="1319152" cy="400110"/>
            </a:xfrm>
            <a:prstGeom prst="rect">
              <a:avLst/>
            </a:prstGeom>
            <a:noFill/>
          </p:spPr>
          <p:txBody>
            <a:bodyPr wrap="square" rtlCol="0">
              <a:spAutoFit/>
            </a:bodyPr>
            <a:lstStyle/>
            <a:p>
              <a:r>
                <a:rPr lang="en-US" altLang="ja-JP" sz="2000" b="1" dirty="0">
                  <a:latin typeface="UD デジタル 教科書体 NK-R" panose="02020400000000000000" pitchFamily="18" charset="-128"/>
                  <a:ea typeface="UD デジタル 教科書体 NK-R" panose="02020400000000000000" pitchFamily="18" charset="-128"/>
                </a:rPr>
                <a:t>Gateway</a:t>
              </a:r>
              <a:endParaRPr kumimoji="1" lang="ja-JP" altLang="en-US" sz="2000" b="1" dirty="0">
                <a:latin typeface="UD デジタル 教科書体 NK-R" panose="02020400000000000000" pitchFamily="18" charset="-128"/>
                <a:ea typeface="UD デジタル 教科書体 NK-R" panose="02020400000000000000" pitchFamily="18" charset="-128"/>
              </a:endParaRPr>
            </a:p>
          </p:txBody>
        </p:sp>
        <p:sp>
          <p:nvSpPr>
            <p:cNvPr id="16" name="テキスト ボックス 15">
              <a:extLst>
                <a:ext uri="{FF2B5EF4-FFF2-40B4-BE49-F238E27FC236}">
                  <a16:creationId xmlns:a16="http://schemas.microsoft.com/office/drawing/2014/main" id="{C571CB57-1DAF-9305-D303-927FF1BC7838}"/>
                </a:ext>
              </a:extLst>
            </p:cNvPr>
            <p:cNvSpPr txBox="1"/>
            <p:nvPr/>
          </p:nvSpPr>
          <p:spPr>
            <a:xfrm>
              <a:off x="1833684" y="3846585"/>
              <a:ext cx="646331" cy="369332"/>
            </a:xfrm>
            <a:prstGeom prst="rect">
              <a:avLst/>
            </a:prstGeom>
            <a:noFill/>
          </p:spPr>
          <p:txBody>
            <a:bodyPr wrap="none" rtlCol="0">
              <a:spAutoFit/>
            </a:bodyPr>
            <a:lstStyle/>
            <a:p>
              <a:r>
                <a:rPr lang="ja-JP" altLang="en-US" dirty="0">
                  <a:latin typeface="UD デジタル 教科書体 NK-R" panose="02020400000000000000" pitchFamily="18" charset="-128"/>
                  <a:ea typeface="UD デジタル 教科書体 NK-R" panose="02020400000000000000" pitchFamily="18" charset="-128"/>
                </a:rPr>
                <a:t>通信</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cxnSp>
          <p:nvCxnSpPr>
            <p:cNvPr id="28" name="直線コネクタ 27"/>
            <p:cNvCxnSpPr/>
            <p:nvPr/>
          </p:nvCxnSpPr>
          <p:spPr>
            <a:xfrm>
              <a:off x="1549036" y="3035425"/>
              <a:ext cx="1280257" cy="7110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V="1">
              <a:off x="1438797" y="3760268"/>
              <a:ext cx="1576933" cy="9606"/>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2" name="グラフィックス 21">
              <a:extLst>
                <a:ext uri="{FF2B5EF4-FFF2-40B4-BE49-F238E27FC236}">
                  <a16:creationId xmlns:a16="http://schemas.microsoft.com/office/drawing/2014/main" id="{BE2E7937-6B0C-13BC-D752-939F6ED98E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2710001" y="3080127"/>
              <a:ext cx="972740" cy="972740"/>
            </a:xfrm>
            <a:prstGeom prst="rect">
              <a:avLst/>
            </a:prstGeom>
          </p:spPr>
        </p:pic>
        <p:sp>
          <p:nvSpPr>
            <p:cNvPr id="26" name="Rectangle 36">
              <a:extLst>
                <a:ext uri="{FF2B5EF4-FFF2-40B4-BE49-F238E27FC236}">
                  <a16:creationId xmlns:a16="http://schemas.microsoft.com/office/drawing/2014/main" id="{9B27DC98-D1BF-2FCB-689F-EB2D67CA9F1E}"/>
                </a:ext>
              </a:extLst>
            </p:cNvPr>
            <p:cNvSpPr>
              <a:spLocks noChangeAspect="1"/>
            </p:cNvSpPr>
            <p:nvPr/>
          </p:nvSpPr>
          <p:spPr>
            <a:xfrm>
              <a:off x="693503" y="3477276"/>
              <a:ext cx="855533" cy="575591"/>
            </a:xfrm>
            <a:custGeom>
              <a:avLst/>
              <a:gdLst/>
              <a:ahLst/>
              <a:cxnLst/>
              <a:rect l="l" t="t" r="r" b="b"/>
              <a:pathLst>
                <a:path w="3706697" h="2493818">
                  <a:moveTo>
                    <a:pt x="155892" y="2268472"/>
                  </a:moveTo>
                  <a:cubicBezTo>
                    <a:pt x="115912" y="2268472"/>
                    <a:pt x="83502" y="2300882"/>
                    <a:pt x="83502" y="2340862"/>
                  </a:cubicBezTo>
                  <a:cubicBezTo>
                    <a:pt x="83502" y="2380842"/>
                    <a:pt x="115912" y="2413252"/>
                    <a:pt x="155892" y="2413252"/>
                  </a:cubicBezTo>
                  <a:cubicBezTo>
                    <a:pt x="195872" y="2413252"/>
                    <a:pt x="228282" y="2380842"/>
                    <a:pt x="228282" y="2340862"/>
                  </a:cubicBezTo>
                  <a:cubicBezTo>
                    <a:pt x="228282" y="2300882"/>
                    <a:pt x="195872" y="2268472"/>
                    <a:pt x="155892" y="2268472"/>
                  </a:cubicBezTo>
                  <a:close/>
                  <a:moveTo>
                    <a:pt x="3356494" y="2165602"/>
                  </a:moveTo>
                  <a:cubicBezTo>
                    <a:pt x="3322827" y="2165602"/>
                    <a:pt x="3295534" y="2192895"/>
                    <a:pt x="3295534" y="2226562"/>
                  </a:cubicBezTo>
                  <a:cubicBezTo>
                    <a:pt x="3295534" y="2260229"/>
                    <a:pt x="3322827" y="2287522"/>
                    <a:pt x="3356494" y="2287522"/>
                  </a:cubicBezTo>
                  <a:cubicBezTo>
                    <a:pt x="3390161" y="2287522"/>
                    <a:pt x="3417454" y="2260229"/>
                    <a:pt x="3417454" y="2226562"/>
                  </a:cubicBezTo>
                  <a:cubicBezTo>
                    <a:pt x="3417454" y="2192895"/>
                    <a:pt x="3390161" y="2165602"/>
                    <a:pt x="3356494" y="2165602"/>
                  </a:cubicBezTo>
                  <a:close/>
                  <a:moveTo>
                    <a:pt x="3356494" y="1839052"/>
                  </a:moveTo>
                  <a:cubicBezTo>
                    <a:pt x="3322827" y="1839052"/>
                    <a:pt x="3295534" y="1866345"/>
                    <a:pt x="3295534" y="1900012"/>
                  </a:cubicBezTo>
                  <a:cubicBezTo>
                    <a:pt x="3295534" y="1933679"/>
                    <a:pt x="3322827" y="1960972"/>
                    <a:pt x="3356494" y="1960972"/>
                  </a:cubicBezTo>
                  <a:cubicBezTo>
                    <a:pt x="3390161" y="1960972"/>
                    <a:pt x="3417454" y="1933679"/>
                    <a:pt x="3417454" y="1900012"/>
                  </a:cubicBezTo>
                  <a:cubicBezTo>
                    <a:pt x="3417454" y="1866345"/>
                    <a:pt x="3390161" y="1839052"/>
                    <a:pt x="3356494" y="1839052"/>
                  </a:cubicBezTo>
                  <a:close/>
                  <a:moveTo>
                    <a:pt x="2278433" y="1696107"/>
                  </a:moveTo>
                  <a:cubicBezTo>
                    <a:pt x="2250873" y="1696107"/>
                    <a:pt x="2228533" y="1718448"/>
                    <a:pt x="2228532" y="1746008"/>
                  </a:cubicBezTo>
                  <a:cubicBezTo>
                    <a:pt x="2228533" y="1773567"/>
                    <a:pt x="2250873" y="1795908"/>
                    <a:pt x="2278433" y="1795908"/>
                  </a:cubicBezTo>
                  <a:lnTo>
                    <a:pt x="2299015" y="1795908"/>
                  </a:lnTo>
                  <a:cubicBezTo>
                    <a:pt x="2299015" y="1829752"/>
                    <a:pt x="2299015" y="1863595"/>
                    <a:pt x="2299015" y="1897439"/>
                  </a:cubicBezTo>
                  <a:cubicBezTo>
                    <a:pt x="2299015" y="1910064"/>
                    <a:pt x="2309250" y="1920299"/>
                    <a:pt x="2321875" y="1920299"/>
                  </a:cubicBezTo>
                  <a:lnTo>
                    <a:pt x="2321874" y="1920298"/>
                  </a:lnTo>
                  <a:cubicBezTo>
                    <a:pt x="2334499" y="1920298"/>
                    <a:pt x="2344734" y="1910063"/>
                    <a:pt x="2344734" y="1897438"/>
                  </a:cubicBezTo>
                  <a:lnTo>
                    <a:pt x="2344734" y="1795908"/>
                  </a:lnTo>
                  <a:lnTo>
                    <a:pt x="2562540" y="1795909"/>
                  </a:lnTo>
                  <a:cubicBezTo>
                    <a:pt x="2562540" y="1829752"/>
                    <a:pt x="2562540" y="1863596"/>
                    <a:pt x="2562540" y="1897439"/>
                  </a:cubicBezTo>
                  <a:cubicBezTo>
                    <a:pt x="2562540" y="1910064"/>
                    <a:pt x="2572775" y="1920299"/>
                    <a:pt x="2585400" y="1920299"/>
                  </a:cubicBezTo>
                  <a:lnTo>
                    <a:pt x="2585399" y="1920298"/>
                  </a:lnTo>
                  <a:cubicBezTo>
                    <a:pt x="2598024" y="1920298"/>
                    <a:pt x="2608259" y="1910063"/>
                    <a:pt x="2608259" y="1897438"/>
                  </a:cubicBezTo>
                  <a:lnTo>
                    <a:pt x="2608259" y="1795909"/>
                  </a:lnTo>
                  <a:lnTo>
                    <a:pt x="2628211" y="1795909"/>
                  </a:lnTo>
                  <a:cubicBezTo>
                    <a:pt x="2655771" y="1795909"/>
                    <a:pt x="2678112" y="1773568"/>
                    <a:pt x="2678112" y="1746008"/>
                  </a:cubicBezTo>
                  <a:lnTo>
                    <a:pt x="2678113" y="1746008"/>
                  </a:lnTo>
                  <a:cubicBezTo>
                    <a:pt x="2678113" y="1718448"/>
                    <a:pt x="2655772" y="1696107"/>
                    <a:pt x="2628212" y="1696107"/>
                  </a:cubicBezTo>
                  <a:close/>
                  <a:moveTo>
                    <a:pt x="3356494" y="1512501"/>
                  </a:moveTo>
                  <a:cubicBezTo>
                    <a:pt x="3322827" y="1512501"/>
                    <a:pt x="3295534" y="1539794"/>
                    <a:pt x="3295534" y="1573461"/>
                  </a:cubicBezTo>
                  <a:cubicBezTo>
                    <a:pt x="3295534" y="1607128"/>
                    <a:pt x="3322827" y="1634421"/>
                    <a:pt x="3356494" y="1634421"/>
                  </a:cubicBezTo>
                  <a:cubicBezTo>
                    <a:pt x="3390161" y="1634421"/>
                    <a:pt x="3417454" y="1607128"/>
                    <a:pt x="3417454" y="1573461"/>
                  </a:cubicBezTo>
                  <a:cubicBezTo>
                    <a:pt x="3417454" y="1539794"/>
                    <a:pt x="3390161" y="1512501"/>
                    <a:pt x="3356494" y="1512501"/>
                  </a:cubicBezTo>
                  <a:close/>
                  <a:moveTo>
                    <a:pt x="2278433" y="1363375"/>
                  </a:moveTo>
                  <a:cubicBezTo>
                    <a:pt x="2250873" y="1363375"/>
                    <a:pt x="2228533" y="1385716"/>
                    <a:pt x="2228532" y="1413276"/>
                  </a:cubicBezTo>
                  <a:cubicBezTo>
                    <a:pt x="2228533" y="1440835"/>
                    <a:pt x="2250873" y="1463176"/>
                    <a:pt x="2278433" y="1463176"/>
                  </a:cubicBezTo>
                  <a:lnTo>
                    <a:pt x="2299015" y="1463176"/>
                  </a:lnTo>
                  <a:cubicBezTo>
                    <a:pt x="2299015" y="1499980"/>
                    <a:pt x="2299015" y="1536785"/>
                    <a:pt x="2299015" y="1573589"/>
                  </a:cubicBezTo>
                  <a:cubicBezTo>
                    <a:pt x="2299015" y="1586214"/>
                    <a:pt x="2309250" y="1596449"/>
                    <a:pt x="2321875" y="1596449"/>
                  </a:cubicBezTo>
                  <a:lnTo>
                    <a:pt x="2321874" y="1596448"/>
                  </a:lnTo>
                  <a:cubicBezTo>
                    <a:pt x="2334499" y="1596448"/>
                    <a:pt x="2344734" y="1586213"/>
                    <a:pt x="2344734" y="1573588"/>
                  </a:cubicBezTo>
                  <a:lnTo>
                    <a:pt x="2344734" y="1463176"/>
                  </a:lnTo>
                  <a:lnTo>
                    <a:pt x="2562540" y="1463177"/>
                  </a:lnTo>
                  <a:cubicBezTo>
                    <a:pt x="2562540" y="1499981"/>
                    <a:pt x="2562540" y="1536785"/>
                    <a:pt x="2562540" y="1573589"/>
                  </a:cubicBezTo>
                  <a:cubicBezTo>
                    <a:pt x="2562540" y="1586214"/>
                    <a:pt x="2572775" y="1596449"/>
                    <a:pt x="2585400" y="1596449"/>
                  </a:cubicBezTo>
                  <a:lnTo>
                    <a:pt x="2585399" y="1596448"/>
                  </a:lnTo>
                  <a:cubicBezTo>
                    <a:pt x="2598024" y="1596448"/>
                    <a:pt x="2608259" y="1586213"/>
                    <a:pt x="2608259" y="1573588"/>
                  </a:cubicBezTo>
                  <a:lnTo>
                    <a:pt x="2608259" y="1463177"/>
                  </a:lnTo>
                  <a:lnTo>
                    <a:pt x="2628211" y="1463177"/>
                  </a:lnTo>
                  <a:cubicBezTo>
                    <a:pt x="2655771" y="1463177"/>
                    <a:pt x="2678112" y="1440836"/>
                    <a:pt x="2678112" y="1413276"/>
                  </a:cubicBezTo>
                  <a:lnTo>
                    <a:pt x="2678113" y="1413276"/>
                  </a:lnTo>
                  <a:cubicBezTo>
                    <a:pt x="2678113" y="1385716"/>
                    <a:pt x="2655772" y="1363375"/>
                    <a:pt x="2628212" y="1363375"/>
                  </a:cubicBezTo>
                  <a:close/>
                  <a:moveTo>
                    <a:pt x="3356494" y="1185950"/>
                  </a:moveTo>
                  <a:cubicBezTo>
                    <a:pt x="3322827" y="1185950"/>
                    <a:pt x="3295534" y="1213243"/>
                    <a:pt x="3295534" y="1246910"/>
                  </a:cubicBezTo>
                  <a:cubicBezTo>
                    <a:pt x="3295534" y="1280577"/>
                    <a:pt x="3322827" y="1307870"/>
                    <a:pt x="3356494" y="1307870"/>
                  </a:cubicBezTo>
                  <a:cubicBezTo>
                    <a:pt x="3390161" y="1307870"/>
                    <a:pt x="3417454" y="1280577"/>
                    <a:pt x="3417454" y="1246910"/>
                  </a:cubicBezTo>
                  <a:cubicBezTo>
                    <a:pt x="3417454" y="1213243"/>
                    <a:pt x="3390161" y="1185950"/>
                    <a:pt x="3356494" y="1185950"/>
                  </a:cubicBezTo>
                  <a:close/>
                  <a:moveTo>
                    <a:pt x="2278433" y="1030643"/>
                  </a:moveTo>
                  <a:cubicBezTo>
                    <a:pt x="2250873" y="1030643"/>
                    <a:pt x="2228533" y="1052984"/>
                    <a:pt x="2228532" y="1080544"/>
                  </a:cubicBezTo>
                  <a:cubicBezTo>
                    <a:pt x="2228533" y="1108103"/>
                    <a:pt x="2250873" y="1130444"/>
                    <a:pt x="2278433" y="1130444"/>
                  </a:cubicBezTo>
                  <a:lnTo>
                    <a:pt x="2299015" y="1130444"/>
                  </a:lnTo>
                  <a:cubicBezTo>
                    <a:pt x="2299015" y="1167034"/>
                    <a:pt x="2299015" y="1203624"/>
                    <a:pt x="2299015" y="1240214"/>
                  </a:cubicBezTo>
                  <a:cubicBezTo>
                    <a:pt x="2299015" y="1252839"/>
                    <a:pt x="2309250" y="1263074"/>
                    <a:pt x="2321875" y="1263074"/>
                  </a:cubicBezTo>
                  <a:lnTo>
                    <a:pt x="2321874" y="1263073"/>
                  </a:lnTo>
                  <a:cubicBezTo>
                    <a:pt x="2334499" y="1263073"/>
                    <a:pt x="2344734" y="1252838"/>
                    <a:pt x="2344734" y="1240213"/>
                  </a:cubicBezTo>
                  <a:lnTo>
                    <a:pt x="2344734" y="1130444"/>
                  </a:lnTo>
                  <a:lnTo>
                    <a:pt x="2562540" y="1130445"/>
                  </a:lnTo>
                  <a:cubicBezTo>
                    <a:pt x="2562540" y="1167035"/>
                    <a:pt x="2562540" y="1203624"/>
                    <a:pt x="2562540" y="1240214"/>
                  </a:cubicBezTo>
                  <a:cubicBezTo>
                    <a:pt x="2562540" y="1252839"/>
                    <a:pt x="2572775" y="1263074"/>
                    <a:pt x="2585400" y="1263074"/>
                  </a:cubicBezTo>
                  <a:lnTo>
                    <a:pt x="2585399" y="1263073"/>
                  </a:lnTo>
                  <a:cubicBezTo>
                    <a:pt x="2598024" y="1263073"/>
                    <a:pt x="2608259" y="1252838"/>
                    <a:pt x="2608259" y="1240213"/>
                  </a:cubicBezTo>
                  <a:lnTo>
                    <a:pt x="2608259" y="1130445"/>
                  </a:lnTo>
                  <a:lnTo>
                    <a:pt x="2628211" y="1130445"/>
                  </a:lnTo>
                  <a:cubicBezTo>
                    <a:pt x="2655771" y="1130445"/>
                    <a:pt x="2678112" y="1108104"/>
                    <a:pt x="2678112" y="1080544"/>
                  </a:cubicBezTo>
                  <a:lnTo>
                    <a:pt x="2678113" y="1080544"/>
                  </a:lnTo>
                  <a:cubicBezTo>
                    <a:pt x="2678113" y="1052984"/>
                    <a:pt x="2655772" y="1030643"/>
                    <a:pt x="2628212" y="1030643"/>
                  </a:cubicBezTo>
                  <a:close/>
                  <a:moveTo>
                    <a:pt x="3356494" y="859399"/>
                  </a:moveTo>
                  <a:cubicBezTo>
                    <a:pt x="3322827" y="859399"/>
                    <a:pt x="3295534" y="886692"/>
                    <a:pt x="3295534" y="920359"/>
                  </a:cubicBezTo>
                  <a:cubicBezTo>
                    <a:pt x="3295534" y="954026"/>
                    <a:pt x="3322827" y="981319"/>
                    <a:pt x="3356494" y="981319"/>
                  </a:cubicBezTo>
                  <a:cubicBezTo>
                    <a:pt x="3390161" y="981319"/>
                    <a:pt x="3417454" y="954026"/>
                    <a:pt x="3417454" y="920359"/>
                  </a:cubicBezTo>
                  <a:cubicBezTo>
                    <a:pt x="3417454" y="886692"/>
                    <a:pt x="3390161" y="859399"/>
                    <a:pt x="3356494" y="859399"/>
                  </a:cubicBezTo>
                  <a:close/>
                  <a:moveTo>
                    <a:pt x="2278433" y="697911"/>
                  </a:moveTo>
                  <a:cubicBezTo>
                    <a:pt x="2250873" y="697911"/>
                    <a:pt x="2228533" y="720252"/>
                    <a:pt x="2228532" y="747812"/>
                  </a:cubicBezTo>
                  <a:cubicBezTo>
                    <a:pt x="2228533" y="775371"/>
                    <a:pt x="2250873" y="797712"/>
                    <a:pt x="2278433" y="797712"/>
                  </a:cubicBezTo>
                  <a:lnTo>
                    <a:pt x="2299015" y="797712"/>
                  </a:lnTo>
                  <a:cubicBezTo>
                    <a:pt x="2299015" y="826680"/>
                    <a:pt x="2299015" y="855647"/>
                    <a:pt x="2299015" y="884614"/>
                  </a:cubicBezTo>
                  <a:cubicBezTo>
                    <a:pt x="2299015" y="897239"/>
                    <a:pt x="2309250" y="907474"/>
                    <a:pt x="2321875" y="907474"/>
                  </a:cubicBezTo>
                  <a:lnTo>
                    <a:pt x="2321874" y="907473"/>
                  </a:lnTo>
                  <a:cubicBezTo>
                    <a:pt x="2334499" y="907473"/>
                    <a:pt x="2344734" y="897238"/>
                    <a:pt x="2344734" y="884613"/>
                  </a:cubicBezTo>
                  <a:lnTo>
                    <a:pt x="2344734" y="797712"/>
                  </a:lnTo>
                  <a:lnTo>
                    <a:pt x="2562540" y="797713"/>
                  </a:lnTo>
                  <a:cubicBezTo>
                    <a:pt x="2562540" y="826680"/>
                    <a:pt x="2562540" y="855647"/>
                    <a:pt x="2562540" y="884614"/>
                  </a:cubicBezTo>
                  <a:cubicBezTo>
                    <a:pt x="2562540" y="897239"/>
                    <a:pt x="2572775" y="907474"/>
                    <a:pt x="2585400" y="907474"/>
                  </a:cubicBezTo>
                  <a:lnTo>
                    <a:pt x="2585399" y="907473"/>
                  </a:lnTo>
                  <a:cubicBezTo>
                    <a:pt x="2598024" y="907473"/>
                    <a:pt x="2608259" y="897238"/>
                    <a:pt x="2608259" y="884613"/>
                  </a:cubicBezTo>
                  <a:lnTo>
                    <a:pt x="2608259" y="797713"/>
                  </a:lnTo>
                  <a:lnTo>
                    <a:pt x="2628211" y="797713"/>
                  </a:lnTo>
                  <a:cubicBezTo>
                    <a:pt x="2655771" y="797713"/>
                    <a:pt x="2678112" y="775372"/>
                    <a:pt x="2678112" y="747812"/>
                  </a:cubicBezTo>
                  <a:lnTo>
                    <a:pt x="2678113" y="747812"/>
                  </a:lnTo>
                  <a:cubicBezTo>
                    <a:pt x="2678113" y="720252"/>
                    <a:pt x="2655772" y="697911"/>
                    <a:pt x="2628212" y="697911"/>
                  </a:cubicBezTo>
                  <a:close/>
                  <a:moveTo>
                    <a:pt x="729089" y="611830"/>
                  </a:moveTo>
                  <a:lnTo>
                    <a:pt x="1395273" y="611830"/>
                  </a:lnTo>
                  <a:lnTo>
                    <a:pt x="1395273" y="1881992"/>
                  </a:lnTo>
                  <a:lnTo>
                    <a:pt x="729089" y="1881992"/>
                  </a:lnTo>
                  <a:close/>
                  <a:moveTo>
                    <a:pt x="3356494" y="532848"/>
                  </a:moveTo>
                  <a:cubicBezTo>
                    <a:pt x="3322827" y="532848"/>
                    <a:pt x="3295534" y="560141"/>
                    <a:pt x="3295534" y="593808"/>
                  </a:cubicBezTo>
                  <a:cubicBezTo>
                    <a:pt x="3295534" y="627475"/>
                    <a:pt x="3322827" y="654768"/>
                    <a:pt x="3356494" y="654768"/>
                  </a:cubicBezTo>
                  <a:cubicBezTo>
                    <a:pt x="3390161" y="654768"/>
                    <a:pt x="3417454" y="627475"/>
                    <a:pt x="3417454" y="593808"/>
                  </a:cubicBezTo>
                  <a:cubicBezTo>
                    <a:pt x="3417454" y="560141"/>
                    <a:pt x="3390161" y="532848"/>
                    <a:pt x="3356494" y="532848"/>
                  </a:cubicBezTo>
                  <a:close/>
                  <a:moveTo>
                    <a:pt x="622932" y="474615"/>
                  </a:moveTo>
                  <a:lnTo>
                    <a:pt x="622932" y="629835"/>
                  </a:lnTo>
                  <a:lnTo>
                    <a:pt x="441095" y="629835"/>
                  </a:lnTo>
                  <a:cubicBezTo>
                    <a:pt x="433791" y="612515"/>
                    <a:pt x="416305" y="602309"/>
                    <a:pt x="396439" y="602309"/>
                  </a:cubicBezTo>
                  <a:cubicBezTo>
                    <a:pt x="365084" y="602309"/>
                    <a:pt x="339666" y="627730"/>
                    <a:pt x="339666" y="659089"/>
                  </a:cubicBezTo>
                  <a:cubicBezTo>
                    <a:pt x="339666" y="690445"/>
                    <a:pt x="365084" y="715862"/>
                    <a:pt x="396439" y="715862"/>
                  </a:cubicBezTo>
                  <a:cubicBezTo>
                    <a:pt x="416312" y="715862"/>
                    <a:pt x="433798" y="705660"/>
                    <a:pt x="441102" y="688340"/>
                  </a:cubicBezTo>
                  <a:lnTo>
                    <a:pt x="622932" y="688340"/>
                  </a:lnTo>
                  <a:lnTo>
                    <a:pt x="622932" y="826501"/>
                  </a:lnTo>
                  <a:lnTo>
                    <a:pt x="441095" y="826501"/>
                  </a:lnTo>
                  <a:cubicBezTo>
                    <a:pt x="433791" y="809181"/>
                    <a:pt x="416305" y="798975"/>
                    <a:pt x="396439" y="798975"/>
                  </a:cubicBezTo>
                  <a:cubicBezTo>
                    <a:pt x="365084" y="798975"/>
                    <a:pt x="339666" y="824393"/>
                    <a:pt x="339666" y="855748"/>
                  </a:cubicBezTo>
                  <a:cubicBezTo>
                    <a:pt x="339666" y="887107"/>
                    <a:pt x="365084" y="912528"/>
                    <a:pt x="396439" y="912528"/>
                  </a:cubicBezTo>
                  <a:cubicBezTo>
                    <a:pt x="416312" y="912528"/>
                    <a:pt x="433798" y="902319"/>
                    <a:pt x="441102" y="884996"/>
                  </a:cubicBezTo>
                  <a:lnTo>
                    <a:pt x="622932" y="884996"/>
                  </a:lnTo>
                  <a:lnTo>
                    <a:pt x="622932" y="1023163"/>
                  </a:lnTo>
                  <a:lnTo>
                    <a:pt x="441095" y="1023163"/>
                  </a:lnTo>
                  <a:cubicBezTo>
                    <a:pt x="433791" y="1005843"/>
                    <a:pt x="416305" y="995641"/>
                    <a:pt x="396439" y="995641"/>
                  </a:cubicBezTo>
                  <a:cubicBezTo>
                    <a:pt x="365084" y="995641"/>
                    <a:pt x="339666" y="1021058"/>
                    <a:pt x="339666" y="1052414"/>
                  </a:cubicBezTo>
                  <a:cubicBezTo>
                    <a:pt x="339666" y="1083767"/>
                    <a:pt x="365084" y="1109191"/>
                    <a:pt x="396439" y="1109191"/>
                  </a:cubicBezTo>
                  <a:cubicBezTo>
                    <a:pt x="416312" y="1109191"/>
                    <a:pt x="433798" y="1098982"/>
                    <a:pt x="441102" y="1081662"/>
                  </a:cubicBezTo>
                  <a:lnTo>
                    <a:pt x="622932" y="1081662"/>
                  </a:lnTo>
                  <a:lnTo>
                    <a:pt x="622932" y="1219822"/>
                  </a:lnTo>
                  <a:lnTo>
                    <a:pt x="441095" y="1219822"/>
                  </a:lnTo>
                  <a:cubicBezTo>
                    <a:pt x="433791" y="1202509"/>
                    <a:pt x="416305" y="1192303"/>
                    <a:pt x="396439" y="1192303"/>
                  </a:cubicBezTo>
                  <a:cubicBezTo>
                    <a:pt x="365084" y="1192303"/>
                    <a:pt x="339666" y="1217724"/>
                    <a:pt x="339666" y="1249077"/>
                  </a:cubicBezTo>
                  <a:cubicBezTo>
                    <a:pt x="339666" y="1280433"/>
                    <a:pt x="365084" y="1305850"/>
                    <a:pt x="396439" y="1305850"/>
                  </a:cubicBezTo>
                  <a:cubicBezTo>
                    <a:pt x="416312" y="1305850"/>
                    <a:pt x="433798" y="1295648"/>
                    <a:pt x="441102" y="1278328"/>
                  </a:cubicBezTo>
                  <a:lnTo>
                    <a:pt x="622932" y="1278328"/>
                  </a:lnTo>
                  <a:lnTo>
                    <a:pt x="622932" y="1416488"/>
                  </a:lnTo>
                  <a:lnTo>
                    <a:pt x="441095" y="1416488"/>
                  </a:lnTo>
                  <a:cubicBezTo>
                    <a:pt x="433791" y="1399172"/>
                    <a:pt x="416305" y="1388963"/>
                    <a:pt x="396439" y="1388963"/>
                  </a:cubicBezTo>
                  <a:cubicBezTo>
                    <a:pt x="365084" y="1388963"/>
                    <a:pt x="339666" y="1414387"/>
                    <a:pt x="339666" y="1445743"/>
                  </a:cubicBezTo>
                  <a:cubicBezTo>
                    <a:pt x="339666" y="1477095"/>
                    <a:pt x="365084" y="1502516"/>
                    <a:pt x="396439" y="1502516"/>
                  </a:cubicBezTo>
                  <a:cubicBezTo>
                    <a:pt x="416312" y="1502516"/>
                    <a:pt x="433798" y="1492310"/>
                    <a:pt x="441102" y="1474990"/>
                  </a:cubicBezTo>
                  <a:lnTo>
                    <a:pt x="622932" y="1474990"/>
                  </a:lnTo>
                  <a:lnTo>
                    <a:pt x="622932" y="1613151"/>
                  </a:lnTo>
                  <a:lnTo>
                    <a:pt x="441095" y="1613151"/>
                  </a:lnTo>
                  <a:cubicBezTo>
                    <a:pt x="433791" y="1595831"/>
                    <a:pt x="416305" y="1585629"/>
                    <a:pt x="396439" y="1585629"/>
                  </a:cubicBezTo>
                  <a:cubicBezTo>
                    <a:pt x="365084" y="1585629"/>
                    <a:pt x="339666" y="1611053"/>
                    <a:pt x="339666" y="1642405"/>
                  </a:cubicBezTo>
                  <a:cubicBezTo>
                    <a:pt x="339666" y="1673761"/>
                    <a:pt x="365084" y="1699178"/>
                    <a:pt x="396439" y="1699178"/>
                  </a:cubicBezTo>
                  <a:cubicBezTo>
                    <a:pt x="416312" y="1699178"/>
                    <a:pt x="433798" y="1688976"/>
                    <a:pt x="441102" y="1671656"/>
                  </a:cubicBezTo>
                  <a:lnTo>
                    <a:pt x="622932" y="1671656"/>
                  </a:lnTo>
                  <a:lnTo>
                    <a:pt x="622932" y="1809817"/>
                  </a:lnTo>
                  <a:lnTo>
                    <a:pt x="441095" y="1809817"/>
                  </a:lnTo>
                  <a:cubicBezTo>
                    <a:pt x="433791" y="1792497"/>
                    <a:pt x="416305" y="1782291"/>
                    <a:pt x="396439" y="1782291"/>
                  </a:cubicBezTo>
                  <a:cubicBezTo>
                    <a:pt x="365084" y="1782291"/>
                    <a:pt x="339666" y="1807712"/>
                    <a:pt x="339666" y="1839071"/>
                  </a:cubicBezTo>
                  <a:cubicBezTo>
                    <a:pt x="339666" y="1870423"/>
                    <a:pt x="365084" y="1895844"/>
                    <a:pt x="396439" y="1895844"/>
                  </a:cubicBezTo>
                  <a:cubicBezTo>
                    <a:pt x="416312" y="1895844"/>
                    <a:pt x="433798" y="1885639"/>
                    <a:pt x="441102" y="1868319"/>
                  </a:cubicBezTo>
                  <a:lnTo>
                    <a:pt x="622932" y="1868319"/>
                  </a:lnTo>
                  <a:lnTo>
                    <a:pt x="622932" y="2019203"/>
                  </a:lnTo>
                  <a:lnTo>
                    <a:pt x="1501420" y="2019203"/>
                  </a:lnTo>
                  <a:lnTo>
                    <a:pt x="1501420" y="1868319"/>
                  </a:lnTo>
                  <a:lnTo>
                    <a:pt x="1658463" y="1868319"/>
                  </a:lnTo>
                  <a:cubicBezTo>
                    <a:pt x="1665774" y="1885639"/>
                    <a:pt x="1683257" y="1895844"/>
                    <a:pt x="1703129" y="1895844"/>
                  </a:cubicBezTo>
                  <a:cubicBezTo>
                    <a:pt x="1734481" y="1895844"/>
                    <a:pt x="1759902" y="1870423"/>
                    <a:pt x="1759902" y="1839071"/>
                  </a:cubicBezTo>
                  <a:cubicBezTo>
                    <a:pt x="1759902" y="1807712"/>
                    <a:pt x="1734481" y="1782291"/>
                    <a:pt x="1703129" y="1782291"/>
                  </a:cubicBezTo>
                  <a:cubicBezTo>
                    <a:pt x="1683260" y="1782291"/>
                    <a:pt x="1665774" y="1792497"/>
                    <a:pt x="1658470" y="1809817"/>
                  </a:cubicBezTo>
                  <a:lnTo>
                    <a:pt x="1501420" y="1809817"/>
                  </a:lnTo>
                  <a:lnTo>
                    <a:pt x="1501420" y="1671656"/>
                  </a:lnTo>
                  <a:lnTo>
                    <a:pt x="1658463" y="1671656"/>
                  </a:lnTo>
                  <a:cubicBezTo>
                    <a:pt x="1665774" y="1688976"/>
                    <a:pt x="1683257" y="1699178"/>
                    <a:pt x="1703129" y="1699178"/>
                  </a:cubicBezTo>
                  <a:cubicBezTo>
                    <a:pt x="1734481" y="1699178"/>
                    <a:pt x="1759902" y="1673761"/>
                    <a:pt x="1759902" y="1642405"/>
                  </a:cubicBezTo>
                  <a:cubicBezTo>
                    <a:pt x="1759902" y="1611053"/>
                    <a:pt x="1734481" y="1585629"/>
                    <a:pt x="1703129" y="1585629"/>
                  </a:cubicBezTo>
                  <a:cubicBezTo>
                    <a:pt x="1683260" y="1585629"/>
                    <a:pt x="1665774" y="1595831"/>
                    <a:pt x="1658470" y="1613151"/>
                  </a:cubicBezTo>
                  <a:lnTo>
                    <a:pt x="1501420" y="1613151"/>
                  </a:lnTo>
                  <a:lnTo>
                    <a:pt x="1501420" y="1474990"/>
                  </a:lnTo>
                  <a:lnTo>
                    <a:pt x="1658463" y="1474990"/>
                  </a:lnTo>
                  <a:cubicBezTo>
                    <a:pt x="1665774" y="1492310"/>
                    <a:pt x="1683257" y="1502516"/>
                    <a:pt x="1703129" y="1502516"/>
                  </a:cubicBezTo>
                  <a:cubicBezTo>
                    <a:pt x="1734481" y="1502516"/>
                    <a:pt x="1759902" y="1477095"/>
                    <a:pt x="1759902" y="1445743"/>
                  </a:cubicBezTo>
                  <a:cubicBezTo>
                    <a:pt x="1759902" y="1414387"/>
                    <a:pt x="1734481" y="1388963"/>
                    <a:pt x="1703129" y="1388963"/>
                  </a:cubicBezTo>
                  <a:cubicBezTo>
                    <a:pt x="1683260" y="1388963"/>
                    <a:pt x="1665774" y="1399172"/>
                    <a:pt x="1658470" y="1416488"/>
                  </a:cubicBezTo>
                  <a:lnTo>
                    <a:pt x="1501420" y="1416488"/>
                  </a:lnTo>
                  <a:lnTo>
                    <a:pt x="1501420" y="1278328"/>
                  </a:lnTo>
                  <a:lnTo>
                    <a:pt x="1658463" y="1278328"/>
                  </a:lnTo>
                  <a:cubicBezTo>
                    <a:pt x="1665774" y="1295648"/>
                    <a:pt x="1683257" y="1305850"/>
                    <a:pt x="1703129" y="1305850"/>
                  </a:cubicBezTo>
                  <a:cubicBezTo>
                    <a:pt x="1734481" y="1305850"/>
                    <a:pt x="1759902" y="1280433"/>
                    <a:pt x="1759902" y="1249077"/>
                  </a:cubicBezTo>
                  <a:cubicBezTo>
                    <a:pt x="1759902" y="1217724"/>
                    <a:pt x="1734481" y="1192303"/>
                    <a:pt x="1703129" y="1192303"/>
                  </a:cubicBezTo>
                  <a:cubicBezTo>
                    <a:pt x="1683260" y="1192303"/>
                    <a:pt x="1665774" y="1202509"/>
                    <a:pt x="1658470" y="1219822"/>
                  </a:cubicBezTo>
                  <a:lnTo>
                    <a:pt x="1501420" y="1219822"/>
                  </a:lnTo>
                  <a:lnTo>
                    <a:pt x="1501420" y="1081662"/>
                  </a:lnTo>
                  <a:lnTo>
                    <a:pt x="1658463" y="1081662"/>
                  </a:lnTo>
                  <a:cubicBezTo>
                    <a:pt x="1665774" y="1098982"/>
                    <a:pt x="1683257" y="1109191"/>
                    <a:pt x="1703129" y="1109191"/>
                  </a:cubicBezTo>
                  <a:cubicBezTo>
                    <a:pt x="1734481" y="1109191"/>
                    <a:pt x="1759902" y="1083767"/>
                    <a:pt x="1759902" y="1052414"/>
                  </a:cubicBezTo>
                  <a:cubicBezTo>
                    <a:pt x="1759902" y="1021058"/>
                    <a:pt x="1734481" y="995641"/>
                    <a:pt x="1703129" y="995641"/>
                  </a:cubicBezTo>
                  <a:cubicBezTo>
                    <a:pt x="1683260" y="995641"/>
                    <a:pt x="1665774" y="1005843"/>
                    <a:pt x="1658470" y="1023163"/>
                  </a:cubicBezTo>
                  <a:lnTo>
                    <a:pt x="1501420" y="1023163"/>
                  </a:lnTo>
                  <a:lnTo>
                    <a:pt x="1501420" y="884996"/>
                  </a:lnTo>
                  <a:lnTo>
                    <a:pt x="1658463" y="884996"/>
                  </a:lnTo>
                  <a:cubicBezTo>
                    <a:pt x="1665774" y="902319"/>
                    <a:pt x="1683257" y="912528"/>
                    <a:pt x="1703129" y="912528"/>
                  </a:cubicBezTo>
                  <a:cubicBezTo>
                    <a:pt x="1734481" y="912528"/>
                    <a:pt x="1759902" y="887107"/>
                    <a:pt x="1759902" y="855748"/>
                  </a:cubicBezTo>
                  <a:cubicBezTo>
                    <a:pt x="1759902" y="824393"/>
                    <a:pt x="1734481" y="798975"/>
                    <a:pt x="1703129" y="798975"/>
                  </a:cubicBezTo>
                  <a:cubicBezTo>
                    <a:pt x="1683260" y="798975"/>
                    <a:pt x="1665774" y="809181"/>
                    <a:pt x="1658470" y="826501"/>
                  </a:cubicBezTo>
                  <a:lnTo>
                    <a:pt x="1501420" y="826501"/>
                  </a:lnTo>
                  <a:lnTo>
                    <a:pt x="1501420" y="688340"/>
                  </a:lnTo>
                  <a:lnTo>
                    <a:pt x="1658463" y="688340"/>
                  </a:lnTo>
                  <a:cubicBezTo>
                    <a:pt x="1665774" y="705660"/>
                    <a:pt x="1683257" y="715862"/>
                    <a:pt x="1703129" y="715862"/>
                  </a:cubicBezTo>
                  <a:cubicBezTo>
                    <a:pt x="1733220" y="715862"/>
                    <a:pt x="1757845" y="692448"/>
                    <a:pt x="1758384" y="662753"/>
                  </a:cubicBezTo>
                  <a:lnTo>
                    <a:pt x="1755496" y="648456"/>
                  </a:lnTo>
                  <a:cubicBezTo>
                    <a:pt x="1753540" y="621846"/>
                    <a:pt x="1730614" y="602309"/>
                    <a:pt x="1703129" y="602309"/>
                  </a:cubicBezTo>
                  <a:cubicBezTo>
                    <a:pt x="1683260" y="602309"/>
                    <a:pt x="1665774" y="612515"/>
                    <a:pt x="1658470" y="629835"/>
                  </a:cubicBezTo>
                  <a:lnTo>
                    <a:pt x="1501420" y="629835"/>
                  </a:lnTo>
                  <a:lnTo>
                    <a:pt x="1501420" y="474615"/>
                  </a:lnTo>
                  <a:close/>
                  <a:moveTo>
                    <a:pt x="3356494" y="206297"/>
                  </a:moveTo>
                  <a:cubicBezTo>
                    <a:pt x="3322827" y="206297"/>
                    <a:pt x="3295534" y="233590"/>
                    <a:pt x="3295534" y="267257"/>
                  </a:cubicBezTo>
                  <a:cubicBezTo>
                    <a:pt x="3295534" y="300924"/>
                    <a:pt x="3322827" y="328217"/>
                    <a:pt x="3356494" y="328217"/>
                  </a:cubicBezTo>
                  <a:cubicBezTo>
                    <a:pt x="3390161" y="328217"/>
                    <a:pt x="3417454" y="300924"/>
                    <a:pt x="3417454" y="267257"/>
                  </a:cubicBezTo>
                  <a:cubicBezTo>
                    <a:pt x="3417454" y="233590"/>
                    <a:pt x="3390161" y="206297"/>
                    <a:pt x="3356494" y="206297"/>
                  </a:cubicBezTo>
                  <a:close/>
                  <a:moveTo>
                    <a:pt x="155892" y="80567"/>
                  </a:moveTo>
                  <a:cubicBezTo>
                    <a:pt x="115912" y="80567"/>
                    <a:pt x="83502" y="112977"/>
                    <a:pt x="83502" y="152957"/>
                  </a:cubicBezTo>
                  <a:cubicBezTo>
                    <a:pt x="83502" y="192937"/>
                    <a:pt x="115912" y="225347"/>
                    <a:pt x="155892" y="225347"/>
                  </a:cubicBezTo>
                  <a:cubicBezTo>
                    <a:pt x="195872" y="225347"/>
                    <a:pt x="228282" y="192937"/>
                    <a:pt x="228282" y="152957"/>
                  </a:cubicBezTo>
                  <a:cubicBezTo>
                    <a:pt x="228282" y="112977"/>
                    <a:pt x="195872" y="80567"/>
                    <a:pt x="155892" y="80567"/>
                  </a:cubicBezTo>
                  <a:close/>
                  <a:moveTo>
                    <a:pt x="0" y="0"/>
                  </a:moveTo>
                  <a:lnTo>
                    <a:pt x="3706697" y="0"/>
                  </a:lnTo>
                  <a:lnTo>
                    <a:pt x="3706697" y="2493818"/>
                  </a:lnTo>
                  <a:lnTo>
                    <a:pt x="0" y="2493818"/>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solidFill>
                  <a:srgbClr val="FFFFFF"/>
                </a:solidFill>
                <a:latin typeface="UD デジタル 教科書体 NK-R" panose="02020400000000000000" pitchFamily="18" charset="-128"/>
                <a:ea typeface="UD デジタル 教科書体 NK-R" panose="02020400000000000000" pitchFamily="18" charset="-128"/>
              </a:endParaRPr>
            </a:p>
          </p:txBody>
        </p:sp>
        <p:cxnSp>
          <p:nvCxnSpPr>
            <p:cNvPr id="38" name="直線コネクタ 37"/>
            <p:cNvCxnSpPr>
              <a:stCxn id="11" idx="3"/>
              <a:endCxn id="23" idx="1"/>
            </p:cNvCxnSpPr>
            <p:nvPr/>
          </p:nvCxnSpPr>
          <p:spPr>
            <a:xfrm flipV="1">
              <a:off x="5696489" y="3702789"/>
              <a:ext cx="1001346"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直線コネクタ 42"/>
            <p:cNvCxnSpPr>
              <a:stCxn id="42" idx="1"/>
              <a:endCxn id="23" idx="3"/>
            </p:cNvCxnSpPr>
            <p:nvPr/>
          </p:nvCxnSpPr>
          <p:spPr>
            <a:xfrm flipH="1">
              <a:off x="7751384" y="3702788"/>
              <a:ext cx="960199" cy="1"/>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51" name="グループ化 50"/>
            <p:cNvGrpSpPr/>
            <p:nvPr/>
          </p:nvGrpSpPr>
          <p:grpSpPr>
            <a:xfrm>
              <a:off x="8711583" y="3103727"/>
              <a:ext cx="1601666" cy="1198121"/>
              <a:chOff x="9155404" y="4215917"/>
              <a:chExt cx="1601666" cy="1198121"/>
            </a:xfrm>
          </p:grpSpPr>
          <p:pic>
            <p:nvPicPr>
              <p:cNvPr id="42" name="図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55404" y="4215917"/>
                <a:ext cx="1601666" cy="1198121"/>
              </a:xfrm>
              <a:prstGeom prst="rect">
                <a:avLst/>
              </a:prstGeom>
            </p:spPr>
          </p:pic>
          <p:pic>
            <p:nvPicPr>
              <p:cNvPr id="3074" name="Picture 2" descr="株価、業績など"/>
              <p:cNvPicPr>
                <a:picLocks noChangeAspect="1" noChangeArrowheads="1"/>
              </p:cNvPicPr>
              <p:nvPr/>
            </p:nvPicPr>
            <p:blipFill rotWithShape="1">
              <a:blip r:embed="rId9">
                <a:extLst>
                  <a:ext uri="{28A0092B-C50C-407E-A947-70E740481C1C}">
                    <a14:useLocalDpi xmlns:a14="http://schemas.microsoft.com/office/drawing/2010/main" val="0"/>
                  </a:ext>
                </a:extLst>
              </a:blip>
              <a:srcRect l="53149" t="20852" r="10851" b="57281"/>
              <a:stretch/>
            </p:blipFill>
            <p:spPr bwMode="auto">
              <a:xfrm>
                <a:off x="9364860" y="4313847"/>
                <a:ext cx="1219916" cy="740986"/>
              </a:xfrm>
              <a:prstGeom prst="rect">
                <a:avLst/>
              </a:prstGeom>
              <a:noFill/>
              <a:extLst>
                <a:ext uri="{909E8E84-426E-40DD-AFC4-6F175D3DCCD1}">
                  <a14:hiddenFill xmlns:a14="http://schemas.microsoft.com/office/drawing/2010/main">
                    <a:solidFill>
                      <a:srgbClr val="FFFFFF"/>
                    </a:solidFill>
                  </a14:hiddenFill>
                </a:ext>
              </a:extLst>
            </p:spPr>
          </p:pic>
          <p:sp>
            <p:nvSpPr>
              <p:cNvPr id="49" name="正方形/長方形 48"/>
              <p:cNvSpPr/>
              <p:nvPr/>
            </p:nvSpPr>
            <p:spPr>
              <a:xfrm>
                <a:off x="9327701" y="4313847"/>
                <a:ext cx="222699" cy="143853"/>
              </a:xfrm>
              <a:prstGeom prst="rect">
                <a:avLst/>
              </a:prstGeom>
              <a:solidFill>
                <a:srgbClr val="C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3076" name="Picture 4" descr="ひらめく人"/>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805959" y="2907880"/>
              <a:ext cx="2069526" cy="2069526"/>
            </a:xfrm>
            <a:prstGeom prst="rect">
              <a:avLst/>
            </a:prstGeom>
            <a:noFill/>
            <a:extLst>
              <a:ext uri="{909E8E84-426E-40DD-AFC4-6F175D3DCCD1}">
                <a14:hiddenFill xmlns:a14="http://schemas.microsoft.com/office/drawing/2010/main">
                  <a:solidFill>
                    <a:srgbClr val="FFFFFF"/>
                  </a:solidFill>
                </a14:hiddenFill>
              </a:ext>
            </a:extLst>
          </p:spPr>
        </p:pic>
        <p:pic>
          <p:nvPicPr>
            <p:cNvPr id="11" name="図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843706" y="3276398"/>
              <a:ext cx="852783" cy="852783"/>
            </a:xfrm>
            <a:prstGeom prst="rect">
              <a:avLst/>
            </a:prstGeom>
          </p:spPr>
        </p:pic>
        <p:sp>
          <p:nvSpPr>
            <p:cNvPr id="32" name="テキスト ボックス 31">
              <a:extLst>
                <a:ext uri="{FF2B5EF4-FFF2-40B4-BE49-F238E27FC236}">
                  <a16:creationId xmlns:a16="http://schemas.microsoft.com/office/drawing/2014/main" id="{89574EE5-B45C-2DEF-9D72-9D84730992B4}"/>
                </a:ext>
              </a:extLst>
            </p:cNvPr>
            <p:cNvSpPr txBox="1"/>
            <p:nvPr/>
          </p:nvSpPr>
          <p:spPr>
            <a:xfrm>
              <a:off x="4486696" y="2157557"/>
              <a:ext cx="1609304" cy="369332"/>
            </a:xfrm>
            <a:prstGeom prst="rect">
              <a:avLst/>
            </a:prstGeom>
            <a:noFill/>
          </p:spPr>
          <p:txBody>
            <a:bodyPr wrap="square" rtlCol="0">
              <a:spAutoFit/>
            </a:bodyPr>
            <a:lstStyle/>
            <a:p>
              <a:r>
                <a:rPr lang="ja-JP" altLang="en-US" b="1" dirty="0" smtClean="0">
                  <a:latin typeface="UD デジタル 教科書体 NK-R" panose="02020400000000000000" pitchFamily="18" charset="-128"/>
                  <a:ea typeface="UD デジタル 教科書体 NK-R" panose="02020400000000000000" pitchFamily="18" charset="-128"/>
                </a:rPr>
                <a:t>データベース</a:t>
              </a:r>
              <a:endParaRPr kumimoji="1" lang="ja-JP" altLang="en-US" b="1" dirty="0">
                <a:latin typeface="UD デジタル 教科書体 NK-R" panose="02020400000000000000" pitchFamily="18" charset="-128"/>
                <a:ea typeface="UD デジタル 教科書体 NK-R" panose="02020400000000000000" pitchFamily="18" charset="-128"/>
              </a:endParaRPr>
            </a:p>
          </p:txBody>
        </p:sp>
        <p:sp>
          <p:nvSpPr>
            <p:cNvPr id="44" name="テキスト ボックス 43">
              <a:extLst>
                <a:ext uri="{FF2B5EF4-FFF2-40B4-BE49-F238E27FC236}">
                  <a16:creationId xmlns:a16="http://schemas.microsoft.com/office/drawing/2014/main" id="{1A0803F6-36F0-E002-2EA7-37F273626E97}"/>
                </a:ext>
              </a:extLst>
            </p:cNvPr>
            <p:cNvSpPr txBox="1"/>
            <p:nvPr/>
          </p:nvSpPr>
          <p:spPr>
            <a:xfrm>
              <a:off x="8944076" y="2159605"/>
              <a:ext cx="1053494" cy="369332"/>
            </a:xfrm>
            <a:prstGeom prst="rect">
              <a:avLst/>
            </a:prstGeom>
            <a:noFill/>
          </p:spPr>
          <p:txBody>
            <a:bodyPr wrap="none" rtlCol="0">
              <a:spAutoFit/>
            </a:bodyPr>
            <a:lstStyle/>
            <a:p>
              <a:r>
                <a:rPr lang="ja-JP" altLang="en-US" dirty="0" smtClean="0">
                  <a:latin typeface="UD デジタル 教科書体 NK-R" panose="02020400000000000000" pitchFamily="18" charset="-128"/>
                  <a:ea typeface="UD デジタル 教科書体 NK-R" panose="02020400000000000000" pitchFamily="18" charset="-128"/>
                </a:rPr>
                <a:t>ユーザー</a:t>
              </a:r>
              <a:endParaRPr kumimoji="1" lang="en-US" altLang="ja-JP" dirty="0">
                <a:latin typeface="UD デジタル 教科書体 NK-R" panose="02020400000000000000" pitchFamily="18" charset="-128"/>
                <a:ea typeface="UD デジタル 教科書体 NK-R" panose="02020400000000000000" pitchFamily="18" charset="-128"/>
              </a:endParaRPr>
            </a:p>
          </p:txBody>
        </p:sp>
      </p:grpSp>
    </p:spTree>
    <p:extLst>
      <p:ext uri="{BB962C8B-B14F-4D97-AF65-F5344CB8AC3E}">
        <p14:creationId xmlns:p14="http://schemas.microsoft.com/office/powerpoint/2010/main" val="272463217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else</a:t>
            </a:r>
            <a:r>
              <a:rPr kumimoji="1" lang="ja-JP" altLang="en-US" dirty="0" smtClean="0"/>
              <a:t>文</a:t>
            </a:r>
            <a:endParaRPr kumimoji="1" lang="ja-JP" altLang="en-US" dirty="0"/>
          </a:p>
        </p:txBody>
      </p:sp>
      <p:sp>
        <p:nvSpPr>
          <p:cNvPr id="3" name="コンテンツ プレースホルダ 2"/>
          <p:cNvSpPr>
            <a:spLocks noGrp="1"/>
          </p:cNvSpPr>
          <p:nvPr>
            <p:ph idx="1"/>
          </p:nvPr>
        </p:nvSpPr>
        <p:spPr/>
        <p:txBody>
          <a:bodyPr/>
          <a:lstStyle/>
          <a:p>
            <a:pPr marL="0" indent="0">
              <a:buNone/>
            </a:pPr>
            <a:r>
              <a:rPr kumimoji="1" lang="en-US" altLang="ja-JP" dirty="0" smtClean="0"/>
              <a:t>else	</a:t>
            </a:r>
            <a:r>
              <a:rPr kumimoji="1" lang="ja-JP" altLang="en-US" dirty="0" smtClean="0"/>
              <a:t>➡</a:t>
            </a:r>
            <a:r>
              <a:rPr kumimoji="1" lang="en-US" altLang="ja-JP" dirty="0" smtClean="0"/>
              <a:t>	</a:t>
            </a:r>
            <a:r>
              <a:rPr kumimoji="1" lang="ja-JP" altLang="en-US" dirty="0" smtClean="0"/>
              <a:t>英語で「その他の」</a:t>
            </a:r>
            <a:endParaRPr kumimoji="1" lang="en-US" altLang="ja-JP" dirty="0" smtClean="0"/>
          </a:p>
          <a:p>
            <a:endParaRPr lang="en-US" altLang="ja-JP" dirty="0" smtClean="0"/>
          </a:p>
          <a:p>
            <a:pPr marL="0" indent="0">
              <a:buNone/>
            </a:pPr>
            <a:r>
              <a:rPr kumimoji="1" lang="en-US" altLang="ja-JP" dirty="0" smtClean="0"/>
              <a:t>if</a:t>
            </a:r>
            <a:r>
              <a:rPr kumimoji="1" lang="ja-JP" altLang="en-US" dirty="0" smtClean="0"/>
              <a:t>文と組み合わせることで</a:t>
            </a:r>
            <a:r>
              <a:rPr kumimoji="1" lang="en-US" altLang="ja-JP" dirty="0" smtClean="0"/>
              <a:t/>
            </a:r>
            <a:br>
              <a:rPr kumimoji="1" lang="en-US" altLang="ja-JP" dirty="0" smtClean="0"/>
            </a:br>
            <a:r>
              <a:rPr lang="ja-JP" altLang="en-US" dirty="0" smtClean="0">
                <a:solidFill>
                  <a:srgbClr val="FF0000"/>
                </a:solidFill>
              </a:rPr>
              <a:t>条件を満たさなかった場合の処理</a:t>
            </a:r>
            <a:r>
              <a:rPr lang="ja-JP" altLang="en-US" dirty="0" smtClean="0"/>
              <a:t>を設定できる。</a:t>
            </a:r>
            <a:endParaRPr kumimoji="1" lang="ja-JP" altLang="en-US" dirty="0"/>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90</a:t>
            </a:fld>
            <a:endParaRPr kumimoji="1" lang="ja-JP" altLang="en-US"/>
          </a:p>
        </p:txBody>
      </p:sp>
    </p:spTree>
    <p:extLst>
      <p:ext uri="{BB962C8B-B14F-4D97-AF65-F5344CB8AC3E}">
        <p14:creationId xmlns:p14="http://schemas.microsoft.com/office/powerpoint/2010/main" val="85093694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if</a:t>
            </a:r>
            <a:r>
              <a:rPr kumimoji="1" lang="ja-JP" altLang="en-US" dirty="0" smtClean="0"/>
              <a:t>～</a:t>
            </a:r>
            <a:r>
              <a:rPr kumimoji="1" lang="en-US" altLang="ja-JP" dirty="0" smtClean="0"/>
              <a:t>else</a:t>
            </a:r>
            <a:r>
              <a:rPr kumimoji="1" lang="ja-JP" altLang="en-US" dirty="0" smtClean="0"/>
              <a:t>文</a:t>
            </a:r>
            <a:endParaRPr kumimoji="1" lang="ja-JP" altLang="en-US" dirty="0"/>
          </a:p>
        </p:txBody>
      </p:sp>
      <p:sp>
        <p:nvSpPr>
          <p:cNvPr id="3" name="コンテンツ プレースホルダ 2"/>
          <p:cNvSpPr>
            <a:spLocks noGrp="1"/>
          </p:cNvSpPr>
          <p:nvPr>
            <p:ph idx="1"/>
          </p:nvPr>
        </p:nvSpPr>
        <p:spPr/>
        <p:txBody>
          <a:bodyPr>
            <a:normAutofit lnSpcReduction="10000"/>
          </a:bodyPr>
          <a:lstStyle/>
          <a:p>
            <a:pPr>
              <a:buNone/>
            </a:pPr>
            <a:r>
              <a:rPr lang="en-US" altLang="ja-JP" dirty="0" smtClean="0"/>
              <a:t>	</a:t>
            </a:r>
            <a:r>
              <a:rPr lang="en-US" altLang="ja-JP" dirty="0" smtClean="0">
                <a:solidFill>
                  <a:srgbClr val="FF0000"/>
                </a:solidFill>
              </a:rPr>
              <a:t>if</a:t>
            </a:r>
            <a:r>
              <a:rPr lang="en-US" altLang="ja-JP" dirty="0" smtClean="0">
                <a:solidFill>
                  <a:schemeClr val="accent1">
                    <a:lumMod val="75000"/>
                  </a:schemeClr>
                </a:solidFill>
              </a:rPr>
              <a:t>(</a:t>
            </a:r>
            <a:r>
              <a:rPr lang="ja-JP" altLang="en-US" dirty="0" smtClean="0">
                <a:solidFill>
                  <a:schemeClr val="accent1">
                    <a:lumMod val="75000"/>
                  </a:schemeClr>
                </a:solidFill>
              </a:rPr>
              <a:t>条件式</a:t>
            </a:r>
            <a:r>
              <a:rPr lang="en-US" altLang="ja-JP" dirty="0" smtClean="0">
                <a:solidFill>
                  <a:schemeClr val="accent1">
                    <a:lumMod val="75000"/>
                  </a:schemeClr>
                </a:solidFill>
              </a:rPr>
              <a:t>) </a:t>
            </a:r>
            <a:r>
              <a:rPr lang="en-US" altLang="ja-JP" dirty="0" smtClean="0"/>
              <a:t>{</a:t>
            </a:r>
          </a:p>
          <a:p>
            <a:pPr>
              <a:buNone/>
            </a:pPr>
            <a:r>
              <a:rPr lang="en-US" altLang="ja-JP" dirty="0" smtClean="0"/>
              <a:t>			</a:t>
            </a:r>
            <a:r>
              <a:rPr lang="ja-JP" altLang="en-US" dirty="0" smtClean="0"/>
              <a:t>条件式を満たしている時の処理</a:t>
            </a:r>
            <a:endParaRPr lang="en-US" altLang="ja-JP" dirty="0" smtClean="0"/>
          </a:p>
          <a:p>
            <a:pPr>
              <a:buNone/>
            </a:pPr>
            <a:r>
              <a:rPr lang="en-US" altLang="ja-JP" dirty="0" smtClean="0"/>
              <a:t>	}</a:t>
            </a:r>
          </a:p>
          <a:p>
            <a:pPr>
              <a:buNone/>
            </a:pPr>
            <a:endParaRPr lang="en-US" altLang="ja-JP" dirty="0" smtClean="0">
              <a:solidFill>
                <a:srgbClr val="FF0000"/>
              </a:solidFill>
            </a:endParaRPr>
          </a:p>
          <a:p>
            <a:pPr>
              <a:buNone/>
            </a:pPr>
            <a:r>
              <a:rPr lang="en-US" altLang="ja-JP" dirty="0" smtClean="0">
                <a:solidFill>
                  <a:srgbClr val="FF0000"/>
                </a:solidFill>
              </a:rPr>
              <a:t>	else</a:t>
            </a:r>
            <a:r>
              <a:rPr lang="en-US" altLang="ja-JP" dirty="0" smtClean="0"/>
              <a:t> {</a:t>
            </a:r>
          </a:p>
          <a:p>
            <a:pPr>
              <a:buNone/>
            </a:pPr>
            <a:r>
              <a:rPr lang="en-US" altLang="ja-JP" dirty="0" smtClean="0"/>
              <a:t>			</a:t>
            </a:r>
            <a:r>
              <a:rPr lang="ja-JP" altLang="en-US" dirty="0" smtClean="0"/>
              <a:t>条件式を満たしていない時の処理</a:t>
            </a:r>
            <a:endParaRPr lang="en-US" altLang="ja-JP" dirty="0" smtClean="0"/>
          </a:p>
          <a:p>
            <a:pPr>
              <a:buNone/>
            </a:pPr>
            <a:r>
              <a:rPr lang="en-US" altLang="ja-JP" dirty="0" smtClean="0"/>
              <a:t>	}</a:t>
            </a:r>
            <a:endParaRPr lang="ja-JP" altLang="en-US" dirty="0" smtClean="0"/>
          </a:p>
          <a:p>
            <a:pPr>
              <a:buNone/>
            </a:pPr>
            <a:endParaRPr kumimoji="1" lang="ja-JP" altLang="en-US" dirty="0"/>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91</a:t>
            </a:fld>
            <a:endParaRPr kumimoji="1" lang="ja-JP" altLang="en-US"/>
          </a:p>
        </p:txBody>
      </p:sp>
    </p:spTree>
    <p:extLst>
      <p:ext uri="{BB962C8B-B14F-4D97-AF65-F5344CB8AC3E}">
        <p14:creationId xmlns:p14="http://schemas.microsoft.com/office/powerpoint/2010/main" val="409932513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厳密な比較①</a:t>
            </a:r>
            <a:endParaRPr kumimoji="1" lang="ja-JP" altLang="en-US" dirty="0"/>
          </a:p>
        </p:txBody>
      </p:sp>
      <p:graphicFrame>
        <p:nvGraphicFramePr>
          <p:cNvPr id="6" name="コンテンツ プレースホルダー 5"/>
          <p:cNvGraphicFramePr>
            <a:graphicFrameLocks noGrp="1"/>
          </p:cNvGraphicFramePr>
          <p:nvPr>
            <p:ph idx="1"/>
            <p:extLst/>
          </p:nvPr>
        </p:nvGraphicFramePr>
        <p:xfrm>
          <a:off x="6750050" y="3661548"/>
          <a:ext cx="4895850" cy="741680"/>
        </p:xfrm>
        <a:graphic>
          <a:graphicData uri="http://schemas.openxmlformats.org/drawingml/2006/table">
            <a:tbl>
              <a:tblPr firstRow="1" bandRow="1">
                <a:tableStyleId>{5C22544A-7EE6-4342-B048-85BDC9FD1C3A}</a:tableStyleId>
              </a:tblPr>
              <a:tblGrid>
                <a:gridCol w="489585">
                  <a:extLst>
                    <a:ext uri="{9D8B030D-6E8A-4147-A177-3AD203B41FA5}">
                      <a16:colId xmlns:a16="http://schemas.microsoft.com/office/drawing/2014/main" val="57570440"/>
                    </a:ext>
                  </a:extLst>
                </a:gridCol>
                <a:gridCol w="489585">
                  <a:extLst>
                    <a:ext uri="{9D8B030D-6E8A-4147-A177-3AD203B41FA5}">
                      <a16:colId xmlns:a16="http://schemas.microsoft.com/office/drawing/2014/main" val="1229548176"/>
                    </a:ext>
                  </a:extLst>
                </a:gridCol>
                <a:gridCol w="489585">
                  <a:extLst>
                    <a:ext uri="{9D8B030D-6E8A-4147-A177-3AD203B41FA5}">
                      <a16:colId xmlns:a16="http://schemas.microsoft.com/office/drawing/2014/main" val="4187037172"/>
                    </a:ext>
                  </a:extLst>
                </a:gridCol>
                <a:gridCol w="489585">
                  <a:extLst>
                    <a:ext uri="{9D8B030D-6E8A-4147-A177-3AD203B41FA5}">
                      <a16:colId xmlns:a16="http://schemas.microsoft.com/office/drawing/2014/main" val="653307152"/>
                    </a:ext>
                  </a:extLst>
                </a:gridCol>
                <a:gridCol w="489585">
                  <a:extLst>
                    <a:ext uri="{9D8B030D-6E8A-4147-A177-3AD203B41FA5}">
                      <a16:colId xmlns:a16="http://schemas.microsoft.com/office/drawing/2014/main" val="762310440"/>
                    </a:ext>
                  </a:extLst>
                </a:gridCol>
                <a:gridCol w="489585">
                  <a:extLst>
                    <a:ext uri="{9D8B030D-6E8A-4147-A177-3AD203B41FA5}">
                      <a16:colId xmlns:a16="http://schemas.microsoft.com/office/drawing/2014/main" val="454805470"/>
                    </a:ext>
                  </a:extLst>
                </a:gridCol>
                <a:gridCol w="489585">
                  <a:extLst>
                    <a:ext uri="{9D8B030D-6E8A-4147-A177-3AD203B41FA5}">
                      <a16:colId xmlns:a16="http://schemas.microsoft.com/office/drawing/2014/main" val="82218482"/>
                    </a:ext>
                  </a:extLst>
                </a:gridCol>
                <a:gridCol w="489585">
                  <a:extLst>
                    <a:ext uri="{9D8B030D-6E8A-4147-A177-3AD203B41FA5}">
                      <a16:colId xmlns:a16="http://schemas.microsoft.com/office/drawing/2014/main" val="2014712942"/>
                    </a:ext>
                  </a:extLst>
                </a:gridCol>
                <a:gridCol w="489585">
                  <a:extLst>
                    <a:ext uri="{9D8B030D-6E8A-4147-A177-3AD203B41FA5}">
                      <a16:colId xmlns:a16="http://schemas.microsoft.com/office/drawing/2014/main" val="1486391802"/>
                    </a:ext>
                  </a:extLst>
                </a:gridCol>
                <a:gridCol w="489585">
                  <a:extLst>
                    <a:ext uri="{9D8B030D-6E8A-4147-A177-3AD203B41FA5}">
                      <a16:colId xmlns:a16="http://schemas.microsoft.com/office/drawing/2014/main" val="1174685425"/>
                    </a:ext>
                  </a:extLst>
                </a:gridCol>
              </a:tblGrid>
              <a:tr h="370840">
                <a:tc>
                  <a:txBody>
                    <a:bodyPr/>
                    <a:lstStyle/>
                    <a:p>
                      <a:pPr algn="ctr"/>
                      <a:r>
                        <a:rPr kumimoji="1" lang="en-US" altLang="ja-JP" dirty="0" smtClean="0">
                          <a:solidFill>
                            <a:schemeClr val="tx1"/>
                          </a:solidFill>
                          <a:latin typeface="UD デジタル 教科書体 NK-R" panose="02020400000000000000" pitchFamily="18" charset="-128"/>
                          <a:ea typeface="UD デジタル 教科書体 NK-R" panose="02020400000000000000" pitchFamily="18" charset="-128"/>
                        </a:rPr>
                        <a:t>1</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smtClean="0">
                          <a:solidFill>
                            <a:schemeClr val="tx1"/>
                          </a:solidFill>
                          <a:latin typeface="UD デジタル 教科書体 NK-R" panose="02020400000000000000" pitchFamily="18" charset="-128"/>
                          <a:ea typeface="UD デジタル 教科書体 NK-R" panose="02020400000000000000" pitchFamily="18" charset="-128"/>
                        </a:rPr>
                        <a:t>2</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smtClean="0">
                          <a:solidFill>
                            <a:schemeClr val="tx1"/>
                          </a:solidFill>
                          <a:latin typeface="UD デジタル 教科書体 NK-R" panose="02020400000000000000" pitchFamily="18" charset="-128"/>
                          <a:ea typeface="UD デジタル 教科書体 NK-R" panose="02020400000000000000" pitchFamily="18" charset="-128"/>
                        </a:rPr>
                        <a:t>3</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dirty="0" smtClean="0">
                          <a:solidFill>
                            <a:schemeClr val="tx1"/>
                          </a:solidFill>
                          <a:latin typeface="UD デジタル 教科書体 NK-R" panose="02020400000000000000" pitchFamily="18" charset="-128"/>
                          <a:ea typeface="UD デジタル 教科書体 NK-R" panose="02020400000000000000" pitchFamily="18" charset="-128"/>
                        </a:rPr>
                        <a:t>～</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smtClean="0">
                          <a:solidFill>
                            <a:schemeClr val="tx1"/>
                          </a:solidFill>
                          <a:latin typeface="UD デジタル 教科書体 NK-R" panose="02020400000000000000" pitchFamily="18" charset="-128"/>
                          <a:ea typeface="UD デジタル 教科書体 NK-R" panose="02020400000000000000" pitchFamily="18" charset="-128"/>
                        </a:rPr>
                        <a:t>9</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kumimoji="1" lang="en-US" altLang="ja-JP" dirty="0" smtClean="0">
                          <a:solidFill>
                            <a:schemeClr val="tx1"/>
                          </a:solidFill>
                          <a:latin typeface="UD デジタル 教科書体 NK-R" panose="02020400000000000000" pitchFamily="18" charset="-128"/>
                          <a:ea typeface="UD デジタル 教科書体 NK-R" panose="02020400000000000000" pitchFamily="18" charset="-128"/>
                        </a:rPr>
                        <a:t>10</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dirty="0" smtClean="0">
                          <a:solidFill>
                            <a:schemeClr val="tx1"/>
                          </a:solidFill>
                          <a:latin typeface="UD デジタル 教科書体 NK-R" panose="02020400000000000000" pitchFamily="18" charset="-128"/>
                          <a:ea typeface="UD デジタル 教科書体 NK-R" panose="02020400000000000000" pitchFamily="18" charset="-128"/>
                        </a:rPr>
                        <a:t>～</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smtClean="0">
                          <a:solidFill>
                            <a:schemeClr val="tx1"/>
                          </a:solidFill>
                          <a:latin typeface="UD デジタル 教科書体 NK-R" panose="02020400000000000000" pitchFamily="18" charset="-128"/>
                          <a:ea typeface="UD デジタル 教科書体 NK-R" panose="02020400000000000000" pitchFamily="18" charset="-128"/>
                        </a:rPr>
                        <a:t>20</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kumimoji="1" lang="en-US" altLang="ja-JP" dirty="0" smtClean="0">
                          <a:solidFill>
                            <a:schemeClr val="tx1"/>
                          </a:solidFill>
                          <a:latin typeface="UD デジタル 教科書体 NK-R" panose="02020400000000000000" pitchFamily="18" charset="-128"/>
                          <a:ea typeface="UD デジタル 教科書体 NK-R" panose="02020400000000000000" pitchFamily="18" charset="-128"/>
                        </a:rPr>
                        <a:t>21</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dirty="0" smtClean="0">
                          <a:solidFill>
                            <a:schemeClr val="tx1"/>
                          </a:solidFill>
                          <a:latin typeface="UD デジタル 教科書体 NK-R" panose="02020400000000000000" pitchFamily="18" charset="-128"/>
                          <a:ea typeface="UD デジタル 教科書体 NK-R" panose="02020400000000000000" pitchFamily="18" charset="-128"/>
                        </a:rPr>
                        <a:t>～</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9215306"/>
                  </a:ext>
                </a:extLst>
              </a:tr>
              <a:tr h="370840">
                <a:tc>
                  <a:txBody>
                    <a:bodyPr/>
                    <a:lstStyle/>
                    <a:p>
                      <a:pPr algn="ctr"/>
                      <a:r>
                        <a:rPr kumimoji="1" lang="en-US" altLang="ja-JP" dirty="0" smtClean="0">
                          <a:solidFill>
                            <a:schemeClr val="tx1"/>
                          </a:solidFill>
                          <a:latin typeface="UD デジタル 教科書体 NK-R" panose="02020400000000000000" pitchFamily="18" charset="-128"/>
                          <a:ea typeface="UD デジタル 教科書体 NK-R" panose="02020400000000000000" pitchFamily="18" charset="-128"/>
                        </a:rPr>
                        <a:t>A</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smtClean="0">
                          <a:solidFill>
                            <a:schemeClr val="tx1"/>
                          </a:solidFill>
                          <a:latin typeface="UD デジタル 教科書体 NK-R" panose="02020400000000000000" pitchFamily="18" charset="-128"/>
                          <a:ea typeface="UD デジタル 教科書体 NK-R" panose="02020400000000000000" pitchFamily="18" charset="-128"/>
                        </a:rPr>
                        <a:t>B</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smtClean="0">
                          <a:solidFill>
                            <a:schemeClr val="tx1"/>
                          </a:solidFill>
                          <a:latin typeface="UD デジタル 教科書体 NK-R" panose="02020400000000000000" pitchFamily="18" charset="-128"/>
                          <a:ea typeface="UD デジタル 教科書体 NK-R" panose="02020400000000000000" pitchFamily="18" charset="-128"/>
                        </a:rPr>
                        <a:t>C</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dirty="0" smtClean="0">
                          <a:solidFill>
                            <a:schemeClr val="tx1"/>
                          </a:solidFill>
                          <a:latin typeface="UD デジタル 教科書体 NK-R" panose="02020400000000000000" pitchFamily="18" charset="-128"/>
                          <a:ea typeface="UD デジタル 教科書体 NK-R" panose="02020400000000000000" pitchFamily="18" charset="-128"/>
                        </a:rPr>
                        <a:t>～</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smtClean="0">
                          <a:solidFill>
                            <a:schemeClr val="tx1"/>
                          </a:solidFill>
                          <a:latin typeface="UD デジタル 教科書体 NK-R" panose="02020400000000000000" pitchFamily="18" charset="-128"/>
                          <a:ea typeface="UD デジタル 教科書体 NK-R" panose="02020400000000000000" pitchFamily="18" charset="-128"/>
                        </a:rPr>
                        <a:t>I</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kumimoji="1" lang="en-US" altLang="ja-JP" dirty="0" smtClean="0">
                          <a:solidFill>
                            <a:schemeClr val="tx1"/>
                          </a:solidFill>
                          <a:latin typeface="UD デジタル 教科書体 NK-R" panose="02020400000000000000" pitchFamily="18" charset="-128"/>
                          <a:ea typeface="UD デジタル 教科書体 NK-R" panose="02020400000000000000" pitchFamily="18" charset="-128"/>
                        </a:rPr>
                        <a:t>J</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dirty="0" smtClean="0">
                          <a:solidFill>
                            <a:schemeClr val="tx1"/>
                          </a:solidFill>
                          <a:latin typeface="UD デジタル 教科書体 NK-R" panose="02020400000000000000" pitchFamily="18" charset="-128"/>
                          <a:ea typeface="UD デジタル 教科書体 NK-R" panose="02020400000000000000" pitchFamily="18" charset="-128"/>
                        </a:rPr>
                        <a:t>～</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smtClean="0">
                          <a:solidFill>
                            <a:schemeClr val="tx1"/>
                          </a:solidFill>
                          <a:latin typeface="UD デジタル 教科書体 NK-R" panose="02020400000000000000" pitchFamily="18" charset="-128"/>
                          <a:ea typeface="UD デジタル 教科書体 NK-R" panose="02020400000000000000" pitchFamily="18" charset="-128"/>
                        </a:rPr>
                        <a:t>T</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kumimoji="1" lang="en-US" altLang="ja-JP" dirty="0" smtClean="0">
                          <a:solidFill>
                            <a:schemeClr val="tx1"/>
                          </a:solidFill>
                          <a:latin typeface="UD デジタル 教科書体 NK-R" panose="02020400000000000000" pitchFamily="18" charset="-128"/>
                          <a:ea typeface="UD デジタル 教科書体 NK-R" panose="02020400000000000000" pitchFamily="18" charset="-128"/>
                        </a:rPr>
                        <a:t>U</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dirty="0" smtClean="0">
                          <a:solidFill>
                            <a:schemeClr val="tx1"/>
                          </a:solidFill>
                          <a:latin typeface="UD デジタル 教科書体 NK-R" panose="02020400000000000000" pitchFamily="18" charset="-128"/>
                          <a:ea typeface="UD デジタル 教科書体 NK-R" panose="02020400000000000000" pitchFamily="18" charset="-128"/>
                        </a:rPr>
                        <a:t>～</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99554912"/>
                  </a:ext>
                </a:extLst>
              </a:tr>
            </a:tbl>
          </a:graphicData>
        </a:graphic>
      </p:graphicFrame>
      <p:pic>
        <p:nvPicPr>
          <p:cNvPr id="1026" name="Picture 2" descr="https://2.bp.blogspot.com/-jj_sAP_8eAQ/Uyk_MhjWgqI/AAAAAAAAeNg/4f8HmvcjcWQ/s800/keyboard_typ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736600" y="4605107"/>
            <a:ext cx="2190750" cy="1670447"/>
          </a:xfrm>
          <a:prstGeom prst="rect">
            <a:avLst/>
          </a:prstGeom>
          <a:noFill/>
          <a:extLst>
            <a:ext uri="{909E8E84-426E-40DD-AFC4-6F175D3DCCD1}">
              <a14:hiddenFill xmlns:a14="http://schemas.microsoft.com/office/drawing/2010/main">
                <a:solidFill>
                  <a:srgbClr val="FFFFFF"/>
                </a:solidFill>
              </a14:hiddenFill>
            </a:ext>
          </a:extLst>
        </p:spPr>
      </p:pic>
      <p:sp>
        <p:nvSpPr>
          <p:cNvPr id="4" name="円形吹き出し 3"/>
          <p:cNvSpPr/>
          <p:nvPr/>
        </p:nvSpPr>
        <p:spPr>
          <a:xfrm>
            <a:off x="2770188" y="3502192"/>
            <a:ext cx="1828800" cy="1338262"/>
          </a:xfrm>
          <a:prstGeom prst="wedgeEllipseCallout">
            <a:avLst>
              <a:gd name="adj1" fmla="val -75170"/>
              <a:gd name="adj2" fmla="val 8385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ysClr val="windowText" lastClr="000000"/>
                </a:solidFill>
                <a:latin typeface="UD デジタル 教科書体 NK-R" panose="02020400000000000000" pitchFamily="18" charset="-128"/>
                <a:ea typeface="UD デジタル 教科書体 NK-R" panose="02020400000000000000" pitchFamily="18" charset="-128"/>
              </a:rPr>
              <a:t>IT</a:t>
            </a:r>
          </a:p>
          <a:p>
            <a:pPr algn="ctr"/>
            <a:r>
              <a:rPr lang="en-US" altLang="ja-JP" dirty="0" smtClean="0">
                <a:solidFill>
                  <a:sysClr val="windowText" lastClr="000000"/>
                </a:solidFill>
                <a:latin typeface="UD デジタル 教科書体 NK-R" panose="02020400000000000000" pitchFamily="18" charset="-128"/>
                <a:ea typeface="UD デジタル 教科書体 NK-R" panose="02020400000000000000" pitchFamily="18" charset="-128"/>
              </a:rPr>
              <a:t>I = 9</a:t>
            </a:r>
            <a:r>
              <a:rPr lang="ja-JP" altLang="en-US" dirty="0" smtClean="0">
                <a:solidFill>
                  <a:sysClr val="windowText" lastClr="000000"/>
                </a:solidFill>
                <a:latin typeface="UD デジタル 教科書体 NK-R" panose="02020400000000000000" pitchFamily="18" charset="-128"/>
                <a:ea typeface="UD デジタル 教科書体 NK-R" panose="02020400000000000000" pitchFamily="18" charset="-128"/>
              </a:rPr>
              <a:t>番</a:t>
            </a:r>
            <a:endParaRPr lang="en-US" altLang="ja-JP" dirty="0" smtClean="0">
              <a:solidFill>
                <a:sysClr val="windowText" lastClr="000000"/>
              </a:solidFill>
              <a:latin typeface="UD デジタル 教科書体 NK-R" panose="02020400000000000000" pitchFamily="18" charset="-128"/>
              <a:ea typeface="UD デジタル 教科書体 NK-R" panose="02020400000000000000" pitchFamily="18" charset="-128"/>
            </a:endParaRPr>
          </a:p>
          <a:p>
            <a:pPr algn="ctr"/>
            <a:r>
              <a:rPr kumimoji="1" lang="en-US" altLang="ja-JP" dirty="0" smtClean="0">
                <a:solidFill>
                  <a:sysClr val="windowText" lastClr="000000"/>
                </a:solidFill>
                <a:latin typeface="UD デジタル 教科書体 NK-R" panose="02020400000000000000" pitchFamily="18" charset="-128"/>
                <a:ea typeface="UD デジタル 教科書体 NK-R" panose="02020400000000000000" pitchFamily="18" charset="-128"/>
              </a:rPr>
              <a:t>T = 20</a:t>
            </a:r>
            <a:r>
              <a:rPr kumimoji="1" lang="ja-JP" altLang="en-US" dirty="0" smtClean="0">
                <a:solidFill>
                  <a:sysClr val="windowText" lastClr="000000"/>
                </a:solidFill>
                <a:latin typeface="UD デジタル 教科書体 NK-R" panose="02020400000000000000" pitchFamily="18" charset="-128"/>
                <a:ea typeface="UD デジタル 教科書体 NK-R" panose="02020400000000000000" pitchFamily="18" charset="-128"/>
              </a:rPr>
              <a:t>番</a:t>
            </a:r>
            <a:endParaRPr kumimoji="1" lang="ja-JP" altLang="en-US" dirty="0">
              <a:solidFill>
                <a:sysClr val="windowText" lastClr="000000"/>
              </a:solidFill>
              <a:latin typeface="UD デジタル 教科書体 NK-R" panose="02020400000000000000" pitchFamily="18" charset="-128"/>
              <a:ea typeface="UD デジタル 教科書体 NK-R" panose="02020400000000000000" pitchFamily="18" charset="-128"/>
            </a:endParaRPr>
          </a:p>
        </p:txBody>
      </p:sp>
      <p:grpSp>
        <p:nvGrpSpPr>
          <p:cNvPr id="9" name="グループ化 8"/>
          <p:cNvGrpSpPr/>
          <p:nvPr/>
        </p:nvGrpSpPr>
        <p:grpSpPr>
          <a:xfrm>
            <a:off x="7281862" y="4583845"/>
            <a:ext cx="2716213" cy="1849162"/>
            <a:chOff x="7370762" y="2614888"/>
            <a:chExt cx="2716213" cy="1849162"/>
          </a:xfrm>
        </p:grpSpPr>
        <p:pic>
          <p:nvPicPr>
            <p:cNvPr id="1028" name="Picture 4" descr="https://3.bp.blogspot.com/-im0qM4wNqN0/UnXnNzQfGwI/AAAAAAAAaKU/BQHEjQ_qWSA/s800/kaden_PC.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70762" y="2614888"/>
              <a:ext cx="2716213" cy="1849162"/>
            </a:xfrm>
            <a:prstGeom prst="rect">
              <a:avLst/>
            </a:prstGeom>
            <a:noFill/>
            <a:extLst>
              <a:ext uri="{909E8E84-426E-40DD-AFC4-6F175D3DCCD1}">
                <a14:hiddenFill xmlns:a14="http://schemas.microsoft.com/office/drawing/2010/main">
                  <a:solidFill>
                    <a:srgbClr val="FFFFFF"/>
                  </a:solidFill>
                </a14:hiddenFill>
              </a:ext>
            </a:extLst>
          </p:spPr>
        </p:pic>
        <p:sp>
          <p:nvSpPr>
            <p:cNvPr id="5" name="角丸四角形 4"/>
            <p:cNvSpPr/>
            <p:nvPr/>
          </p:nvSpPr>
          <p:spPr>
            <a:xfrm>
              <a:off x="7586663" y="2793603"/>
              <a:ext cx="1455737" cy="1135460"/>
            </a:xfrm>
            <a:prstGeom prst="roundRect">
              <a:avLst>
                <a:gd name="adj" fmla="val 6601"/>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latin typeface="UD デジタル 教科書体 NK-R" panose="02020400000000000000" pitchFamily="18" charset="-128"/>
                  <a:ea typeface="UD デジタル 教科書体 NK-R" panose="02020400000000000000" pitchFamily="18" charset="-128"/>
                </a:rPr>
                <a:t>IT</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grpSp>
      <p:sp>
        <p:nvSpPr>
          <p:cNvPr id="7" name="右矢印 6"/>
          <p:cNvSpPr/>
          <p:nvPr/>
        </p:nvSpPr>
        <p:spPr>
          <a:xfrm>
            <a:off x="3759200" y="5021230"/>
            <a:ext cx="2990850" cy="838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コンテンツ プレースホルダー 2"/>
          <p:cNvSpPr txBox="1">
            <a:spLocks/>
          </p:cNvSpPr>
          <p:nvPr/>
        </p:nvSpPr>
        <p:spPr>
          <a:xfrm>
            <a:off x="327025" y="1235413"/>
            <a:ext cx="11537950" cy="24261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40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3200" dirty="0"/>
              <a:t>コンピュータはすべてのデータをデジタルデータ（数値）として</a:t>
            </a:r>
            <a:r>
              <a:rPr lang="ja-JP" altLang="en-US" sz="3200" dirty="0" smtClean="0"/>
              <a:t>扱う</a:t>
            </a:r>
            <a:endParaRPr lang="en-US" altLang="ja-JP" sz="3200" dirty="0"/>
          </a:p>
          <a:p>
            <a:pPr marL="0" indent="0">
              <a:buNone/>
            </a:pPr>
            <a:r>
              <a:rPr lang="ja-JP" altLang="en-US" sz="3200" dirty="0"/>
              <a:t>文字も例外ではなく、</a:t>
            </a:r>
            <a:r>
              <a:rPr lang="ja-JP" altLang="en-US" sz="3200" dirty="0">
                <a:solidFill>
                  <a:srgbClr val="FF0000"/>
                </a:solidFill>
              </a:rPr>
              <a:t>すべての文字には</a:t>
            </a:r>
            <a:r>
              <a:rPr lang="ja-JP" altLang="en-US" sz="3200" dirty="0" smtClean="0">
                <a:solidFill>
                  <a:srgbClr val="FF0000"/>
                </a:solidFill>
              </a:rPr>
              <a:t>数値（</a:t>
            </a:r>
            <a:r>
              <a:rPr lang="ja-JP" altLang="en-US" sz="3200" dirty="0">
                <a:solidFill>
                  <a:srgbClr val="FF0000"/>
                </a:solidFill>
              </a:rPr>
              <a:t>番号</a:t>
            </a:r>
            <a:r>
              <a:rPr lang="ja-JP" altLang="en-US" sz="3200" dirty="0" smtClean="0">
                <a:solidFill>
                  <a:srgbClr val="FF0000"/>
                </a:solidFill>
              </a:rPr>
              <a:t>）が</a:t>
            </a:r>
            <a:r>
              <a:rPr lang="en-US" altLang="ja-JP" sz="3200" dirty="0" smtClean="0">
                <a:solidFill>
                  <a:srgbClr val="FF0000"/>
                </a:solidFill>
              </a:rPr>
              <a:t/>
            </a:r>
            <a:br>
              <a:rPr lang="en-US" altLang="ja-JP" sz="3200" dirty="0" smtClean="0">
                <a:solidFill>
                  <a:srgbClr val="FF0000"/>
                </a:solidFill>
              </a:rPr>
            </a:br>
            <a:r>
              <a:rPr lang="ja-JP" altLang="en-US" sz="3200" dirty="0" smtClean="0">
                <a:solidFill>
                  <a:srgbClr val="FF0000"/>
                </a:solidFill>
              </a:rPr>
              <a:t>割り当てられて</a:t>
            </a:r>
            <a:r>
              <a:rPr lang="ja-JP" altLang="en-US" sz="3200" dirty="0">
                <a:solidFill>
                  <a:srgbClr val="FF0000"/>
                </a:solidFill>
              </a:rPr>
              <a:t>いる</a:t>
            </a:r>
            <a:endParaRPr lang="en-US" altLang="ja-JP" sz="3200" dirty="0">
              <a:solidFill>
                <a:srgbClr val="FF0000"/>
              </a:solidFill>
            </a:endParaRPr>
          </a:p>
        </p:txBody>
      </p:sp>
      <p:sp>
        <p:nvSpPr>
          <p:cNvPr id="3" name="スライド番号プレースホルダー 2"/>
          <p:cNvSpPr>
            <a:spLocks noGrp="1"/>
          </p:cNvSpPr>
          <p:nvPr>
            <p:ph type="sldNum" sz="quarter" idx="12"/>
          </p:nvPr>
        </p:nvSpPr>
        <p:spPr/>
        <p:txBody>
          <a:bodyPr/>
          <a:lstStyle/>
          <a:p>
            <a:fld id="{91D6BFD3-6DDC-47C7-B5D8-E8A248B0BAD4}" type="slidenum">
              <a:rPr kumimoji="1" lang="ja-JP" altLang="en-US" smtClean="0"/>
              <a:t>92</a:t>
            </a:fld>
            <a:endParaRPr kumimoji="1" lang="ja-JP" altLang="en-US"/>
          </a:p>
        </p:txBody>
      </p:sp>
    </p:spTree>
    <p:extLst>
      <p:ext uri="{BB962C8B-B14F-4D97-AF65-F5344CB8AC3E}">
        <p14:creationId xmlns:p14="http://schemas.microsoft.com/office/powerpoint/2010/main" val="1867211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厳密な比較②</a:t>
            </a:r>
            <a:endParaRPr kumimoji="1" lang="ja-JP" altLang="en-US" dirty="0"/>
          </a:p>
        </p:txBody>
      </p:sp>
      <p:sp>
        <p:nvSpPr>
          <p:cNvPr id="3" name="コンテンツ プレースホルダー 2"/>
          <p:cNvSpPr>
            <a:spLocks noGrp="1"/>
          </p:cNvSpPr>
          <p:nvPr>
            <p:ph idx="1"/>
          </p:nvPr>
        </p:nvSpPr>
        <p:spPr>
          <a:xfrm>
            <a:off x="740229" y="1200151"/>
            <a:ext cx="10689771" cy="4679442"/>
          </a:xfrm>
        </p:spPr>
        <p:txBody>
          <a:bodyPr/>
          <a:lstStyle/>
          <a:p>
            <a:pPr marL="0" indent="0">
              <a:buNone/>
            </a:pPr>
            <a:r>
              <a:rPr kumimoji="1" lang="ja-JP" altLang="en-US" dirty="0" smtClean="0"/>
              <a:t>数</a:t>
            </a:r>
            <a:r>
              <a:rPr kumimoji="1" lang="ja-JP" altLang="en-US" dirty="0" smtClean="0">
                <a:solidFill>
                  <a:srgbClr val="FF0000"/>
                </a:solidFill>
              </a:rPr>
              <a:t>字</a:t>
            </a:r>
            <a:r>
              <a:rPr kumimoji="1" lang="ja-JP" altLang="en-US" dirty="0" smtClean="0"/>
              <a:t>も例外ではなく数</a:t>
            </a:r>
            <a:r>
              <a:rPr kumimoji="1" lang="ja-JP" altLang="en-US" dirty="0" smtClean="0">
                <a:solidFill>
                  <a:srgbClr val="FF0000"/>
                </a:solidFill>
              </a:rPr>
              <a:t>値</a:t>
            </a:r>
            <a:r>
              <a:rPr kumimoji="1" lang="ja-JP" altLang="en-US" dirty="0" smtClean="0"/>
              <a:t>（番号）が割り当てられている。</a:t>
            </a:r>
            <a:endParaRPr lang="en-US" altLang="ja-JP" dirty="0" smtClean="0"/>
          </a:p>
          <a:p>
            <a:pPr marL="0" indent="0">
              <a:buNone/>
            </a:pPr>
            <a:endParaRPr kumimoji="1" lang="en-US" altLang="ja-JP" dirty="0"/>
          </a:p>
          <a:p>
            <a:pPr marL="0" indent="0">
              <a:buNone/>
            </a:pPr>
            <a:r>
              <a:rPr lang="ja-JP" altLang="en-US" dirty="0" smtClean="0"/>
              <a:t>そのため、コンピュータの中では数字と数値は別のものとして扱われる。</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93</a:t>
            </a:fld>
            <a:endParaRPr kumimoji="1" lang="ja-JP" altLang="en-US"/>
          </a:p>
        </p:txBody>
      </p:sp>
      <p:sp>
        <p:nvSpPr>
          <p:cNvPr id="5" name="等号否定 4"/>
          <p:cNvSpPr/>
          <p:nvPr/>
        </p:nvSpPr>
        <p:spPr>
          <a:xfrm>
            <a:off x="5428342" y="4728934"/>
            <a:ext cx="1001487" cy="1001487"/>
          </a:xfrm>
          <a:prstGeom prst="mathNotEqual">
            <a:avLst>
              <a:gd name="adj1" fmla="val 10579"/>
              <a:gd name="adj2" fmla="val 6600000"/>
              <a:gd name="adj3" fmla="val 14113"/>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ysClr val="windowText" lastClr="000000"/>
              </a:solidFill>
            </a:endParaRPr>
          </a:p>
        </p:txBody>
      </p:sp>
      <p:sp>
        <p:nvSpPr>
          <p:cNvPr id="7" name="コンテンツ プレースホルダー 2"/>
          <p:cNvSpPr txBox="1">
            <a:spLocks/>
          </p:cNvSpPr>
          <p:nvPr/>
        </p:nvSpPr>
        <p:spPr>
          <a:xfrm>
            <a:off x="4361544" y="4644517"/>
            <a:ext cx="820056" cy="1085904"/>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7200" dirty="0" smtClean="0"/>
              <a:t>3</a:t>
            </a:r>
            <a:endParaRPr lang="en-US" altLang="ja-JP" sz="7200" dirty="0" smtClean="0"/>
          </a:p>
        </p:txBody>
      </p:sp>
      <p:sp>
        <p:nvSpPr>
          <p:cNvPr id="9" name="コンテンツ プレースホルダー 2"/>
          <p:cNvSpPr txBox="1">
            <a:spLocks/>
          </p:cNvSpPr>
          <p:nvPr/>
        </p:nvSpPr>
        <p:spPr>
          <a:xfrm>
            <a:off x="6574971" y="4644517"/>
            <a:ext cx="1462315" cy="1085904"/>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7200" dirty="0" smtClean="0"/>
              <a:t>"3"</a:t>
            </a:r>
            <a:endParaRPr lang="en-US" altLang="ja-JP" sz="7200" dirty="0" smtClean="0"/>
          </a:p>
        </p:txBody>
      </p:sp>
    </p:spTree>
    <p:extLst>
      <p:ext uri="{BB962C8B-B14F-4D97-AF65-F5344CB8AC3E}">
        <p14:creationId xmlns:p14="http://schemas.microsoft.com/office/powerpoint/2010/main" val="22813344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ひとことまとめ</a:t>
            </a:r>
            <a:endParaRPr kumimoji="1" lang="ja-JP" altLang="en-US" dirty="0"/>
          </a:p>
        </p:txBody>
      </p:sp>
      <p:sp>
        <p:nvSpPr>
          <p:cNvPr id="3" name="コンテンツ プレースホルダ 2"/>
          <p:cNvSpPr>
            <a:spLocks noGrp="1"/>
          </p:cNvSpPr>
          <p:nvPr>
            <p:ph idx="1"/>
          </p:nvPr>
        </p:nvSpPr>
        <p:spPr>
          <a:xfrm>
            <a:off x="315687" y="2111828"/>
            <a:ext cx="11767456" cy="4365171"/>
          </a:xfrm>
        </p:spPr>
        <p:txBody>
          <a:bodyPr>
            <a:normAutofit/>
          </a:bodyPr>
          <a:lstStyle/>
          <a:p>
            <a:pPr marL="0" indent="0">
              <a:lnSpc>
                <a:spcPts val="3700"/>
              </a:lnSpc>
              <a:spcBef>
                <a:spcPts val="750"/>
              </a:spcBef>
              <a:buNone/>
            </a:pPr>
            <a:r>
              <a:rPr lang="ja-JP" altLang="en-US" dirty="0" smtClean="0">
                <a:solidFill>
                  <a:srgbClr val="FF0000"/>
                </a:solidFill>
              </a:rPr>
              <a:t>制御構造</a:t>
            </a:r>
            <a:r>
              <a:rPr lang="en-US" altLang="ja-JP" dirty="0" smtClean="0">
                <a:solidFill>
                  <a:srgbClr val="FF0000"/>
                </a:solidFill>
              </a:rPr>
              <a:t>	</a:t>
            </a:r>
            <a:r>
              <a:rPr lang="ja-JP" altLang="en-US" dirty="0" smtClean="0"/>
              <a:t>➡</a:t>
            </a:r>
            <a:r>
              <a:rPr lang="en-US" altLang="ja-JP" dirty="0"/>
              <a:t>	</a:t>
            </a:r>
            <a:r>
              <a:rPr lang="ja-JP" altLang="en-US" dirty="0"/>
              <a:t>制御</a:t>
            </a:r>
            <a:r>
              <a:rPr lang="ja-JP" altLang="en-US" dirty="0" smtClean="0"/>
              <a:t>文を用いて繰返しや分岐を行う</a:t>
            </a:r>
            <a:r>
              <a:rPr lang="en-US" altLang="ja-JP" dirty="0" smtClean="0"/>
              <a:t/>
            </a:r>
            <a:br>
              <a:rPr lang="en-US" altLang="ja-JP" dirty="0" smtClean="0"/>
            </a:br>
            <a:r>
              <a:rPr lang="en-US" altLang="ja-JP" dirty="0" smtClean="0"/>
              <a:t>				</a:t>
            </a:r>
            <a:r>
              <a:rPr lang="ja-JP" altLang="en-US" dirty="0" smtClean="0"/>
              <a:t>言語構造</a:t>
            </a:r>
            <a:endParaRPr kumimoji="1" lang="en-US" altLang="ja-JP" dirty="0" smtClean="0"/>
          </a:p>
          <a:p>
            <a:pPr marL="0" indent="0">
              <a:buNone/>
            </a:pPr>
            <a:r>
              <a:rPr lang="en-US" altLang="ja-JP" dirty="0" smtClean="0">
                <a:solidFill>
                  <a:srgbClr val="FF0000"/>
                </a:solidFill>
              </a:rPr>
              <a:t>if(</a:t>
            </a:r>
            <a:r>
              <a:rPr lang="ja-JP" altLang="en-US" dirty="0" smtClean="0">
                <a:solidFill>
                  <a:srgbClr val="FF0000"/>
                </a:solidFill>
              </a:rPr>
              <a:t>～</a:t>
            </a:r>
            <a:r>
              <a:rPr lang="en-US" altLang="ja-JP" dirty="0" smtClean="0">
                <a:solidFill>
                  <a:srgbClr val="FF0000"/>
                </a:solidFill>
              </a:rPr>
              <a:t>else)</a:t>
            </a:r>
            <a:r>
              <a:rPr lang="ja-JP" altLang="en-US" dirty="0" smtClean="0">
                <a:solidFill>
                  <a:srgbClr val="FF0000"/>
                </a:solidFill>
              </a:rPr>
              <a:t>文</a:t>
            </a:r>
            <a:r>
              <a:rPr lang="en-US" altLang="ja-JP" dirty="0" smtClean="0">
                <a:solidFill>
                  <a:srgbClr val="FF0000"/>
                </a:solidFill>
              </a:rPr>
              <a:t>	</a:t>
            </a:r>
            <a:r>
              <a:rPr lang="ja-JP" altLang="en-US" dirty="0" smtClean="0"/>
              <a:t>➡</a:t>
            </a:r>
            <a:r>
              <a:rPr lang="en-US" altLang="ja-JP" dirty="0" smtClean="0"/>
              <a:t>	</a:t>
            </a:r>
            <a:r>
              <a:rPr lang="ja-JP" altLang="en-US" dirty="0" smtClean="0"/>
              <a:t>条件式によって処理を分岐させる制御文</a:t>
            </a:r>
            <a:endParaRPr lang="en-US" altLang="ja-JP" dirty="0" smtClean="0"/>
          </a:p>
          <a:p>
            <a:pPr marL="0" indent="0">
              <a:buNone/>
            </a:pPr>
            <a:r>
              <a:rPr lang="ja-JP" altLang="en-US" dirty="0" smtClean="0">
                <a:solidFill>
                  <a:srgbClr val="FF0000"/>
                </a:solidFill>
              </a:rPr>
              <a:t>関係演算子</a:t>
            </a:r>
            <a:r>
              <a:rPr lang="en-US" altLang="ja-JP" dirty="0" smtClean="0">
                <a:solidFill>
                  <a:srgbClr val="FF0000"/>
                </a:solidFill>
              </a:rPr>
              <a:t>	</a:t>
            </a:r>
            <a:r>
              <a:rPr lang="ja-JP" altLang="en-US" dirty="0" smtClean="0"/>
              <a:t>➡</a:t>
            </a:r>
            <a:r>
              <a:rPr lang="en-US" altLang="ja-JP" dirty="0" smtClean="0"/>
              <a:t>	</a:t>
            </a:r>
            <a:r>
              <a:rPr lang="ja-JP" altLang="en-US" dirty="0" smtClean="0"/>
              <a:t>条件式を作成するための演算</a:t>
            </a:r>
            <a:r>
              <a:rPr lang="ja-JP" altLang="en-US" dirty="0"/>
              <a:t>子</a:t>
            </a:r>
            <a:endParaRPr lang="en-US" altLang="ja-JP" dirty="0" smtClean="0">
              <a:solidFill>
                <a:srgbClr val="FF0000"/>
              </a:solidFill>
            </a:endParaRPr>
          </a:p>
          <a:p>
            <a:pPr marL="0" indent="0">
              <a:buNone/>
            </a:pPr>
            <a:r>
              <a:rPr lang="en-US" altLang="ja-JP" dirty="0" smtClean="0">
                <a:solidFill>
                  <a:srgbClr val="FF0000"/>
                </a:solidFill>
              </a:rPr>
              <a:t>True</a:t>
            </a:r>
            <a:r>
              <a:rPr lang="en-US" altLang="ja-JP" dirty="0" smtClean="0">
                <a:solidFill>
                  <a:srgbClr val="FF0000"/>
                </a:solidFill>
              </a:rPr>
              <a:t>			</a:t>
            </a:r>
            <a:r>
              <a:rPr lang="ja-JP" altLang="en-US" dirty="0" smtClean="0"/>
              <a:t>➡</a:t>
            </a:r>
            <a:r>
              <a:rPr lang="en-US" altLang="ja-JP" dirty="0" smtClean="0"/>
              <a:t>	</a:t>
            </a:r>
            <a:r>
              <a:rPr lang="ja-JP" altLang="en-US" dirty="0" smtClean="0"/>
              <a:t>条件式を満たしていること</a:t>
            </a:r>
            <a:endParaRPr lang="en-US" altLang="ja-JP" dirty="0" smtClean="0"/>
          </a:p>
          <a:p>
            <a:pPr marL="0" indent="0">
              <a:buNone/>
            </a:pPr>
            <a:r>
              <a:rPr lang="en-US" altLang="ja-JP" dirty="0" smtClean="0">
                <a:solidFill>
                  <a:srgbClr val="FF0000"/>
                </a:solidFill>
              </a:rPr>
              <a:t>False</a:t>
            </a:r>
            <a:r>
              <a:rPr lang="en-US" altLang="ja-JP" dirty="0" smtClean="0"/>
              <a:t>		</a:t>
            </a:r>
            <a:r>
              <a:rPr lang="ja-JP" altLang="en-US" dirty="0" smtClean="0"/>
              <a:t>➡</a:t>
            </a:r>
            <a:r>
              <a:rPr lang="en-US" altLang="ja-JP" dirty="0" smtClean="0"/>
              <a:t>	</a:t>
            </a:r>
            <a:r>
              <a:rPr lang="ja-JP" altLang="en-US" dirty="0" smtClean="0"/>
              <a:t>条件式を満たしていない</a:t>
            </a:r>
            <a:r>
              <a:rPr lang="ja-JP" altLang="en-US" dirty="0" smtClean="0"/>
              <a:t>こと</a:t>
            </a:r>
            <a:endParaRPr lang="en-US" altLang="ja-JP" dirty="0" smtClean="0"/>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94</a:t>
            </a:fld>
            <a:endParaRPr kumimoji="1" lang="ja-JP" altLang="en-US"/>
          </a:p>
        </p:txBody>
      </p:sp>
    </p:spTree>
    <p:extLst>
      <p:ext uri="{BB962C8B-B14F-4D97-AF65-F5344CB8AC3E}">
        <p14:creationId xmlns:p14="http://schemas.microsoft.com/office/powerpoint/2010/main" val="401288058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制御構造</a:t>
            </a:r>
            <a:r>
              <a:rPr kumimoji="1" lang="en-US" altLang="ja-JP" dirty="0" smtClean="0"/>
              <a:t/>
            </a:r>
            <a:br>
              <a:rPr kumimoji="1" lang="en-US" altLang="ja-JP" dirty="0" smtClean="0"/>
            </a:br>
            <a:r>
              <a:rPr kumimoji="1" lang="en-US" altLang="ja-JP" dirty="0" smtClean="0"/>
              <a:t>	</a:t>
            </a:r>
            <a:r>
              <a:rPr kumimoji="1" lang="ja-JP" altLang="en-US" dirty="0" smtClean="0"/>
              <a:t>複数条件</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95</a:t>
            </a:fld>
            <a:endParaRPr kumimoji="1" lang="ja-JP" altLang="en-US" dirty="0"/>
          </a:p>
        </p:txBody>
      </p:sp>
    </p:spTree>
    <p:extLst>
      <p:ext uri="{BB962C8B-B14F-4D97-AF65-F5344CB8AC3E}">
        <p14:creationId xmlns:p14="http://schemas.microsoft.com/office/powerpoint/2010/main" val="139749610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複数条件</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96</a:t>
            </a:fld>
            <a:endParaRPr kumimoji="1" lang="ja-JP" altLang="en-US"/>
          </a:p>
        </p:txBody>
      </p:sp>
      <p:sp>
        <p:nvSpPr>
          <p:cNvPr id="5" name="コンテンツ プレースホルダ 2"/>
          <p:cNvSpPr>
            <a:spLocks noGrp="1"/>
          </p:cNvSpPr>
          <p:nvPr>
            <p:ph idx="1"/>
          </p:nvPr>
        </p:nvSpPr>
        <p:spPr>
          <a:xfrm>
            <a:off x="1186543" y="1600201"/>
            <a:ext cx="10297885" cy="4525963"/>
          </a:xfrm>
        </p:spPr>
        <p:txBody>
          <a:bodyPr/>
          <a:lstStyle/>
          <a:p>
            <a:pPr marL="0" indent="0">
              <a:buNone/>
            </a:pPr>
            <a:r>
              <a:rPr lang="ja-JP" altLang="en-US" dirty="0" smtClean="0"/>
              <a:t>変数 </a:t>
            </a:r>
            <a:r>
              <a:rPr lang="en-US" altLang="ja-JP" dirty="0" smtClean="0"/>
              <a:t>$</a:t>
            </a:r>
            <a:r>
              <a:rPr lang="en-US" altLang="ja-JP" dirty="0" err="1" smtClean="0"/>
              <a:t>num</a:t>
            </a:r>
            <a:r>
              <a:rPr lang="ja-JP" altLang="en-US" dirty="0" smtClean="0"/>
              <a:t>の値が</a:t>
            </a:r>
            <a:r>
              <a:rPr lang="en-US" altLang="ja-JP" dirty="0" smtClean="0"/>
              <a:t>5</a:t>
            </a:r>
            <a:r>
              <a:rPr lang="ja-JP" altLang="en-US" dirty="0" smtClean="0"/>
              <a:t>より大きく　</a:t>
            </a:r>
            <a:r>
              <a:rPr lang="en-US" altLang="ja-JP" dirty="0" smtClean="0"/>
              <a:t>10</a:t>
            </a:r>
            <a:r>
              <a:rPr lang="ja-JP" altLang="en-US" dirty="0" smtClean="0"/>
              <a:t>より小さい</a:t>
            </a:r>
            <a:endParaRPr lang="en-US" altLang="ja-JP" dirty="0" smtClean="0"/>
          </a:p>
          <a:p>
            <a:endParaRPr lang="en-US" altLang="ja-JP" dirty="0" smtClean="0"/>
          </a:p>
          <a:p>
            <a:pPr>
              <a:buNone/>
            </a:pPr>
            <a:endParaRPr lang="en-US" altLang="ja-JP" dirty="0" smtClean="0"/>
          </a:p>
          <a:p>
            <a:pPr>
              <a:buNone/>
            </a:pPr>
            <a:r>
              <a:rPr kumimoji="1" lang="en-US" altLang="ja-JP" dirty="0" smtClean="0"/>
              <a:t>if( 5 &lt; </a:t>
            </a:r>
            <a:r>
              <a:rPr kumimoji="1" lang="en-US" altLang="ja-JP" dirty="0" smtClean="0"/>
              <a:t>$</a:t>
            </a:r>
            <a:r>
              <a:rPr kumimoji="1" lang="en-US" altLang="ja-JP" dirty="0" err="1" smtClean="0"/>
              <a:t>num</a:t>
            </a:r>
            <a:r>
              <a:rPr kumimoji="1" lang="en-US" altLang="ja-JP" dirty="0" smtClean="0"/>
              <a:t> </a:t>
            </a:r>
            <a:r>
              <a:rPr kumimoji="1" lang="en-US" altLang="ja-JP" dirty="0" smtClean="0"/>
              <a:t>&lt; 10){}</a:t>
            </a:r>
          </a:p>
        </p:txBody>
      </p:sp>
      <p:cxnSp>
        <p:nvCxnSpPr>
          <p:cNvPr id="6" name="直線コネクタ 5"/>
          <p:cNvCxnSpPr/>
          <p:nvPr/>
        </p:nvCxnSpPr>
        <p:spPr>
          <a:xfrm flipV="1">
            <a:off x="4754105" y="2199579"/>
            <a:ext cx="2143809" cy="1971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a:off x="7172788" y="2197522"/>
            <a:ext cx="2424783"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4968753" y="2276616"/>
            <a:ext cx="1714512" cy="646331"/>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ja-JP" altLang="en-US" sz="3600" spc="50" dirty="0">
                <a:ln w="11430">
                  <a:noFill/>
                </a:ln>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条件</a:t>
            </a:r>
            <a:r>
              <a:rPr lang="en-US" altLang="ja-JP" sz="3600" spc="50" dirty="0">
                <a:ln w="11430">
                  <a:noFill/>
                </a:ln>
                <a:solidFill>
                  <a:srgbClr val="FF0000"/>
                </a:solidFill>
                <a:latin typeface="Tahoma" panose="020B0604030504040204" pitchFamily="34" charset="0"/>
                <a:ea typeface="Tahoma" panose="020B0604030504040204" pitchFamily="34" charset="0"/>
                <a:cs typeface="Tahoma" panose="020B0604030504040204" pitchFamily="34" charset="0"/>
              </a:rPr>
              <a:t>1</a:t>
            </a:r>
            <a:endParaRPr lang="ja-JP" altLang="en-US" sz="3600" spc="50" dirty="0">
              <a:ln w="11430">
                <a:noFill/>
              </a:ln>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9" name="正方形/長方形 8"/>
          <p:cNvSpPr/>
          <p:nvPr/>
        </p:nvSpPr>
        <p:spPr>
          <a:xfrm>
            <a:off x="7601416" y="2268961"/>
            <a:ext cx="1714512" cy="646331"/>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ja-JP" altLang="en-US" sz="3600" spc="50" dirty="0">
                <a:ln w="11430">
                  <a:noFill/>
                </a:ln>
                <a:solidFill>
                  <a:srgbClr val="00B0F0"/>
                </a:solidFill>
                <a:latin typeface="Tahoma" panose="020B0604030504040204" pitchFamily="34" charset="0"/>
                <a:ea typeface="UD デジタル 教科書体 NK-R" panose="02020400000000000000" pitchFamily="18" charset="-128"/>
                <a:cs typeface="Tahoma" panose="020B0604030504040204" pitchFamily="34" charset="0"/>
              </a:rPr>
              <a:t>条件</a:t>
            </a:r>
            <a:r>
              <a:rPr lang="en-US" altLang="ja-JP" sz="3600" spc="50" dirty="0">
                <a:ln w="11430">
                  <a:noFill/>
                </a:ln>
                <a:solidFill>
                  <a:srgbClr val="00B0F0"/>
                </a:solidFill>
                <a:latin typeface="Tahoma" panose="020B0604030504040204" pitchFamily="34" charset="0"/>
                <a:ea typeface="Tahoma" panose="020B0604030504040204" pitchFamily="34" charset="0"/>
                <a:cs typeface="Tahoma" panose="020B0604030504040204" pitchFamily="34" charset="0"/>
              </a:rPr>
              <a:t>2</a:t>
            </a:r>
            <a:endParaRPr lang="ja-JP" altLang="en-US" sz="3600" spc="50" dirty="0">
              <a:ln w="11430">
                <a:noFill/>
              </a:ln>
              <a:solidFill>
                <a:srgbClr val="00B0F0"/>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0" name="正方形/長方形 9"/>
          <p:cNvSpPr/>
          <p:nvPr/>
        </p:nvSpPr>
        <p:spPr>
          <a:xfrm>
            <a:off x="5356449" y="3620995"/>
            <a:ext cx="877163" cy="923330"/>
          </a:xfrm>
          <a:prstGeom prst="rect">
            <a:avLst/>
          </a:prstGeom>
          <a:noFill/>
        </p:spPr>
        <p:txBody>
          <a:bodyPr wrap="none" lIns="91440" tIns="45720" rIns="91440" bIns="45720">
            <a:spAutoFit/>
          </a:bodyPr>
          <a:lstStyle/>
          <a:p>
            <a:pPr algn="ctr"/>
            <a:r>
              <a:rPr lang="ja-JP" altLang="en-US" sz="5400" b="0" cap="none" spc="0" dirty="0" smtClean="0">
                <a:ln w="0">
                  <a:solidFill>
                    <a:srgbClr val="FF0000"/>
                  </a:solidFill>
                </a:ln>
                <a:solidFill>
                  <a:srgbClr val="FF0000"/>
                </a:solidFill>
                <a:effectLst>
                  <a:outerShdw blurRad="38100" dist="25400" dir="5400000" algn="ctr" rotWithShape="0">
                    <a:srgbClr val="6E747A">
                      <a:alpha val="43000"/>
                    </a:srgbClr>
                  </a:outerShdw>
                </a:effectLst>
              </a:rPr>
              <a:t>？</a:t>
            </a:r>
            <a:endParaRPr lang="ja-JP" altLang="en-US" sz="5400" b="0" cap="none" spc="0" dirty="0">
              <a:ln w="0">
                <a:solidFill>
                  <a:srgbClr val="FF0000"/>
                </a:solidFill>
              </a:ln>
              <a:solidFill>
                <a:srgbClr val="FF0000"/>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52467225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なぜ</a:t>
            </a:r>
            <a:r>
              <a:rPr lang="en-US" altLang="ja-JP" dirty="0" smtClean="0"/>
              <a:t>(5</a:t>
            </a:r>
            <a:r>
              <a:rPr lang="en-US" altLang="ja-JP" dirty="0" smtClean="0"/>
              <a:t>&lt;$</a:t>
            </a:r>
            <a:r>
              <a:rPr lang="en-US" altLang="ja-JP" dirty="0" err="1" smtClean="0"/>
              <a:t>num</a:t>
            </a:r>
            <a:r>
              <a:rPr lang="en-US" altLang="ja-JP" dirty="0" smtClean="0"/>
              <a:t>&lt;10</a:t>
            </a:r>
            <a:r>
              <a:rPr lang="en-US" altLang="ja-JP" dirty="0" smtClean="0"/>
              <a:t>)</a:t>
            </a:r>
            <a:r>
              <a:rPr lang="ja-JP" altLang="en-US" dirty="0" smtClean="0"/>
              <a:t>ではいけないのか</a:t>
            </a:r>
            <a:endParaRPr kumimoji="1" lang="ja-JP" altLang="en-US" dirty="0"/>
          </a:p>
        </p:txBody>
      </p:sp>
      <p:sp>
        <p:nvSpPr>
          <p:cNvPr id="3" name="コンテンツ プレースホルダ 2"/>
          <p:cNvSpPr>
            <a:spLocks noGrp="1"/>
          </p:cNvSpPr>
          <p:nvPr>
            <p:ph idx="1"/>
          </p:nvPr>
        </p:nvSpPr>
        <p:spPr>
          <a:xfrm>
            <a:off x="947057" y="1600200"/>
            <a:ext cx="11016343" cy="4686320"/>
          </a:xfrm>
        </p:spPr>
        <p:txBody>
          <a:bodyPr>
            <a:normAutofit/>
          </a:bodyPr>
          <a:lstStyle/>
          <a:p>
            <a:pPr marL="0" indent="0">
              <a:buNone/>
            </a:pPr>
            <a:r>
              <a:rPr kumimoji="1" lang="ja-JP" altLang="en-US" dirty="0" smtClean="0"/>
              <a:t>関係演算子は</a:t>
            </a:r>
            <a:r>
              <a:rPr lang="ja-JP" altLang="en-US" dirty="0" smtClean="0">
                <a:solidFill>
                  <a:srgbClr val="FF0000"/>
                </a:solidFill>
              </a:rPr>
              <a:t>演算子</a:t>
            </a:r>
            <a:r>
              <a:rPr kumimoji="1" lang="ja-JP" altLang="en-US" dirty="0" smtClean="0">
                <a:solidFill>
                  <a:srgbClr val="FF0000"/>
                </a:solidFill>
              </a:rPr>
              <a:t>の右の値</a:t>
            </a:r>
            <a:r>
              <a:rPr lang="ja-JP" altLang="en-US" dirty="0" smtClean="0">
                <a:solidFill>
                  <a:srgbClr val="FF0000"/>
                </a:solidFill>
              </a:rPr>
              <a:t>と左の値</a:t>
            </a:r>
            <a:r>
              <a:rPr lang="ja-JP" altLang="en-US" dirty="0" smtClean="0"/>
              <a:t>を比較し</a:t>
            </a:r>
            <a:r>
              <a:rPr lang="ja-JP" altLang="en-US" dirty="0" smtClean="0"/>
              <a:t>、</a:t>
            </a:r>
            <a:r>
              <a:rPr lang="en-US" altLang="ja-JP" dirty="0" smtClean="0"/>
              <a:t/>
            </a:r>
            <a:br>
              <a:rPr lang="en-US" altLang="ja-JP" dirty="0" smtClean="0"/>
            </a:br>
            <a:r>
              <a:rPr lang="en-US" altLang="ja-JP" dirty="0" smtClean="0"/>
              <a:t>True</a:t>
            </a:r>
            <a:r>
              <a:rPr lang="ja-JP" altLang="en-US" dirty="0" smtClean="0"/>
              <a:t>か</a:t>
            </a:r>
            <a:r>
              <a:rPr lang="en-US" altLang="ja-JP" dirty="0" smtClean="0"/>
              <a:t>False</a:t>
            </a:r>
            <a:r>
              <a:rPr lang="ja-JP" altLang="en-US" dirty="0" smtClean="0"/>
              <a:t>を</a:t>
            </a:r>
            <a:r>
              <a:rPr lang="ja-JP" altLang="en-US" dirty="0" smtClean="0"/>
              <a:t>判断する。</a:t>
            </a:r>
            <a:endParaRPr lang="en-US" altLang="ja-JP" dirty="0" smtClean="0"/>
          </a:p>
          <a:p>
            <a:endParaRPr lang="en-US" altLang="ja-JP" dirty="0" smtClean="0"/>
          </a:p>
          <a:p>
            <a:pPr marL="0" indent="0">
              <a:buNone/>
            </a:pPr>
            <a:r>
              <a:rPr lang="ja-JP" altLang="en-US" dirty="0" smtClean="0"/>
              <a:t>つまり上記のやり方だと</a:t>
            </a:r>
            <a:endParaRPr lang="en-US" altLang="ja-JP" dirty="0" smtClean="0"/>
          </a:p>
          <a:p>
            <a:pPr lvl="1">
              <a:buNone/>
            </a:pPr>
            <a:r>
              <a:rPr lang="en-US" altLang="ja-JP" dirty="0" smtClean="0"/>
              <a:t>	((5</a:t>
            </a:r>
            <a:r>
              <a:rPr lang="en-US" altLang="ja-JP" dirty="0" smtClean="0"/>
              <a:t>&lt;$</a:t>
            </a:r>
            <a:r>
              <a:rPr lang="en-US" altLang="ja-JP" dirty="0" err="1" smtClean="0"/>
              <a:t>num</a:t>
            </a:r>
            <a:r>
              <a:rPr lang="en-US" altLang="ja-JP" dirty="0" smtClean="0"/>
              <a:t>)&lt;10)</a:t>
            </a:r>
            <a:r>
              <a:rPr lang="ja-JP" altLang="en-US" dirty="0" smtClean="0"/>
              <a:t>となってしまう</a:t>
            </a:r>
            <a:r>
              <a:rPr lang="ja-JP" altLang="en-US" dirty="0" smtClean="0"/>
              <a:t>。</a:t>
            </a:r>
            <a:r>
              <a:rPr lang="en-US" altLang="ja-JP" dirty="0" smtClean="0"/>
              <a:t>$</a:t>
            </a:r>
            <a:r>
              <a:rPr lang="en-US" altLang="ja-JP" dirty="0" err="1" smtClean="0"/>
              <a:t>num</a:t>
            </a:r>
            <a:r>
              <a:rPr lang="en-US" altLang="ja-JP" dirty="0" smtClean="0"/>
              <a:t> </a:t>
            </a:r>
            <a:r>
              <a:rPr lang="en-US" altLang="ja-JP" dirty="0" smtClean="0"/>
              <a:t>= 20</a:t>
            </a:r>
            <a:r>
              <a:rPr lang="ja-JP" altLang="en-US" dirty="0" smtClean="0"/>
              <a:t>だとすると</a:t>
            </a:r>
            <a:endParaRPr lang="en-US" altLang="ja-JP" dirty="0" smtClean="0"/>
          </a:p>
          <a:p>
            <a:pPr lvl="1">
              <a:buNone/>
            </a:pPr>
            <a:r>
              <a:rPr lang="en-US" altLang="ja-JP" dirty="0" smtClean="0"/>
              <a:t> 	5&lt;20</a:t>
            </a:r>
            <a:r>
              <a:rPr lang="ja-JP" altLang="en-US" dirty="0" smtClean="0"/>
              <a:t>・・</a:t>
            </a:r>
            <a:r>
              <a:rPr lang="ja-JP" altLang="en-US" dirty="0" smtClean="0"/>
              <a:t>・</a:t>
            </a:r>
            <a:r>
              <a:rPr lang="en-US" altLang="ja-JP" dirty="0" smtClean="0"/>
              <a:t>True</a:t>
            </a:r>
            <a:r>
              <a:rPr lang="ja-JP" altLang="en-US" dirty="0" smtClean="0"/>
              <a:t>の</a:t>
            </a:r>
            <a:r>
              <a:rPr lang="ja-JP" altLang="en-US" dirty="0" smtClean="0"/>
              <a:t>ため条件式の値は</a:t>
            </a:r>
            <a:r>
              <a:rPr lang="en-US" altLang="ja-JP" dirty="0" smtClean="0"/>
              <a:t>1</a:t>
            </a:r>
            <a:r>
              <a:rPr lang="ja-JP" altLang="en-US" dirty="0" smtClean="0"/>
              <a:t>となる</a:t>
            </a:r>
            <a:endParaRPr lang="en-US" altLang="ja-JP" dirty="0" smtClean="0"/>
          </a:p>
          <a:p>
            <a:pPr lvl="1">
              <a:buNone/>
            </a:pPr>
            <a:r>
              <a:rPr lang="ja-JP" altLang="en-US" dirty="0" smtClean="0"/>
              <a:t>　</a:t>
            </a:r>
            <a:r>
              <a:rPr lang="en-US" altLang="ja-JP" dirty="0" smtClean="0"/>
              <a:t>1&lt;10</a:t>
            </a:r>
            <a:r>
              <a:rPr lang="ja-JP" altLang="en-US" dirty="0" smtClean="0"/>
              <a:t>・・</a:t>
            </a:r>
            <a:r>
              <a:rPr lang="ja-JP" altLang="en-US" dirty="0" smtClean="0"/>
              <a:t>・</a:t>
            </a:r>
            <a:r>
              <a:rPr lang="en-US" altLang="ja-JP" dirty="0" smtClean="0"/>
              <a:t>True</a:t>
            </a:r>
            <a:r>
              <a:rPr lang="ja-JP" altLang="en-US" dirty="0" smtClean="0"/>
              <a:t>と</a:t>
            </a:r>
            <a:r>
              <a:rPr lang="ja-JP" altLang="en-US" dirty="0" smtClean="0"/>
              <a:t>なるため条件式全体</a:t>
            </a:r>
            <a:r>
              <a:rPr lang="ja-JP" altLang="en-US" dirty="0" smtClean="0"/>
              <a:t>で</a:t>
            </a:r>
            <a:r>
              <a:rPr lang="en-US" altLang="ja-JP" dirty="0" smtClean="0"/>
              <a:t>True</a:t>
            </a:r>
            <a:r>
              <a:rPr lang="ja-JP" altLang="en-US" dirty="0" smtClean="0"/>
              <a:t>と</a:t>
            </a:r>
            <a:r>
              <a:rPr lang="ja-JP" altLang="en-US" dirty="0" smtClean="0"/>
              <a:t>なってしまう</a:t>
            </a:r>
            <a:endParaRPr lang="en-US" altLang="ja-JP" dirty="0" smtClean="0"/>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97</a:t>
            </a:fld>
            <a:endParaRPr kumimoji="1" lang="ja-JP" altLang="en-US"/>
          </a:p>
        </p:txBody>
      </p:sp>
    </p:spTree>
    <p:extLst>
      <p:ext uri="{BB962C8B-B14F-4D97-AF65-F5344CB8AC3E}">
        <p14:creationId xmlns:p14="http://schemas.microsoft.com/office/powerpoint/2010/main" val="24587302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論理演算子</a:t>
            </a:r>
            <a:endParaRPr kumimoji="1" lang="ja-JP" altLang="en-US" dirty="0"/>
          </a:p>
        </p:txBody>
      </p:sp>
      <p:sp>
        <p:nvSpPr>
          <p:cNvPr id="3" name="コンテンツ プレースホルダ 2"/>
          <p:cNvSpPr>
            <a:spLocks noGrp="1"/>
          </p:cNvSpPr>
          <p:nvPr>
            <p:ph idx="1"/>
          </p:nvPr>
        </p:nvSpPr>
        <p:spPr/>
        <p:txBody>
          <a:bodyPr/>
          <a:lstStyle/>
          <a:p>
            <a:pPr marL="0" indent="0">
              <a:buNone/>
            </a:pPr>
            <a:r>
              <a:rPr kumimoji="1" lang="ja-JP" altLang="en-US" dirty="0" smtClean="0">
                <a:solidFill>
                  <a:srgbClr val="FF0000"/>
                </a:solidFill>
              </a:rPr>
              <a:t>複数の条件式</a:t>
            </a:r>
            <a:r>
              <a:rPr kumimoji="1" lang="ja-JP" altLang="en-US" dirty="0" smtClean="0"/>
              <a:t>を</a:t>
            </a:r>
            <a:r>
              <a:rPr kumimoji="1" lang="en-US" altLang="ja-JP" dirty="0" smtClean="0"/>
              <a:t>if</a:t>
            </a:r>
            <a:r>
              <a:rPr kumimoji="1" lang="ja-JP" altLang="en-US" dirty="0" smtClean="0"/>
              <a:t>文の条件とする場合</a:t>
            </a:r>
            <a:endParaRPr kumimoji="1" lang="en-US" altLang="ja-JP" dirty="0" smtClean="0"/>
          </a:p>
          <a:p>
            <a:endParaRPr lang="en-US" altLang="ja-JP" dirty="0" smtClean="0"/>
          </a:p>
          <a:p>
            <a:endParaRPr kumimoji="1" lang="ja-JP" altLang="en-US" dirty="0"/>
          </a:p>
        </p:txBody>
      </p:sp>
      <p:graphicFrame>
        <p:nvGraphicFramePr>
          <p:cNvPr id="6" name="表 5"/>
          <p:cNvGraphicFramePr>
            <a:graphicFrameLocks noGrp="1"/>
          </p:cNvGraphicFramePr>
          <p:nvPr>
            <p:extLst>
              <p:ext uri="{D42A27DB-BD31-4B8C-83A1-F6EECF244321}">
                <p14:modId xmlns:p14="http://schemas.microsoft.com/office/powerpoint/2010/main" val="2309566615"/>
              </p:ext>
            </p:extLst>
          </p:nvPr>
        </p:nvGraphicFramePr>
        <p:xfrm>
          <a:off x="1273628" y="2442182"/>
          <a:ext cx="9644744" cy="3118224"/>
        </p:xfrm>
        <a:graphic>
          <a:graphicData uri="http://schemas.openxmlformats.org/drawingml/2006/table">
            <a:tbl>
              <a:tblPr firstRow="1" bandRow="1">
                <a:tableStyleId>{5C22544A-7EE6-4342-B048-85BDC9FD1C3A}</a:tableStyleId>
              </a:tblPr>
              <a:tblGrid>
                <a:gridCol w="2525798">
                  <a:extLst>
                    <a:ext uri="{9D8B030D-6E8A-4147-A177-3AD203B41FA5}">
                      <a16:colId xmlns:a16="http://schemas.microsoft.com/office/drawing/2014/main" val="20000"/>
                    </a:ext>
                  </a:extLst>
                </a:gridCol>
                <a:gridCol w="3654841">
                  <a:extLst>
                    <a:ext uri="{9D8B030D-6E8A-4147-A177-3AD203B41FA5}">
                      <a16:colId xmlns:a16="http://schemas.microsoft.com/office/drawing/2014/main" val="20001"/>
                    </a:ext>
                  </a:extLst>
                </a:gridCol>
                <a:gridCol w="3464105">
                  <a:extLst>
                    <a:ext uri="{9D8B030D-6E8A-4147-A177-3AD203B41FA5}">
                      <a16:colId xmlns:a16="http://schemas.microsoft.com/office/drawing/2014/main" val="20002"/>
                    </a:ext>
                  </a:extLst>
                </a:gridCol>
              </a:tblGrid>
              <a:tr h="593478">
                <a:tc>
                  <a:txBody>
                    <a:bodyPr/>
                    <a:lstStyle/>
                    <a:p>
                      <a:pPr algn="ctr"/>
                      <a:r>
                        <a:rPr kumimoji="1" lang="ja-JP" altLang="en-US" sz="2400" dirty="0" smtClean="0">
                          <a:latin typeface="UD デジタル 教科書体 NK-R" panose="02020400000000000000" pitchFamily="18" charset="-128"/>
                          <a:ea typeface="UD デジタル 教科書体 NK-R" panose="02020400000000000000" pitchFamily="18" charset="-128"/>
                        </a:rPr>
                        <a:t>論理演算子</a:t>
                      </a:r>
                      <a:endParaRPr kumimoji="1" lang="ja-JP" altLang="en-US" sz="2400" dirty="0">
                        <a:latin typeface="UD デジタル 教科書体 NK-R" panose="02020400000000000000" pitchFamily="18" charset="-128"/>
                        <a:ea typeface="UD デジタル 教科書体 NK-R" panose="02020400000000000000" pitchFamily="18" charset="-128"/>
                      </a:endParaRPr>
                    </a:p>
                  </a:txBody>
                  <a:tcPr marL="130659" marR="130659" marT="65329" marB="65329"/>
                </a:tc>
                <a:tc>
                  <a:txBody>
                    <a:bodyPr/>
                    <a:lstStyle/>
                    <a:p>
                      <a:pPr algn="ctr"/>
                      <a:r>
                        <a:rPr kumimoji="1" lang="ja-JP" altLang="en-US" sz="2400" dirty="0" smtClean="0">
                          <a:latin typeface="UD デジタル 教科書体 NK-R" panose="02020400000000000000" pitchFamily="18" charset="-128"/>
                          <a:ea typeface="UD デジタル 教科書体 NK-R" panose="02020400000000000000" pitchFamily="18" charset="-128"/>
                        </a:rPr>
                        <a:t>使用例</a:t>
                      </a:r>
                      <a:endParaRPr kumimoji="1" lang="ja-JP" altLang="en-US" sz="2400" dirty="0">
                        <a:latin typeface="UD デジタル 教科書体 NK-R" panose="02020400000000000000" pitchFamily="18" charset="-128"/>
                        <a:ea typeface="UD デジタル 教科書体 NK-R" panose="02020400000000000000" pitchFamily="18" charset="-128"/>
                      </a:endParaRPr>
                    </a:p>
                  </a:txBody>
                  <a:tcPr marL="130659" marR="130659" marT="65329" marB="65329"/>
                </a:tc>
                <a:tc>
                  <a:txBody>
                    <a:bodyPr/>
                    <a:lstStyle/>
                    <a:p>
                      <a:pPr algn="ctr"/>
                      <a:r>
                        <a:rPr kumimoji="1" lang="ja-JP" altLang="en-US" sz="2400" dirty="0" smtClean="0">
                          <a:latin typeface="UD デジタル 教科書体 NK-R" panose="02020400000000000000" pitchFamily="18" charset="-128"/>
                          <a:ea typeface="UD デジタル 教科書体 NK-R" panose="02020400000000000000" pitchFamily="18" charset="-128"/>
                        </a:rPr>
                        <a:t>真になる条件</a:t>
                      </a:r>
                      <a:endParaRPr kumimoji="1" lang="ja-JP" altLang="en-US" sz="2400" dirty="0">
                        <a:latin typeface="UD デジタル 教科書体 NK-R" panose="02020400000000000000" pitchFamily="18" charset="-128"/>
                        <a:ea typeface="UD デジタル 教科書体 NK-R" panose="02020400000000000000" pitchFamily="18" charset="-128"/>
                      </a:endParaRPr>
                    </a:p>
                  </a:txBody>
                  <a:tcPr marL="130659" marR="130659" marT="65329" marB="65329"/>
                </a:tc>
                <a:extLst>
                  <a:ext uri="{0D108BD9-81ED-4DB2-BD59-A6C34878D82A}">
                    <a16:rowId xmlns:a16="http://schemas.microsoft.com/office/drawing/2014/main" val="10000"/>
                  </a:ext>
                </a:extLst>
              </a:tr>
              <a:tr h="965634">
                <a:tc>
                  <a:txBody>
                    <a:bodyPr/>
                    <a:lstStyle/>
                    <a:p>
                      <a:pPr algn="ctr"/>
                      <a:r>
                        <a:rPr kumimoji="1" lang="en-US" altLang="ja-JP" sz="2400" dirty="0" smtClean="0">
                          <a:latin typeface="UD デジタル 教科書体 NK-R" panose="02020400000000000000" pitchFamily="18" charset="-128"/>
                          <a:ea typeface="UD デジタル 教科書体 NK-R" panose="02020400000000000000" pitchFamily="18" charset="-128"/>
                        </a:rPr>
                        <a:t>&amp;&amp;</a:t>
                      </a:r>
                      <a:endParaRPr kumimoji="1" lang="ja-JP" altLang="en-US" sz="2400" dirty="0">
                        <a:latin typeface="UD デジタル 教科書体 NK-R" panose="02020400000000000000" pitchFamily="18" charset="-128"/>
                        <a:ea typeface="UD デジタル 教科書体 NK-R" panose="02020400000000000000" pitchFamily="18" charset="-128"/>
                      </a:endParaRPr>
                    </a:p>
                  </a:txBody>
                  <a:tcPr marL="130659" marR="130659" marT="65329" marB="65329" anchor="ctr"/>
                </a:tc>
                <a:tc>
                  <a:txBody>
                    <a:bodyPr/>
                    <a:lstStyle/>
                    <a:p>
                      <a:pPr algn="ctr"/>
                      <a:r>
                        <a:rPr kumimoji="1" lang="ja-JP" altLang="en-US" sz="2400" dirty="0" smtClean="0">
                          <a:latin typeface="UD デジタル 教科書体 NK-R" panose="02020400000000000000" pitchFamily="18" charset="-128"/>
                          <a:ea typeface="UD デジタル 教科書体 NK-R" panose="02020400000000000000" pitchFamily="18" charset="-128"/>
                        </a:rPr>
                        <a:t>条件式</a:t>
                      </a:r>
                      <a:r>
                        <a:rPr kumimoji="1" lang="en-US" altLang="ja-JP" sz="2400" dirty="0" smtClean="0">
                          <a:latin typeface="UD デジタル 教科書体 NK-R" panose="02020400000000000000" pitchFamily="18" charset="-128"/>
                          <a:ea typeface="UD デジタル 教科書体 NK-R" panose="02020400000000000000" pitchFamily="18" charset="-128"/>
                        </a:rPr>
                        <a:t>1</a:t>
                      </a:r>
                      <a:r>
                        <a:rPr kumimoji="1" lang="ja-JP" altLang="en-US" sz="2400" baseline="0" dirty="0" smtClean="0">
                          <a:latin typeface="UD デジタル 教科書体 NK-R" panose="02020400000000000000" pitchFamily="18" charset="-128"/>
                          <a:ea typeface="UD デジタル 教科書体 NK-R" panose="02020400000000000000" pitchFamily="18" charset="-128"/>
                        </a:rPr>
                        <a:t> </a:t>
                      </a:r>
                      <a:r>
                        <a:rPr kumimoji="1" lang="en-US" altLang="ja-JP" sz="2400" baseline="0" dirty="0" smtClean="0">
                          <a:latin typeface="UD デジタル 教科書体 NK-R" panose="02020400000000000000" pitchFamily="18" charset="-128"/>
                          <a:ea typeface="UD デジタル 教科書体 NK-R" panose="02020400000000000000" pitchFamily="18" charset="-128"/>
                        </a:rPr>
                        <a:t>&amp;&amp; </a:t>
                      </a:r>
                      <a:r>
                        <a:rPr kumimoji="1" lang="ja-JP" altLang="en-US" sz="2400" baseline="0" dirty="0" smtClean="0">
                          <a:latin typeface="UD デジタル 教科書体 NK-R" panose="02020400000000000000" pitchFamily="18" charset="-128"/>
                          <a:ea typeface="UD デジタル 教科書体 NK-R" panose="02020400000000000000" pitchFamily="18" charset="-128"/>
                        </a:rPr>
                        <a:t>条件式</a:t>
                      </a:r>
                      <a:r>
                        <a:rPr kumimoji="1" lang="en-US" altLang="ja-JP" sz="2400" baseline="0" dirty="0" smtClean="0">
                          <a:latin typeface="UD デジタル 教科書体 NK-R" panose="02020400000000000000" pitchFamily="18" charset="-128"/>
                          <a:ea typeface="UD デジタル 教科書体 NK-R" panose="02020400000000000000" pitchFamily="18" charset="-128"/>
                        </a:rPr>
                        <a:t>2</a:t>
                      </a:r>
                      <a:endParaRPr kumimoji="1" lang="ja-JP" altLang="en-US" sz="2400" dirty="0">
                        <a:latin typeface="UD デジタル 教科書体 NK-R" panose="02020400000000000000" pitchFamily="18" charset="-128"/>
                        <a:ea typeface="UD デジタル 教科書体 NK-R" panose="02020400000000000000" pitchFamily="18" charset="-128"/>
                      </a:endParaRPr>
                    </a:p>
                  </a:txBody>
                  <a:tcPr marL="130659" marR="130659" marT="65329" marB="65329" anchor="ctr"/>
                </a:tc>
                <a:tc>
                  <a:txBody>
                    <a:bodyPr/>
                    <a:lstStyle/>
                    <a:p>
                      <a:pPr algn="l"/>
                      <a:r>
                        <a:rPr kumimoji="1" lang="ja-JP" altLang="en-US" sz="2400" dirty="0" smtClean="0">
                          <a:latin typeface="UD デジタル 教科書体 NK-R" panose="02020400000000000000" pitchFamily="18" charset="-128"/>
                          <a:ea typeface="UD デジタル 教科書体 NK-R" panose="02020400000000000000" pitchFamily="18" charset="-128"/>
                        </a:rPr>
                        <a:t>条件式</a:t>
                      </a:r>
                      <a:r>
                        <a:rPr kumimoji="1" lang="en-US" altLang="ja-JP" sz="2400" dirty="0" smtClean="0">
                          <a:latin typeface="UD デジタル 教科書体 NK-R" panose="02020400000000000000" pitchFamily="18" charset="-128"/>
                          <a:ea typeface="UD デジタル 教科書体 NK-R" panose="02020400000000000000" pitchFamily="18" charset="-128"/>
                        </a:rPr>
                        <a:t>1</a:t>
                      </a:r>
                      <a:r>
                        <a:rPr kumimoji="1" lang="ja-JP" altLang="en-US" sz="2400" dirty="0" smtClean="0">
                          <a:latin typeface="UD デジタル 教科書体 NK-R" panose="02020400000000000000" pitchFamily="18" charset="-128"/>
                          <a:ea typeface="UD デジタル 教科書体 NK-R" panose="02020400000000000000" pitchFamily="18" charset="-128"/>
                        </a:rPr>
                        <a:t>と条件式</a:t>
                      </a:r>
                      <a:r>
                        <a:rPr kumimoji="1" lang="en-US" altLang="ja-JP" sz="2400" dirty="0" smtClean="0">
                          <a:latin typeface="UD デジタル 教科書体 NK-R" panose="02020400000000000000" pitchFamily="18" charset="-128"/>
                          <a:ea typeface="UD デジタル 教科書体 NK-R" panose="02020400000000000000" pitchFamily="18" charset="-128"/>
                        </a:rPr>
                        <a:t>2</a:t>
                      </a:r>
                      <a:r>
                        <a:rPr kumimoji="1" lang="ja-JP" altLang="en-US" sz="2400" dirty="0" smtClean="0">
                          <a:latin typeface="UD デジタル 教科書体 NK-R" panose="02020400000000000000" pitchFamily="18" charset="-128"/>
                          <a:ea typeface="UD デジタル 教科書体 NK-R" panose="02020400000000000000" pitchFamily="18" charset="-128"/>
                        </a:rPr>
                        <a:t>が</a:t>
                      </a:r>
                      <a:endParaRPr kumimoji="1" lang="en-US" altLang="ja-JP" sz="2400" dirty="0" smtClean="0">
                        <a:latin typeface="UD デジタル 教科書体 NK-R" panose="02020400000000000000" pitchFamily="18" charset="-128"/>
                        <a:ea typeface="UD デジタル 教科書体 NK-R" panose="02020400000000000000" pitchFamily="18" charset="-128"/>
                      </a:endParaRPr>
                    </a:p>
                    <a:p>
                      <a:pPr algn="l"/>
                      <a:r>
                        <a:rPr kumimoji="1" lang="ja-JP" altLang="en-US" sz="2400" dirty="0" smtClean="0">
                          <a:latin typeface="UD デジタル 教科書体 NK-R" panose="02020400000000000000" pitchFamily="18" charset="-128"/>
                          <a:ea typeface="UD デジタル 教科書体 NK-R" panose="02020400000000000000" pitchFamily="18" charset="-128"/>
                        </a:rPr>
                        <a:t>どちら</a:t>
                      </a:r>
                      <a:r>
                        <a:rPr kumimoji="1" lang="ja-JP" altLang="en-US" sz="2400" dirty="0" smtClean="0">
                          <a:latin typeface="UD デジタル 教科書体 NK-R" panose="02020400000000000000" pitchFamily="18" charset="-128"/>
                          <a:ea typeface="UD デジタル 教科書体 NK-R" panose="02020400000000000000" pitchFamily="18" charset="-128"/>
                        </a:rPr>
                        <a:t>も</a:t>
                      </a:r>
                      <a:r>
                        <a:rPr kumimoji="1" lang="en-US" altLang="ja-JP" sz="2400" dirty="0" smtClean="0">
                          <a:latin typeface="UD デジタル 教科書体 NK-R" panose="02020400000000000000" pitchFamily="18" charset="-128"/>
                          <a:ea typeface="UD デジタル 教科書体 NK-R" panose="02020400000000000000" pitchFamily="18" charset="-128"/>
                        </a:rPr>
                        <a:t>True</a:t>
                      </a:r>
                      <a:endParaRPr kumimoji="1" lang="ja-JP" altLang="en-US" sz="2400" dirty="0">
                        <a:latin typeface="UD デジタル 教科書体 NK-R" panose="02020400000000000000" pitchFamily="18" charset="-128"/>
                        <a:ea typeface="UD デジタル 教科書体 NK-R" panose="02020400000000000000" pitchFamily="18" charset="-128"/>
                      </a:endParaRPr>
                    </a:p>
                  </a:txBody>
                  <a:tcPr marL="130659" marR="130659" marT="65329" marB="65329"/>
                </a:tc>
                <a:extLst>
                  <a:ext uri="{0D108BD9-81ED-4DB2-BD59-A6C34878D82A}">
                    <a16:rowId xmlns:a16="http://schemas.microsoft.com/office/drawing/2014/main" val="10001"/>
                  </a:ext>
                </a:extLst>
              </a:tr>
              <a:tr h="965634">
                <a:tc>
                  <a:txBody>
                    <a:bodyPr/>
                    <a:lstStyle/>
                    <a:p>
                      <a:pPr algn="ctr"/>
                      <a:r>
                        <a:rPr kumimoji="1" lang="en-US" altLang="ja-JP" sz="2400" dirty="0" smtClean="0">
                          <a:latin typeface="UD デジタル 教科書体 NK-R" panose="02020400000000000000" pitchFamily="18" charset="-128"/>
                          <a:ea typeface="UD デジタル 教科書体 NK-R" panose="02020400000000000000" pitchFamily="18" charset="-128"/>
                        </a:rPr>
                        <a:t>||</a:t>
                      </a:r>
                      <a:endParaRPr kumimoji="1" lang="ja-JP" altLang="en-US" sz="2400" dirty="0">
                        <a:latin typeface="UD デジタル 教科書体 NK-R" panose="02020400000000000000" pitchFamily="18" charset="-128"/>
                        <a:ea typeface="UD デジタル 教科書体 NK-R" panose="02020400000000000000" pitchFamily="18" charset="-128"/>
                      </a:endParaRPr>
                    </a:p>
                  </a:txBody>
                  <a:tcPr marL="130659" marR="130659" marT="65329" marB="6532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smtClean="0">
                          <a:latin typeface="UD デジタル 教科書体 NK-R" panose="02020400000000000000" pitchFamily="18" charset="-128"/>
                          <a:ea typeface="UD デジタル 教科書体 NK-R" panose="02020400000000000000" pitchFamily="18" charset="-128"/>
                        </a:rPr>
                        <a:t>条件式</a:t>
                      </a:r>
                      <a:r>
                        <a:rPr kumimoji="1" lang="en-US" altLang="ja-JP" sz="2400" dirty="0" smtClean="0">
                          <a:latin typeface="UD デジタル 教科書体 NK-R" panose="02020400000000000000" pitchFamily="18" charset="-128"/>
                          <a:ea typeface="UD デジタル 教科書体 NK-R" panose="02020400000000000000" pitchFamily="18" charset="-128"/>
                        </a:rPr>
                        <a:t>1</a:t>
                      </a:r>
                      <a:r>
                        <a:rPr kumimoji="1" lang="ja-JP" altLang="en-US" sz="2400" baseline="0" dirty="0" smtClean="0">
                          <a:latin typeface="UD デジタル 教科書体 NK-R" panose="02020400000000000000" pitchFamily="18" charset="-128"/>
                          <a:ea typeface="UD デジタル 教科書体 NK-R" panose="02020400000000000000" pitchFamily="18" charset="-128"/>
                        </a:rPr>
                        <a:t> </a:t>
                      </a:r>
                      <a:r>
                        <a:rPr kumimoji="1" lang="en-US" altLang="ja-JP" sz="2400" baseline="0" dirty="0" smtClean="0">
                          <a:latin typeface="UD デジタル 教科書体 NK-R" panose="02020400000000000000" pitchFamily="18" charset="-128"/>
                          <a:ea typeface="UD デジタル 教科書体 NK-R" panose="02020400000000000000" pitchFamily="18" charset="-128"/>
                        </a:rPr>
                        <a:t>|| </a:t>
                      </a:r>
                      <a:r>
                        <a:rPr kumimoji="1" lang="ja-JP" altLang="en-US" sz="2400" baseline="0" dirty="0" smtClean="0">
                          <a:latin typeface="UD デジタル 教科書体 NK-R" panose="02020400000000000000" pitchFamily="18" charset="-128"/>
                          <a:ea typeface="UD デジタル 教科書体 NK-R" panose="02020400000000000000" pitchFamily="18" charset="-128"/>
                        </a:rPr>
                        <a:t>条件式</a:t>
                      </a:r>
                      <a:r>
                        <a:rPr kumimoji="1" lang="en-US" altLang="ja-JP" sz="2400" baseline="0" dirty="0" smtClean="0">
                          <a:latin typeface="UD デジタル 教科書体 NK-R" panose="02020400000000000000" pitchFamily="18" charset="-128"/>
                          <a:ea typeface="UD デジタル 教科書体 NK-R" panose="02020400000000000000" pitchFamily="18" charset="-128"/>
                        </a:rPr>
                        <a:t>2</a:t>
                      </a:r>
                      <a:endParaRPr kumimoji="1" lang="ja-JP" altLang="en-US" sz="2400" dirty="0" smtClean="0">
                        <a:latin typeface="UD デジタル 教科書体 NK-R" panose="02020400000000000000" pitchFamily="18" charset="-128"/>
                        <a:ea typeface="UD デジタル 教科書体 NK-R" panose="02020400000000000000" pitchFamily="18" charset="-128"/>
                      </a:endParaRPr>
                    </a:p>
                  </a:txBody>
                  <a:tcPr marL="130659" marR="130659" marT="65329" marB="65329" anchor="ctr"/>
                </a:tc>
                <a:tc>
                  <a:txBody>
                    <a:bodyPr/>
                    <a:lstStyle/>
                    <a:p>
                      <a:pPr algn="l"/>
                      <a:r>
                        <a:rPr kumimoji="1" lang="ja-JP" altLang="en-US" sz="2400" dirty="0" smtClean="0">
                          <a:latin typeface="UD デジタル 教科書体 NK-R" panose="02020400000000000000" pitchFamily="18" charset="-128"/>
                          <a:ea typeface="UD デジタル 教科書体 NK-R" panose="02020400000000000000" pitchFamily="18" charset="-128"/>
                        </a:rPr>
                        <a:t>条件式</a:t>
                      </a:r>
                      <a:r>
                        <a:rPr kumimoji="1" lang="en-US" altLang="ja-JP" sz="2400" dirty="0" smtClean="0">
                          <a:latin typeface="UD デジタル 教科書体 NK-R" panose="02020400000000000000" pitchFamily="18" charset="-128"/>
                          <a:ea typeface="UD デジタル 教科書体 NK-R" panose="02020400000000000000" pitchFamily="18" charset="-128"/>
                        </a:rPr>
                        <a:t>1</a:t>
                      </a:r>
                      <a:r>
                        <a:rPr kumimoji="1" lang="ja-JP" altLang="en-US" sz="2400" dirty="0" smtClean="0">
                          <a:latin typeface="UD デジタル 教科書体 NK-R" panose="02020400000000000000" pitchFamily="18" charset="-128"/>
                          <a:ea typeface="UD デジタル 教科書体 NK-R" panose="02020400000000000000" pitchFamily="18" charset="-128"/>
                        </a:rPr>
                        <a:t>か条件式</a:t>
                      </a:r>
                      <a:r>
                        <a:rPr kumimoji="1" lang="en-US" altLang="ja-JP" sz="2400" dirty="0" smtClean="0">
                          <a:latin typeface="UD デジタル 教科書体 NK-R" panose="02020400000000000000" pitchFamily="18" charset="-128"/>
                          <a:ea typeface="UD デジタル 教科書体 NK-R" panose="02020400000000000000" pitchFamily="18" charset="-128"/>
                        </a:rPr>
                        <a:t>2</a:t>
                      </a:r>
                      <a:r>
                        <a:rPr kumimoji="1" lang="ja-JP" altLang="en-US" sz="2400" dirty="0" smtClean="0">
                          <a:latin typeface="UD デジタル 教科書体 NK-R" panose="02020400000000000000" pitchFamily="18" charset="-128"/>
                          <a:ea typeface="UD デジタル 教科書体 NK-R" panose="02020400000000000000" pitchFamily="18" charset="-128"/>
                        </a:rPr>
                        <a:t>の</a:t>
                      </a:r>
                      <a:endParaRPr kumimoji="1" lang="en-US" altLang="ja-JP" sz="2400" dirty="0" smtClean="0">
                        <a:latin typeface="UD デジタル 教科書体 NK-R" panose="02020400000000000000" pitchFamily="18" charset="-128"/>
                        <a:ea typeface="UD デジタル 教科書体 NK-R" panose="02020400000000000000" pitchFamily="18" charset="-128"/>
                      </a:endParaRPr>
                    </a:p>
                    <a:p>
                      <a:pPr algn="l"/>
                      <a:r>
                        <a:rPr kumimoji="1" lang="ja-JP" altLang="en-US" sz="2400" dirty="0" smtClean="0">
                          <a:latin typeface="UD デジタル 教科書体 NK-R" panose="02020400000000000000" pitchFamily="18" charset="-128"/>
                          <a:ea typeface="UD デジタル 教科書体 NK-R" panose="02020400000000000000" pitchFamily="18" charset="-128"/>
                        </a:rPr>
                        <a:t>どちらか</a:t>
                      </a:r>
                      <a:r>
                        <a:rPr kumimoji="1" lang="ja-JP" altLang="en-US" sz="2400" dirty="0" smtClean="0">
                          <a:latin typeface="UD デジタル 教科書体 NK-R" panose="02020400000000000000" pitchFamily="18" charset="-128"/>
                          <a:ea typeface="UD デジタル 教科書体 NK-R" panose="02020400000000000000" pitchFamily="18" charset="-128"/>
                        </a:rPr>
                        <a:t>が</a:t>
                      </a:r>
                      <a:r>
                        <a:rPr kumimoji="1" lang="en-US" altLang="ja-JP" sz="2400" dirty="0" smtClean="0">
                          <a:latin typeface="UD デジタル 教科書体 NK-R" panose="02020400000000000000" pitchFamily="18" charset="-128"/>
                          <a:ea typeface="UD デジタル 教科書体 NK-R" panose="02020400000000000000" pitchFamily="18" charset="-128"/>
                        </a:rPr>
                        <a:t>True</a:t>
                      </a:r>
                      <a:endParaRPr kumimoji="1" lang="ja-JP" altLang="en-US" sz="2400" dirty="0">
                        <a:latin typeface="UD デジタル 教科書体 NK-R" panose="02020400000000000000" pitchFamily="18" charset="-128"/>
                        <a:ea typeface="UD デジタル 教科書体 NK-R" panose="02020400000000000000" pitchFamily="18" charset="-128"/>
                      </a:endParaRPr>
                    </a:p>
                  </a:txBody>
                  <a:tcPr marL="130659" marR="130659" marT="65329" marB="65329"/>
                </a:tc>
                <a:extLst>
                  <a:ext uri="{0D108BD9-81ED-4DB2-BD59-A6C34878D82A}">
                    <a16:rowId xmlns:a16="http://schemas.microsoft.com/office/drawing/2014/main" val="10002"/>
                  </a:ext>
                </a:extLst>
              </a:tr>
              <a:tr h="593478">
                <a:tc>
                  <a:txBody>
                    <a:bodyPr/>
                    <a:lstStyle/>
                    <a:p>
                      <a:pPr algn="ctr"/>
                      <a:r>
                        <a:rPr kumimoji="1" lang="en-US" altLang="ja-JP" sz="2400" dirty="0" smtClean="0">
                          <a:latin typeface="UD デジタル 教科書体 NK-R" panose="02020400000000000000" pitchFamily="18" charset="-128"/>
                          <a:ea typeface="UD デジタル 教科書体 NK-R" panose="02020400000000000000" pitchFamily="18" charset="-128"/>
                        </a:rPr>
                        <a:t>!</a:t>
                      </a:r>
                      <a:endParaRPr kumimoji="1" lang="ja-JP" altLang="en-US" sz="2400" dirty="0">
                        <a:latin typeface="UD デジタル 教科書体 NK-R" panose="02020400000000000000" pitchFamily="18" charset="-128"/>
                        <a:ea typeface="UD デジタル 教科書体 NK-R" panose="02020400000000000000" pitchFamily="18" charset="-128"/>
                      </a:endParaRPr>
                    </a:p>
                  </a:txBody>
                  <a:tcPr marL="130659" marR="130659" marT="65329" marB="65329"/>
                </a:tc>
                <a:tc>
                  <a:txBody>
                    <a:bodyPr/>
                    <a:lstStyle/>
                    <a:p>
                      <a:pPr algn="ctr"/>
                      <a:r>
                        <a:rPr kumimoji="1" lang="en-US" altLang="ja-JP" sz="2400" dirty="0" smtClean="0">
                          <a:latin typeface="UD デジタル 教科書体 NK-R" panose="02020400000000000000" pitchFamily="18" charset="-128"/>
                          <a:ea typeface="UD デジタル 教科書体 NK-R" panose="02020400000000000000" pitchFamily="18" charset="-128"/>
                        </a:rPr>
                        <a:t>!(</a:t>
                      </a:r>
                      <a:r>
                        <a:rPr kumimoji="1" lang="ja-JP" altLang="en-US" sz="2400" dirty="0" smtClean="0">
                          <a:latin typeface="UD デジタル 教科書体 NK-R" panose="02020400000000000000" pitchFamily="18" charset="-128"/>
                          <a:ea typeface="UD デジタル 教科書体 NK-R" panose="02020400000000000000" pitchFamily="18" charset="-128"/>
                        </a:rPr>
                        <a:t>条件式</a:t>
                      </a:r>
                      <a:r>
                        <a:rPr kumimoji="1" lang="en-US" altLang="ja-JP" sz="2400" dirty="0" smtClean="0">
                          <a:latin typeface="UD デジタル 教科書体 NK-R" panose="02020400000000000000" pitchFamily="18" charset="-128"/>
                          <a:ea typeface="UD デジタル 教科書体 NK-R" panose="02020400000000000000" pitchFamily="18" charset="-128"/>
                        </a:rPr>
                        <a:t>)</a:t>
                      </a:r>
                      <a:endParaRPr kumimoji="1" lang="ja-JP" altLang="en-US" sz="2400" dirty="0">
                        <a:latin typeface="UD デジタル 教科書体 NK-R" panose="02020400000000000000" pitchFamily="18" charset="-128"/>
                        <a:ea typeface="UD デジタル 教科書体 NK-R" panose="02020400000000000000" pitchFamily="18" charset="-128"/>
                      </a:endParaRPr>
                    </a:p>
                  </a:txBody>
                  <a:tcPr marL="130659" marR="130659" marT="65329" marB="65329"/>
                </a:tc>
                <a:tc>
                  <a:txBody>
                    <a:bodyPr/>
                    <a:lstStyle/>
                    <a:p>
                      <a:pPr algn="l"/>
                      <a:r>
                        <a:rPr kumimoji="1" lang="ja-JP" altLang="en-US" sz="2400" dirty="0" smtClean="0">
                          <a:latin typeface="UD デジタル 教科書体 NK-R" panose="02020400000000000000" pitchFamily="18" charset="-128"/>
                          <a:ea typeface="UD デジタル 教科書体 NK-R" panose="02020400000000000000" pitchFamily="18" charset="-128"/>
                        </a:rPr>
                        <a:t>条件式</a:t>
                      </a:r>
                      <a:r>
                        <a:rPr kumimoji="1" lang="ja-JP" altLang="en-US" sz="2400" dirty="0" smtClean="0">
                          <a:latin typeface="UD デジタル 教科書体 NK-R" panose="02020400000000000000" pitchFamily="18" charset="-128"/>
                          <a:ea typeface="UD デジタル 教科書体 NK-R" panose="02020400000000000000" pitchFamily="18" charset="-128"/>
                        </a:rPr>
                        <a:t>が</a:t>
                      </a:r>
                      <a:r>
                        <a:rPr kumimoji="1" lang="en-US" altLang="ja-JP" sz="2400" dirty="0" smtClean="0">
                          <a:latin typeface="UD デジタル 教科書体 NK-R" panose="02020400000000000000" pitchFamily="18" charset="-128"/>
                          <a:ea typeface="UD デジタル 教科書体 NK-R" panose="02020400000000000000" pitchFamily="18" charset="-128"/>
                        </a:rPr>
                        <a:t>False</a:t>
                      </a:r>
                      <a:endParaRPr kumimoji="1" lang="ja-JP" altLang="en-US" sz="2400" dirty="0">
                        <a:latin typeface="UD デジタル 教科書体 NK-R" panose="02020400000000000000" pitchFamily="18" charset="-128"/>
                        <a:ea typeface="UD デジタル 教科書体 NK-R" panose="02020400000000000000" pitchFamily="18" charset="-128"/>
                      </a:endParaRPr>
                    </a:p>
                  </a:txBody>
                  <a:tcPr marL="130659" marR="130659" marT="65329" marB="65329"/>
                </a:tc>
                <a:extLst>
                  <a:ext uri="{0D108BD9-81ED-4DB2-BD59-A6C34878D82A}">
                    <a16:rowId xmlns:a16="http://schemas.microsoft.com/office/drawing/2014/main" val="10003"/>
                  </a:ext>
                </a:extLst>
              </a:tr>
            </a:tbl>
          </a:graphicData>
        </a:graphic>
      </p:graphicFrame>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98</a:t>
            </a:fld>
            <a:endParaRPr kumimoji="1" lang="ja-JP" altLang="en-US"/>
          </a:p>
        </p:txBody>
      </p:sp>
    </p:spTree>
    <p:extLst>
      <p:ext uri="{BB962C8B-B14F-4D97-AF65-F5344CB8AC3E}">
        <p14:creationId xmlns:p14="http://schemas.microsoft.com/office/powerpoint/2010/main" val="335906521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先ほどの例の場合</a:t>
            </a:r>
            <a:endParaRPr kumimoji="1" lang="ja-JP" altLang="en-US" dirty="0"/>
          </a:p>
        </p:txBody>
      </p:sp>
      <p:sp>
        <p:nvSpPr>
          <p:cNvPr id="3" name="コンテンツ プレースホルダ 2"/>
          <p:cNvSpPr>
            <a:spLocks noGrp="1"/>
          </p:cNvSpPr>
          <p:nvPr>
            <p:ph idx="1"/>
          </p:nvPr>
        </p:nvSpPr>
        <p:spPr>
          <a:xfrm>
            <a:off x="936171" y="1567544"/>
            <a:ext cx="10678886" cy="4525963"/>
          </a:xfrm>
        </p:spPr>
        <p:txBody>
          <a:bodyPr/>
          <a:lstStyle/>
          <a:p>
            <a:pPr marL="0" indent="0">
              <a:buNone/>
            </a:pPr>
            <a:r>
              <a:rPr lang="ja-JP" altLang="en-US" dirty="0" smtClean="0"/>
              <a:t>変数 </a:t>
            </a:r>
            <a:r>
              <a:rPr lang="en-US" altLang="ja-JP" dirty="0" smtClean="0"/>
              <a:t>$</a:t>
            </a:r>
            <a:r>
              <a:rPr lang="en-US" altLang="ja-JP" dirty="0" err="1" smtClean="0"/>
              <a:t>num</a:t>
            </a:r>
            <a:r>
              <a:rPr lang="ja-JP" altLang="en-US" dirty="0" smtClean="0"/>
              <a:t>の値が</a:t>
            </a:r>
            <a:r>
              <a:rPr lang="en-US" altLang="ja-JP" dirty="0" smtClean="0"/>
              <a:t>5</a:t>
            </a:r>
            <a:r>
              <a:rPr lang="ja-JP" altLang="en-US" dirty="0" smtClean="0"/>
              <a:t>より大きく　</a:t>
            </a:r>
            <a:r>
              <a:rPr lang="en-US" altLang="ja-JP" dirty="0" smtClean="0"/>
              <a:t>10</a:t>
            </a:r>
            <a:r>
              <a:rPr lang="ja-JP" altLang="en-US" dirty="0" smtClean="0"/>
              <a:t>より小さい</a:t>
            </a:r>
            <a:endParaRPr lang="en-US" altLang="ja-JP" dirty="0" smtClean="0"/>
          </a:p>
          <a:p>
            <a:endParaRPr lang="en-US" altLang="ja-JP" dirty="0" smtClean="0"/>
          </a:p>
          <a:p>
            <a:pPr>
              <a:buNone/>
            </a:pPr>
            <a:endParaRPr lang="en-US" altLang="ja-JP" dirty="0" smtClean="0"/>
          </a:p>
          <a:p>
            <a:pPr>
              <a:buNone/>
            </a:pPr>
            <a:r>
              <a:rPr lang="en-US" altLang="ja-JP" dirty="0" smtClean="0"/>
              <a:t>if( </a:t>
            </a:r>
            <a:r>
              <a:rPr lang="en-US" altLang="ja-JP" dirty="0" smtClean="0"/>
              <a:t>($</a:t>
            </a:r>
            <a:r>
              <a:rPr lang="en-US" altLang="ja-JP" dirty="0" err="1" smtClean="0"/>
              <a:t>num</a:t>
            </a:r>
            <a:r>
              <a:rPr lang="en-US" altLang="ja-JP" dirty="0" smtClean="0"/>
              <a:t> </a:t>
            </a:r>
            <a:r>
              <a:rPr lang="en-US" altLang="ja-JP" dirty="0" smtClean="0"/>
              <a:t>&gt; 5) &amp;&amp; </a:t>
            </a:r>
            <a:r>
              <a:rPr lang="en-US" altLang="ja-JP" dirty="0" smtClean="0"/>
              <a:t>($</a:t>
            </a:r>
            <a:r>
              <a:rPr lang="en-US" altLang="ja-JP" dirty="0" err="1" smtClean="0"/>
              <a:t>num</a:t>
            </a:r>
            <a:r>
              <a:rPr lang="en-US" altLang="ja-JP" dirty="0" smtClean="0"/>
              <a:t> </a:t>
            </a:r>
            <a:r>
              <a:rPr lang="en-US" altLang="ja-JP" dirty="0" smtClean="0"/>
              <a:t>&lt; 10)){}</a:t>
            </a:r>
          </a:p>
        </p:txBody>
      </p:sp>
      <p:cxnSp>
        <p:nvCxnSpPr>
          <p:cNvPr id="6" name="直線コネクタ 5"/>
          <p:cNvCxnSpPr/>
          <p:nvPr/>
        </p:nvCxnSpPr>
        <p:spPr>
          <a:xfrm>
            <a:off x="4620996" y="2203799"/>
            <a:ext cx="201182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6934214" y="2201076"/>
            <a:ext cx="2492829"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4692434" y="2275238"/>
            <a:ext cx="1714512" cy="646331"/>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ja-JP" altLang="en-US" sz="3600" spc="50" dirty="0">
                <a:ln w="11430">
                  <a:noFill/>
                </a:ln>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条件</a:t>
            </a:r>
            <a:r>
              <a:rPr lang="en-US" altLang="ja-JP" sz="3600" spc="50" dirty="0">
                <a:ln w="11430">
                  <a:noFill/>
                </a:ln>
                <a:solidFill>
                  <a:srgbClr val="FF0000"/>
                </a:solidFill>
                <a:latin typeface="Tahoma" panose="020B0604030504040204" pitchFamily="34" charset="0"/>
                <a:ea typeface="Tahoma" panose="020B0604030504040204" pitchFamily="34" charset="0"/>
                <a:cs typeface="Tahoma" panose="020B0604030504040204" pitchFamily="34" charset="0"/>
              </a:rPr>
              <a:t>1</a:t>
            </a:r>
            <a:endParaRPr lang="ja-JP" altLang="en-US" sz="3600" spc="50" dirty="0">
              <a:ln w="11430">
                <a:noFill/>
              </a:ln>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2" name="正方形/長方形 11"/>
          <p:cNvSpPr/>
          <p:nvPr/>
        </p:nvSpPr>
        <p:spPr>
          <a:xfrm>
            <a:off x="7289373" y="2272515"/>
            <a:ext cx="1714512" cy="646331"/>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ja-JP" altLang="en-US" sz="3600" spc="50" dirty="0">
                <a:ln w="11430">
                  <a:noFill/>
                </a:ln>
                <a:solidFill>
                  <a:srgbClr val="00B0F0"/>
                </a:solidFill>
                <a:latin typeface="Tahoma" panose="020B0604030504040204" pitchFamily="34" charset="0"/>
                <a:ea typeface="UD デジタル 教科書体 NK-R" panose="02020400000000000000" pitchFamily="18" charset="-128"/>
                <a:cs typeface="Tahoma" panose="020B0604030504040204" pitchFamily="34" charset="0"/>
              </a:rPr>
              <a:t>条件</a:t>
            </a:r>
            <a:r>
              <a:rPr lang="en-US" altLang="ja-JP" sz="3600" spc="50" dirty="0">
                <a:ln w="11430">
                  <a:noFill/>
                </a:ln>
                <a:solidFill>
                  <a:srgbClr val="00B0F0"/>
                </a:solidFill>
                <a:latin typeface="Tahoma" panose="020B0604030504040204" pitchFamily="34" charset="0"/>
                <a:ea typeface="Tahoma" panose="020B0604030504040204" pitchFamily="34" charset="0"/>
                <a:cs typeface="Tahoma" panose="020B0604030504040204" pitchFamily="34" charset="0"/>
              </a:rPr>
              <a:t>2</a:t>
            </a:r>
            <a:endParaRPr lang="ja-JP" altLang="en-US" sz="3600" spc="50" dirty="0">
              <a:ln w="11430">
                <a:noFill/>
              </a:ln>
              <a:solidFill>
                <a:srgbClr val="00B0F0"/>
              </a:solidFill>
              <a:latin typeface="Tahoma" panose="020B0604030504040204" pitchFamily="34" charset="0"/>
              <a:ea typeface="UD デジタル 教科書体 NK-R" panose="02020400000000000000" pitchFamily="18" charset="-128"/>
              <a:cs typeface="Tahoma" panose="020B0604030504040204" pitchFamily="34" charset="0"/>
            </a:endParaRPr>
          </a:p>
        </p:txBody>
      </p:sp>
      <p:cxnSp>
        <p:nvCxnSpPr>
          <p:cNvPr id="15" name="直線コネクタ 14"/>
          <p:cNvCxnSpPr/>
          <p:nvPr/>
        </p:nvCxnSpPr>
        <p:spPr>
          <a:xfrm>
            <a:off x="1761186" y="4288525"/>
            <a:ext cx="171451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1761186" y="4431402"/>
            <a:ext cx="1714512" cy="646331"/>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ja-JP" altLang="en-US" sz="3600" spc="50" dirty="0" smtClean="0">
                <a:ln w="11430">
                  <a:noFill/>
                </a:ln>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条件</a:t>
            </a:r>
            <a:r>
              <a:rPr lang="en-US" altLang="ja-JP" sz="3600" spc="50" dirty="0" smtClean="0">
                <a:ln w="11430">
                  <a:noFill/>
                </a:ln>
                <a:solidFill>
                  <a:srgbClr val="FF0000"/>
                </a:solidFill>
                <a:latin typeface="Tahoma" panose="020B0604030504040204" pitchFamily="34" charset="0"/>
                <a:ea typeface="Tahoma" panose="020B0604030504040204" pitchFamily="34" charset="0"/>
                <a:cs typeface="Tahoma" panose="020B0604030504040204" pitchFamily="34" charset="0"/>
              </a:rPr>
              <a:t>1</a:t>
            </a:r>
            <a:endParaRPr lang="ja-JP" altLang="en-US" sz="3600" spc="50" dirty="0">
              <a:ln w="11430">
                <a:noFill/>
              </a:ln>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p:txBody>
      </p:sp>
      <p:cxnSp>
        <p:nvCxnSpPr>
          <p:cNvPr id="21" name="直線コネクタ 20"/>
          <p:cNvCxnSpPr/>
          <p:nvPr/>
        </p:nvCxnSpPr>
        <p:spPr>
          <a:xfrm>
            <a:off x="5113392" y="4278318"/>
            <a:ext cx="2189406"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23" name="正方形/長方形 22"/>
          <p:cNvSpPr/>
          <p:nvPr/>
        </p:nvSpPr>
        <p:spPr>
          <a:xfrm>
            <a:off x="5455369" y="4431402"/>
            <a:ext cx="1714512" cy="646331"/>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ja-JP" altLang="en-US" sz="3600" spc="50" dirty="0" smtClean="0">
                <a:ln w="11430">
                  <a:noFill/>
                </a:ln>
                <a:solidFill>
                  <a:srgbClr val="00B0F0"/>
                </a:solidFill>
                <a:latin typeface="Tahoma" panose="020B0604030504040204" pitchFamily="34" charset="0"/>
                <a:ea typeface="UD デジタル 教科書体 NK-R" panose="02020400000000000000" pitchFamily="18" charset="-128"/>
                <a:cs typeface="Tahoma" panose="020B0604030504040204" pitchFamily="34" charset="0"/>
              </a:rPr>
              <a:t>条件</a:t>
            </a:r>
            <a:r>
              <a:rPr lang="en-US" altLang="ja-JP" sz="3600" spc="50" dirty="0" smtClean="0">
                <a:ln w="11430">
                  <a:noFill/>
                </a:ln>
                <a:solidFill>
                  <a:srgbClr val="00B0F0"/>
                </a:solidFill>
                <a:latin typeface="Tahoma" panose="020B0604030504040204" pitchFamily="34" charset="0"/>
                <a:ea typeface="Tahoma" panose="020B0604030504040204" pitchFamily="34" charset="0"/>
                <a:cs typeface="Tahoma" panose="020B0604030504040204" pitchFamily="34" charset="0"/>
              </a:rPr>
              <a:t>2</a:t>
            </a:r>
            <a:endParaRPr lang="ja-JP" altLang="en-US" sz="3600" spc="50" dirty="0">
              <a:ln w="11430">
                <a:noFill/>
              </a:ln>
              <a:solidFill>
                <a:srgbClr val="00B0F0"/>
              </a:solidFill>
              <a:latin typeface="Tahoma" panose="020B0604030504040204" pitchFamily="34" charset="0"/>
              <a:ea typeface="UD デジタル 教科書体 NK-R" panose="02020400000000000000" pitchFamily="18" charset="-128"/>
              <a:cs typeface="Tahoma" panose="020B0604030504040204" pitchFamily="34" charset="0"/>
            </a:endParaRPr>
          </a:p>
        </p:txBody>
      </p:sp>
      <p:cxnSp>
        <p:nvCxnSpPr>
          <p:cNvPr id="14" name="直線コネクタ 13"/>
          <p:cNvCxnSpPr/>
          <p:nvPr/>
        </p:nvCxnSpPr>
        <p:spPr>
          <a:xfrm>
            <a:off x="4014127" y="4288525"/>
            <a:ext cx="678307"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a:off x="2809852" y="5770341"/>
            <a:ext cx="3286148" cy="646331"/>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ja-JP" altLang="en-US" sz="3600" b="1" spc="50" dirty="0">
                <a:ln w="11430">
                  <a:noFill/>
                </a:ln>
                <a:solidFill>
                  <a:schemeClr val="accent6">
                    <a:lumMod val="75000"/>
                  </a:schemeClr>
                </a:solidFill>
                <a:latin typeface="UD デジタル 教科書体 NK-R" panose="02020400000000000000" pitchFamily="18" charset="-128"/>
                <a:ea typeface="UD デジタル 教科書体 NK-R" panose="02020400000000000000" pitchFamily="18" charset="-128"/>
              </a:rPr>
              <a:t>論理演算子</a:t>
            </a:r>
          </a:p>
        </p:txBody>
      </p:sp>
      <p:sp>
        <p:nvSpPr>
          <p:cNvPr id="5" name="スライド番号プレースホルダー 4"/>
          <p:cNvSpPr>
            <a:spLocks noGrp="1"/>
          </p:cNvSpPr>
          <p:nvPr>
            <p:ph type="sldNum" sz="quarter" idx="12"/>
          </p:nvPr>
        </p:nvSpPr>
        <p:spPr/>
        <p:txBody>
          <a:bodyPr/>
          <a:lstStyle/>
          <a:p>
            <a:fld id="{DDAA87E6-26F4-4CAD-96E5-E55ED5D15559}" type="slidenum">
              <a:rPr kumimoji="1" lang="ja-JP" altLang="en-US" smtClean="0"/>
              <a:t>99</a:t>
            </a:fld>
            <a:endParaRPr kumimoji="1" lang="ja-JP" altLang="en-US"/>
          </a:p>
        </p:txBody>
      </p:sp>
      <p:sp>
        <p:nvSpPr>
          <p:cNvPr id="9" name="上矢印 8"/>
          <p:cNvSpPr/>
          <p:nvPr/>
        </p:nvSpPr>
        <p:spPr>
          <a:xfrm>
            <a:off x="4219422" y="4390403"/>
            <a:ext cx="267716" cy="1374659"/>
          </a:xfrm>
          <a:prstGeom prst="upArrow">
            <a:avLst>
              <a:gd name="adj1" fmla="val 50000"/>
              <a:gd name="adj2" fmla="val 151992"/>
            </a:avLst>
          </a:prstGeom>
          <a:solidFill>
            <a:srgbClr val="6A4762"/>
          </a:solidFill>
          <a:ln>
            <a:solidFill>
              <a:srgbClr val="6744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84782962"/>
      </p:ext>
    </p:extLst>
  </p:cSld>
  <p:clrMapOvr>
    <a:masterClrMapping/>
  </p:clrMapOvr>
  <p:timing>
    <p:tnLst>
      <p:par>
        <p:cTn id="1" dur="indefinite" restart="never" nodeType="tmRoot"/>
      </p:par>
    </p:tnLst>
  </p:timing>
</p:sld>
</file>

<file path=ppt/theme/theme1.xml><?xml version="1.0" encoding="utf-8"?>
<a:theme xmlns:a="http://schemas.openxmlformats.org/drawingml/2006/main" name="sakai_base2">
  <a:themeElements>
    <a:clrScheme name="ユーザー定義 4">
      <a:dk1>
        <a:sysClr val="windowText" lastClr="000000"/>
      </a:dk1>
      <a:lt1>
        <a:sysClr val="window" lastClr="FFFFFF"/>
      </a:lt1>
      <a:dk2>
        <a:srgbClr val="0B082E"/>
      </a:dk2>
      <a:lt2>
        <a:srgbClr val="FFFFFF"/>
      </a:lt2>
      <a:accent1>
        <a:srgbClr val="62B4C6"/>
      </a:accent1>
      <a:accent2>
        <a:srgbClr val="1B376E"/>
      </a:accent2>
      <a:accent3>
        <a:srgbClr val="9EBE55"/>
      </a:accent3>
      <a:accent4>
        <a:srgbClr val="C65E5E"/>
      </a:accent4>
      <a:accent5>
        <a:srgbClr val="D3BA55"/>
      </a:accent5>
      <a:accent6>
        <a:srgbClr val="96648A"/>
      </a:accent6>
      <a:hlink>
        <a:srgbClr val="62B4C6"/>
      </a:hlink>
      <a:folHlink>
        <a:srgbClr val="62B4C6"/>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kai_base2" id="{87711540-34FF-4235-BC5B-90A6F20F0886}" vid="{6761A069-DAC2-4101-B197-92CC1F43E1F1}"/>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sakai_base2</Template>
  <TotalTime>5582</TotalTime>
  <Words>5489</Words>
  <Application>Microsoft Office PowerPoint</Application>
  <PresentationFormat>ワイド画面</PresentationFormat>
  <Paragraphs>1331</Paragraphs>
  <Slides>132</Slides>
  <Notes>66</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132</vt:i4>
      </vt:variant>
    </vt:vector>
  </HeadingPairs>
  <TitlesOfParts>
    <vt:vector size="143" baseType="lpstr">
      <vt:lpstr>UD デジタル 教科書体 NK-R</vt:lpstr>
      <vt:lpstr>ヒラギノ角ゴ ProN W3</vt:lpstr>
      <vt:lpstr>メイリオ</vt:lpstr>
      <vt:lpstr>游ゴシック</vt:lpstr>
      <vt:lpstr>Arial</vt:lpstr>
      <vt:lpstr>Arial</vt:lpstr>
      <vt:lpstr>Gill Sans MT</vt:lpstr>
      <vt:lpstr>Segoe UI</vt:lpstr>
      <vt:lpstr>Tahoma</vt:lpstr>
      <vt:lpstr>Wingdings</vt:lpstr>
      <vt:lpstr>sakai_base2</vt:lpstr>
      <vt:lpstr>Ｗｅｂ−ＤＢを利用した 生産支援システムの 構築</vt:lpstr>
      <vt:lpstr>本セミナの目的</vt:lpstr>
      <vt:lpstr>習得目標</vt:lpstr>
      <vt:lpstr>製造業とDX</vt:lpstr>
      <vt:lpstr>DX(Digital Transformation)</vt:lpstr>
      <vt:lpstr>DX事例：真空ポンプのCBM化</vt:lpstr>
      <vt:lpstr>DX事例：IoTとデータ分析による省エネ化</vt:lpstr>
      <vt:lpstr>DX事例：射出成型機の金型温度モニタリング</vt:lpstr>
      <vt:lpstr>工場内IoTモデル</vt:lpstr>
      <vt:lpstr>クラウドを用いたIoTモデル</vt:lpstr>
      <vt:lpstr>DXと【見える化】</vt:lpstr>
      <vt:lpstr>Webアプリ概論</vt:lpstr>
      <vt:lpstr>インターネット≠Web</vt:lpstr>
      <vt:lpstr>Webサイトとは</vt:lpstr>
      <vt:lpstr>Webアプリ</vt:lpstr>
      <vt:lpstr>クライアントとサーバ</vt:lpstr>
      <vt:lpstr>HTML/CSS/JavaScriptほか</vt:lpstr>
      <vt:lpstr>HTMLによる情報の表示</vt:lpstr>
      <vt:lpstr>CSSによる装飾</vt:lpstr>
      <vt:lpstr>URL(Uniform Resource Locator)</vt:lpstr>
      <vt:lpstr>IPアドレスとは</vt:lpstr>
      <vt:lpstr>Webページが表示されるまでの仕組み</vt:lpstr>
      <vt:lpstr>Webサーバとは</vt:lpstr>
      <vt:lpstr>Webブラウザの役割</vt:lpstr>
      <vt:lpstr>Web三層構成</vt:lpstr>
      <vt:lpstr>環境構築</vt:lpstr>
      <vt:lpstr>使用環境：XAMPP</vt:lpstr>
      <vt:lpstr>TIPS: LAMP , MAMP</vt:lpstr>
      <vt:lpstr>XAMPPの入手</vt:lpstr>
      <vt:lpstr>XAMPPのインストール①</vt:lpstr>
      <vt:lpstr>XAMPPのインストール②</vt:lpstr>
      <vt:lpstr>起動確認</vt:lpstr>
      <vt:lpstr>起動できない場合</vt:lpstr>
      <vt:lpstr>Apacheの起動</vt:lpstr>
      <vt:lpstr>コーディング環境</vt:lpstr>
      <vt:lpstr>VSCodeのダウンロード</vt:lpstr>
      <vt:lpstr>VSCodeのインストール①</vt:lpstr>
      <vt:lpstr>VSCodeのインストール②</vt:lpstr>
      <vt:lpstr>TIPS:日本語化</vt:lpstr>
      <vt:lpstr>PHP入門</vt:lpstr>
      <vt:lpstr>前提：HTMLとは</vt:lpstr>
      <vt:lpstr>PHP(PHP:Hypertext Preprocessor)</vt:lpstr>
      <vt:lpstr>TIPS：JavaScriptとの違い</vt:lpstr>
      <vt:lpstr>HTMLファイルの基本的な構造</vt:lpstr>
      <vt:lpstr>前提：タグとは</vt:lpstr>
      <vt:lpstr>PHPの基本構造</vt:lpstr>
      <vt:lpstr>やってみよう：フォルダーを開く</vt:lpstr>
      <vt:lpstr>やってみよう：htdocsにアクセスする</vt:lpstr>
      <vt:lpstr>やってみよう：ファイルを作る</vt:lpstr>
      <vt:lpstr>やってみよう：コーディング</vt:lpstr>
      <vt:lpstr>やってみよう：ページアクセス</vt:lpstr>
      <vt:lpstr>PHP記述：コメント</vt:lpstr>
      <vt:lpstr>PHP記述：echo</vt:lpstr>
      <vt:lpstr>やってみよう：echo</vt:lpstr>
      <vt:lpstr>一言まとめ</vt:lpstr>
      <vt:lpstr>変数</vt:lpstr>
      <vt:lpstr>変数</vt:lpstr>
      <vt:lpstr>変数宣言</vt:lpstr>
      <vt:lpstr>変数名</vt:lpstr>
      <vt:lpstr>値の代入</vt:lpstr>
      <vt:lpstr>変数の値の表示</vt:lpstr>
      <vt:lpstr>やってみよう：変数</vt:lpstr>
      <vt:lpstr>変数の結合表示</vt:lpstr>
      <vt:lpstr>算術演算子</vt:lpstr>
      <vt:lpstr>一言まとめ</vt:lpstr>
      <vt:lpstr>入力フォーム</vt:lpstr>
      <vt:lpstr>入力フォームとは</vt:lpstr>
      <vt:lpstr>HTTP(Hyper Text Transfer Protocol)</vt:lpstr>
      <vt:lpstr>GETメソッド</vt:lpstr>
      <vt:lpstr>POSTメソッド</vt:lpstr>
      <vt:lpstr>入力フォームの作成</vt:lpstr>
      <vt:lpstr>前提：タグの書式・構造</vt:lpstr>
      <vt:lpstr>前提：タグの書式・構造（属性）</vt:lpstr>
      <vt:lpstr>前提：タグの書式・構造（属性値）</vt:lpstr>
      <vt:lpstr>やってみよう：入力フォーム</vt:lpstr>
      <vt:lpstr>&lt;form&gt;</vt:lpstr>
      <vt:lpstr>&lt;input&gt;</vt:lpstr>
      <vt:lpstr>&lt;input&gt;タイプ一覧</vt:lpstr>
      <vt:lpstr>送信データの取り出し</vt:lpstr>
      <vt:lpstr>ひとことまとめ</vt:lpstr>
      <vt:lpstr>制御構造　if文</vt:lpstr>
      <vt:lpstr>今までのプログラムの構造</vt:lpstr>
      <vt:lpstr>制御構造(if文)</vt:lpstr>
      <vt:lpstr>if文の役割</vt:lpstr>
      <vt:lpstr>if文の基本構文</vt:lpstr>
      <vt:lpstr>やってみよう：if文</vt:lpstr>
      <vt:lpstr>“真”と“偽”</vt:lpstr>
      <vt:lpstr>関係演算子</vt:lpstr>
      <vt:lpstr>条件式の値</vt:lpstr>
      <vt:lpstr>else文</vt:lpstr>
      <vt:lpstr>if～else文</vt:lpstr>
      <vt:lpstr>厳密な比較①</vt:lpstr>
      <vt:lpstr>厳密な比較②</vt:lpstr>
      <vt:lpstr>ひとことまとめ</vt:lpstr>
      <vt:lpstr>制御構造  複数条件</vt:lpstr>
      <vt:lpstr>複数条件</vt:lpstr>
      <vt:lpstr>なぜ(5&lt;$num&lt;10)ではいけないのか</vt:lpstr>
      <vt:lpstr>論理演算子</vt:lpstr>
      <vt:lpstr>先ほどの例の場合</vt:lpstr>
      <vt:lpstr>else if文</vt:lpstr>
      <vt:lpstr>基本構文</vt:lpstr>
      <vt:lpstr>ひとことまとめ</vt:lpstr>
      <vt:lpstr>制御構造 switch文</vt:lpstr>
      <vt:lpstr>switch文とは</vt:lpstr>
      <vt:lpstr>switch文の基本構文</vt:lpstr>
      <vt:lpstr>例</vt:lpstr>
      <vt:lpstr>PowerPoint プレゼンテーション</vt:lpstr>
      <vt:lpstr>break文</vt:lpstr>
      <vt:lpstr>if文を使った場合</vt:lpstr>
      <vt:lpstr>やってみよう：switch文①</vt:lpstr>
      <vt:lpstr>やってみよう：switch文②</vt:lpstr>
      <vt:lpstr>ラジオボタン</vt:lpstr>
      <vt:lpstr>ひとことまとめ</vt:lpstr>
      <vt:lpstr>制御構造 for文</vt:lpstr>
      <vt:lpstr>for文</vt:lpstr>
      <vt:lpstr>for文の基本構文</vt:lpstr>
      <vt:lpstr>for文 フローチャート (例)</vt:lpstr>
      <vt:lpstr>試しにやってみよう</vt:lpstr>
      <vt:lpstr>ひとことまとめ</vt:lpstr>
      <vt:lpstr>制御構造 for文の後処理</vt:lpstr>
      <vt:lpstr>インクリメント演算子</vt:lpstr>
      <vt:lpstr>デクリメント演算子</vt:lpstr>
      <vt:lpstr>前置と後置</vt:lpstr>
      <vt:lpstr>前置と後置</vt:lpstr>
      <vt:lpstr>ひとことまとめ</vt:lpstr>
      <vt:lpstr>制御構造 While文</vt:lpstr>
      <vt:lpstr>while文</vt:lpstr>
      <vt:lpstr>while文の基本構文</vt:lpstr>
      <vt:lpstr>フローチャート(while文)</vt:lpstr>
      <vt:lpstr>試してみよう：while文</vt:lpstr>
      <vt:lpstr>ひとことまとめ</vt:lpstr>
      <vt:lpstr>PowerPoint プレゼンテーション</vt:lpstr>
    </vt:vector>
  </TitlesOfParts>
  <Company>HP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Web開発基礎</dc:title>
  <dc:creator>okipoly7</dc:creator>
  <cp:lastModifiedBy>okipoly7</cp:lastModifiedBy>
  <cp:revision>190</cp:revision>
  <dcterms:created xsi:type="dcterms:W3CDTF">2023-07-24T04:19:13Z</dcterms:created>
  <dcterms:modified xsi:type="dcterms:W3CDTF">2023-10-13T08:53:32Z</dcterms:modified>
</cp:coreProperties>
</file>